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Loveforlearning_books\jobs_varsha\Datascience\completed_assignments_15.oct.varsha\Version2btmshop.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Loveforlearning_books\jobs_varsha\Datascience\completed_assignments_15.oct.varsha\Version2btmshop.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Week wise sales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803937007874014"/>
          <c:y val="0.16708333333333336"/>
          <c:w val="0.85862729658792647"/>
          <c:h val="0.72088764946048411"/>
        </c:manualLayout>
      </c:layout>
      <c:lineChart>
        <c:grouping val="standard"/>
        <c:varyColors val="0"/>
        <c:ser>
          <c:idx val="0"/>
          <c:order val="0"/>
          <c:tx>
            <c:strRef>
              <c:f>'BTM Sales Data'!$D$1</c:f>
              <c:strCache>
                <c:ptCount val="1"/>
                <c:pt idx="0">
                  <c:v>Amount(Sales)</c:v>
                </c:pt>
              </c:strCache>
            </c:strRef>
          </c:tx>
          <c:spPr>
            <a:ln w="28575" cap="rnd">
              <a:solidFill>
                <a:schemeClr val="accent1"/>
              </a:solidFill>
              <a:round/>
            </a:ln>
            <a:effectLst/>
          </c:spPr>
          <c:marker>
            <c:symbol val="none"/>
          </c:marker>
          <c:val>
            <c:numRef>
              <c:f>'BTM Sales Data'!$D$2:$D$21</c:f>
              <c:numCache>
                <c:formatCode>#,##0</c:formatCode>
                <c:ptCount val="20"/>
                <c:pt idx="0">
                  <c:v>42900</c:v>
                </c:pt>
                <c:pt idx="1">
                  <c:v>41000</c:v>
                </c:pt>
                <c:pt idx="2">
                  <c:v>39000</c:v>
                </c:pt>
                <c:pt idx="3">
                  <c:v>38000</c:v>
                </c:pt>
                <c:pt idx="4">
                  <c:v>30000</c:v>
                </c:pt>
                <c:pt idx="5">
                  <c:v>25000</c:v>
                </c:pt>
                <c:pt idx="6">
                  <c:v>15000</c:v>
                </c:pt>
                <c:pt idx="7">
                  <c:v>15000</c:v>
                </c:pt>
                <c:pt idx="8">
                  <c:v>15000</c:v>
                </c:pt>
                <c:pt idx="9">
                  <c:v>15000</c:v>
                </c:pt>
                <c:pt idx="10">
                  <c:v>12100</c:v>
                </c:pt>
                <c:pt idx="11">
                  <c:v>12000</c:v>
                </c:pt>
                <c:pt idx="12">
                  <c:v>8000</c:v>
                </c:pt>
                <c:pt idx="13">
                  <c:v>7000</c:v>
                </c:pt>
                <c:pt idx="14">
                  <c:v>5000</c:v>
                </c:pt>
                <c:pt idx="15">
                  <c:v>3500</c:v>
                </c:pt>
                <c:pt idx="16">
                  <c:v>3000</c:v>
                </c:pt>
                <c:pt idx="17">
                  <c:v>3200</c:v>
                </c:pt>
                <c:pt idx="18">
                  <c:v>2800</c:v>
                </c:pt>
                <c:pt idx="19">
                  <c:v>2500</c:v>
                </c:pt>
              </c:numCache>
            </c:numRef>
          </c:val>
          <c:smooth val="0"/>
          <c:extLst>
            <c:ext xmlns:c16="http://schemas.microsoft.com/office/drawing/2014/chart" uri="{C3380CC4-5D6E-409C-BE32-E72D297353CC}">
              <c16:uniqueId val="{00000000-21CA-4880-8C71-A26C5901B83A}"/>
            </c:ext>
          </c:extLst>
        </c:ser>
        <c:dLbls>
          <c:showLegendKey val="0"/>
          <c:showVal val="0"/>
          <c:showCatName val="0"/>
          <c:showSerName val="0"/>
          <c:showPercent val="0"/>
          <c:showBubbleSize val="0"/>
        </c:dLbls>
        <c:smooth val="0"/>
        <c:axId val="1180916432"/>
        <c:axId val="1180913936"/>
      </c:lineChart>
      <c:catAx>
        <c:axId val="1180916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0913936"/>
        <c:crosses val="autoZero"/>
        <c:auto val="1"/>
        <c:lblAlgn val="ctr"/>
        <c:lblOffset val="100"/>
        <c:noMultiLvlLbl val="0"/>
      </c:catAx>
      <c:valAx>
        <c:axId val="11809139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09164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[Version2btmshop.xlsx]PRICE COMPARE PIVOT!PivotTable11</c:name>
    <c:fmtId val="4"/>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s>
    <c:plotArea>
      <c:layout/>
      <c:barChart>
        <c:barDir val="col"/>
        <c:grouping val="clustered"/>
        <c:varyColors val="0"/>
        <c:ser>
          <c:idx val="0"/>
          <c:order val="0"/>
          <c:tx>
            <c:strRef>
              <c:f>'PRICE COMPARE PIVOT'!$B$3</c:f>
              <c:strCache>
                <c:ptCount val="1"/>
                <c:pt idx="0">
                  <c:v>VEG NOODLES COST</c:v>
                </c:pt>
              </c:strCache>
            </c:strRef>
          </c:tx>
          <c:spPr>
            <a:solidFill>
              <a:schemeClr val="accent1"/>
            </a:solidFill>
            <a:ln>
              <a:noFill/>
            </a:ln>
            <a:effectLst/>
          </c:spPr>
          <c:invertIfNegative val="0"/>
          <c:cat>
            <c:strRef>
              <c:f>'PRICE COMPARE PIVOT'!$A$4:$A$9</c:f>
              <c:strCache>
                <c:ptCount val="5"/>
                <c:pt idx="0">
                  <c:v>BTMFast FoodCentre</c:v>
                </c:pt>
                <c:pt idx="1">
                  <c:v>competitor 1</c:v>
                </c:pt>
                <c:pt idx="2">
                  <c:v>competitor 2</c:v>
                </c:pt>
                <c:pt idx="3">
                  <c:v>competitor 3</c:v>
                </c:pt>
                <c:pt idx="4">
                  <c:v>competitor 4</c:v>
                </c:pt>
              </c:strCache>
            </c:strRef>
          </c:cat>
          <c:val>
            <c:numRef>
              <c:f>'PRICE COMPARE PIVOT'!$B$4:$B$9</c:f>
              <c:numCache>
                <c:formatCode>General</c:formatCode>
                <c:ptCount val="5"/>
                <c:pt idx="0">
                  <c:v>110</c:v>
                </c:pt>
                <c:pt idx="1">
                  <c:v>100</c:v>
                </c:pt>
                <c:pt idx="2">
                  <c:v>90</c:v>
                </c:pt>
                <c:pt idx="3">
                  <c:v>100</c:v>
                </c:pt>
                <c:pt idx="4">
                  <c:v>95</c:v>
                </c:pt>
              </c:numCache>
            </c:numRef>
          </c:val>
          <c:extLst>
            <c:ext xmlns:c16="http://schemas.microsoft.com/office/drawing/2014/chart" uri="{C3380CC4-5D6E-409C-BE32-E72D297353CC}">
              <c16:uniqueId val="{00000000-83FD-4780-8302-C5830D467F9C}"/>
            </c:ext>
          </c:extLst>
        </c:ser>
        <c:ser>
          <c:idx val="1"/>
          <c:order val="1"/>
          <c:tx>
            <c:strRef>
              <c:f>'PRICE COMPARE PIVOT'!$C$3</c:f>
              <c:strCache>
                <c:ptCount val="1"/>
                <c:pt idx="0">
                  <c:v>EGG BHUJIA COST</c:v>
                </c:pt>
              </c:strCache>
            </c:strRef>
          </c:tx>
          <c:spPr>
            <a:solidFill>
              <a:schemeClr val="accent2"/>
            </a:solidFill>
            <a:ln>
              <a:noFill/>
            </a:ln>
            <a:effectLst/>
          </c:spPr>
          <c:invertIfNegative val="0"/>
          <c:cat>
            <c:strRef>
              <c:f>'PRICE COMPARE PIVOT'!$A$4:$A$9</c:f>
              <c:strCache>
                <c:ptCount val="5"/>
                <c:pt idx="0">
                  <c:v>BTMFast FoodCentre</c:v>
                </c:pt>
                <c:pt idx="1">
                  <c:v>competitor 1</c:v>
                </c:pt>
                <c:pt idx="2">
                  <c:v>competitor 2</c:v>
                </c:pt>
                <c:pt idx="3">
                  <c:v>competitor 3</c:v>
                </c:pt>
                <c:pt idx="4">
                  <c:v>competitor 4</c:v>
                </c:pt>
              </c:strCache>
            </c:strRef>
          </c:cat>
          <c:val>
            <c:numRef>
              <c:f>'PRICE COMPARE PIVOT'!$C$4:$C$9</c:f>
              <c:numCache>
                <c:formatCode>General</c:formatCode>
                <c:ptCount val="5"/>
                <c:pt idx="0">
                  <c:v>120</c:v>
                </c:pt>
                <c:pt idx="1">
                  <c:v>100</c:v>
                </c:pt>
                <c:pt idx="2">
                  <c:v>100</c:v>
                </c:pt>
                <c:pt idx="3">
                  <c:v>90</c:v>
                </c:pt>
                <c:pt idx="4">
                  <c:v>80</c:v>
                </c:pt>
              </c:numCache>
            </c:numRef>
          </c:val>
          <c:extLst>
            <c:ext xmlns:c16="http://schemas.microsoft.com/office/drawing/2014/chart" uri="{C3380CC4-5D6E-409C-BE32-E72D297353CC}">
              <c16:uniqueId val="{00000001-83FD-4780-8302-C5830D467F9C}"/>
            </c:ext>
          </c:extLst>
        </c:ser>
        <c:ser>
          <c:idx val="2"/>
          <c:order val="2"/>
          <c:tx>
            <c:strRef>
              <c:f>'PRICE COMPARE PIVOT'!$D$3</c:f>
              <c:strCache>
                <c:ptCount val="1"/>
                <c:pt idx="0">
                  <c:v> PANER SANDWICH COST</c:v>
                </c:pt>
              </c:strCache>
            </c:strRef>
          </c:tx>
          <c:spPr>
            <a:solidFill>
              <a:schemeClr val="accent3"/>
            </a:solidFill>
            <a:ln>
              <a:noFill/>
            </a:ln>
            <a:effectLst/>
          </c:spPr>
          <c:invertIfNegative val="0"/>
          <c:cat>
            <c:strRef>
              <c:f>'PRICE COMPARE PIVOT'!$A$4:$A$9</c:f>
              <c:strCache>
                <c:ptCount val="5"/>
                <c:pt idx="0">
                  <c:v>BTMFast FoodCentre</c:v>
                </c:pt>
                <c:pt idx="1">
                  <c:v>competitor 1</c:v>
                </c:pt>
                <c:pt idx="2">
                  <c:v>competitor 2</c:v>
                </c:pt>
                <c:pt idx="3">
                  <c:v>competitor 3</c:v>
                </c:pt>
                <c:pt idx="4">
                  <c:v>competitor 4</c:v>
                </c:pt>
              </c:strCache>
            </c:strRef>
          </c:cat>
          <c:val>
            <c:numRef>
              <c:f>'PRICE COMPARE PIVOT'!$D$4:$D$9</c:f>
              <c:numCache>
                <c:formatCode>General</c:formatCode>
                <c:ptCount val="5"/>
                <c:pt idx="0">
                  <c:v>100</c:v>
                </c:pt>
                <c:pt idx="1">
                  <c:v>90</c:v>
                </c:pt>
                <c:pt idx="2">
                  <c:v>80</c:v>
                </c:pt>
                <c:pt idx="3">
                  <c:v>85</c:v>
                </c:pt>
                <c:pt idx="4">
                  <c:v>95</c:v>
                </c:pt>
              </c:numCache>
            </c:numRef>
          </c:val>
          <c:extLst>
            <c:ext xmlns:c16="http://schemas.microsoft.com/office/drawing/2014/chart" uri="{C3380CC4-5D6E-409C-BE32-E72D297353CC}">
              <c16:uniqueId val="{00000002-83FD-4780-8302-C5830D467F9C}"/>
            </c:ext>
          </c:extLst>
        </c:ser>
        <c:ser>
          <c:idx val="3"/>
          <c:order val="3"/>
          <c:tx>
            <c:strRef>
              <c:f>'PRICE COMPARE PIVOT'!$E$3</c:f>
              <c:strCache>
                <c:ptCount val="1"/>
                <c:pt idx="0">
                  <c:v> VEG ROLL COSt</c:v>
                </c:pt>
              </c:strCache>
            </c:strRef>
          </c:tx>
          <c:spPr>
            <a:solidFill>
              <a:schemeClr val="accent4"/>
            </a:solidFill>
            <a:ln>
              <a:noFill/>
            </a:ln>
            <a:effectLst/>
          </c:spPr>
          <c:invertIfNegative val="0"/>
          <c:cat>
            <c:strRef>
              <c:f>'PRICE COMPARE PIVOT'!$A$4:$A$9</c:f>
              <c:strCache>
                <c:ptCount val="5"/>
                <c:pt idx="0">
                  <c:v>BTMFast FoodCentre</c:v>
                </c:pt>
                <c:pt idx="1">
                  <c:v>competitor 1</c:v>
                </c:pt>
                <c:pt idx="2">
                  <c:v>competitor 2</c:v>
                </c:pt>
                <c:pt idx="3">
                  <c:v>competitor 3</c:v>
                </c:pt>
                <c:pt idx="4">
                  <c:v>competitor 4</c:v>
                </c:pt>
              </c:strCache>
            </c:strRef>
          </c:cat>
          <c:val>
            <c:numRef>
              <c:f>'PRICE COMPARE PIVOT'!$E$4:$E$9</c:f>
              <c:numCache>
                <c:formatCode>General</c:formatCode>
                <c:ptCount val="5"/>
                <c:pt idx="0">
                  <c:v>100</c:v>
                </c:pt>
                <c:pt idx="1">
                  <c:v>80</c:v>
                </c:pt>
                <c:pt idx="2">
                  <c:v>85</c:v>
                </c:pt>
                <c:pt idx="3">
                  <c:v>90</c:v>
                </c:pt>
                <c:pt idx="4">
                  <c:v>90</c:v>
                </c:pt>
              </c:numCache>
            </c:numRef>
          </c:val>
          <c:extLst>
            <c:ext xmlns:c16="http://schemas.microsoft.com/office/drawing/2014/chart" uri="{C3380CC4-5D6E-409C-BE32-E72D297353CC}">
              <c16:uniqueId val="{00000003-83FD-4780-8302-C5830D467F9C}"/>
            </c:ext>
          </c:extLst>
        </c:ser>
        <c:ser>
          <c:idx val="4"/>
          <c:order val="4"/>
          <c:tx>
            <c:strRef>
              <c:f>'PRICE COMPARE PIVOT'!$F$3</c:f>
              <c:strCache>
                <c:ptCount val="1"/>
                <c:pt idx="0">
                  <c:v>CHICKEN KEBAB COST</c:v>
                </c:pt>
              </c:strCache>
            </c:strRef>
          </c:tx>
          <c:spPr>
            <a:solidFill>
              <a:schemeClr val="accent5"/>
            </a:solidFill>
            <a:ln>
              <a:noFill/>
            </a:ln>
            <a:effectLst/>
          </c:spPr>
          <c:invertIfNegative val="0"/>
          <c:cat>
            <c:strRef>
              <c:f>'PRICE COMPARE PIVOT'!$A$4:$A$9</c:f>
              <c:strCache>
                <c:ptCount val="5"/>
                <c:pt idx="0">
                  <c:v>BTMFast FoodCentre</c:v>
                </c:pt>
                <c:pt idx="1">
                  <c:v>competitor 1</c:v>
                </c:pt>
                <c:pt idx="2">
                  <c:v>competitor 2</c:v>
                </c:pt>
                <c:pt idx="3">
                  <c:v>competitor 3</c:v>
                </c:pt>
                <c:pt idx="4">
                  <c:v>competitor 4</c:v>
                </c:pt>
              </c:strCache>
            </c:strRef>
          </c:cat>
          <c:val>
            <c:numRef>
              <c:f>'PRICE COMPARE PIVOT'!$F$4:$F$9</c:f>
              <c:numCache>
                <c:formatCode>General</c:formatCode>
                <c:ptCount val="5"/>
                <c:pt idx="0">
                  <c:v>120</c:v>
                </c:pt>
                <c:pt idx="1">
                  <c:v>100</c:v>
                </c:pt>
                <c:pt idx="2">
                  <c:v>100</c:v>
                </c:pt>
                <c:pt idx="3">
                  <c:v>90</c:v>
                </c:pt>
                <c:pt idx="4">
                  <c:v>110</c:v>
                </c:pt>
              </c:numCache>
            </c:numRef>
          </c:val>
          <c:extLst>
            <c:ext xmlns:c16="http://schemas.microsoft.com/office/drawing/2014/chart" uri="{C3380CC4-5D6E-409C-BE32-E72D297353CC}">
              <c16:uniqueId val="{00000004-83FD-4780-8302-C5830D467F9C}"/>
            </c:ext>
          </c:extLst>
        </c:ser>
        <c:dLbls>
          <c:showLegendKey val="0"/>
          <c:showVal val="0"/>
          <c:showCatName val="0"/>
          <c:showSerName val="0"/>
          <c:showPercent val="0"/>
          <c:showBubbleSize val="0"/>
        </c:dLbls>
        <c:gapWidth val="219"/>
        <c:axId val="997268112"/>
        <c:axId val="997267696"/>
      </c:barChart>
      <c:catAx>
        <c:axId val="997268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267696"/>
        <c:crosses val="autoZero"/>
        <c:auto val="1"/>
        <c:lblAlgn val="ctr"/>
        <c:lblOffset val="100"/>
        <c:noMultiLvlLbl val="0"/>
      </c:catAx>
      <c:valAx>
        <c:axId val="99726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726811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FBFE13F-0EE0-4D88-A60D-60EC317BD5E0}"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36655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BFE13F-0EE0-4D88-A60D-60EC317BD5E0}"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347392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BFE13F-0EE0-4D88-A60D-60EC317BD5E0}"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325912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BFE13F-0EE0-4D88-A60D-60EC317BD5E0}"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914547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BFE13F-0EE0-4D88-A60D-60EC317BD5E0}"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165789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FBFE13F-0EE0-4D88-A60D-60EC317BD5E0}"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28473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FBFE13F-0EE0-4D88-A60D-60EC317BD5E0}" type="datetimeFigureOut">
              <a:rPr lang="en-IN" smtClean="0"/>
              <a:t>14-11-2022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278608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FBFE13F-0EE0-4D88-A60D-60EC317BD5E0}" type="datetimeFigureOut">
              <a:rPr lang="en-IN" smtClean="0"/>
              <a:t>14-11-2022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354125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FE13F-0EE0-4D88-A60D-60EC317BD5E0}" type="datetimeFigureOut">
              <a:rPr lang="en-IN" smtClean="0"/>
              <a:t>14-11-2022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2729293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BFE13F-0EE0-4D88-A60D-60EC317BD5E0}"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415925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BFE13F-0EE0-4D88-A60D-60EC317BD5E0}"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39C869-88AD-43C2-B205-36B8AAF6C04C}" type="slidenum">
              <a:rPr lang="en-IN" smtClean="0"/>
              <a:t>‹#›</a:t>
            </a:fld>
            <a:endParaRPr lang="en-IN"/>
          </a:p>
        </p:txBody>
      </p:sp>
    </p:spTree>
    <p:extLst>
      <p:ext uri="{BB962C8B-B14F-4D97-AF65-F5344CB8AC3E}">
        <p14:creationId xmlns:p14="http://schemas.microsoft.com/office/powerpoint/2010/main" val="429400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FE13F-0EE0-4D88-A60D-60EC317BD5E0}" type="datetimeFigureOut">
              <a:rPr lang="en-IN" smtClean="0"/>
              <a:t>14-11-2022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39C869-88AD-43C2-B205-36B8AAF6C04C}" type="slidenum">
              <a:rPr lang="en-IN" smtClean="0"/>
              <a:t>‹#›</a:t>
            </a:fld>
            <a:endParaRPr lang="en-IN"/>
          </a:p>
        </p:txBody>
      </p:sp>
    </p:spTree>
    <p:extLst>
      <p:ext uri="{BB962C8B-B14F-4D97-AF65-F5344CB8AC3E}">
        <p14:creationId xmlns:p14="http://schemas.microsoft.com/office/powerpoint/2010/main" val="20664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solidFill>
                  <a:schemeClr val="accent1">
                    <a:lumMod val="75000"/>
                  </a:schemeClr>
                </a:solidFill>
              </a:rPr>
              <a:t>CASE STUDY ON BTM LAYOUT FAST FOOD CENTRE</a:t>
            </a:r>
            <a:endParaRPr lang="en-IN" dirty="0">
              <a:solidFill>
                <a:schemeClr val="accent1">
                  <a:lumMod val="75000"/>
                </a:schemeClr>
              </a:solidFill>
            </a:endParaRPr>
          </a:p>
        </p:txBody>
      </p:sp>
      <p:sp>
        <p:nvSpPr>
          <p:cNvPr id="3" name="Subtitle 2"/>
          <p:cNvSpPr>
            <a:spLocks noGrp="1"/>
          </p:cNvSpPr>
          <p:nvPr>
            <p:ph type="subTitle" idx="1"/>
          </p:nvPr>
        </p:nvSpPr>
        <p:spPr/>
        <p:txBody>
          <a:bodyPr>
            <a:normAutofit/>
          </a:bodyPr>
          <a:lstStyle/>
          <a:p>
            <a:pPr marL="342900" indent="-342900">
              <a:buFontTx/>
              <a:buChar char="-"/>
            </a:pPr>
            <a:r>
              <a:rPr lang="en-IN" sz="2000" dirty="0" smtClean="0"/>
              <a:t>A DESIGN THINKING APPROACH TO FIND A SOLUTION FOR HIS BUSINESS </a:t>
            </a:r>
          </a:p>
          <a:p>
            <a:pPr marL="342900" indent="-342900">
              <a:buFontTx/>
              <a:buChar char="-"/>
            </a:pPr>
            <a:r>
              <a:rPr lang="en-IN" dirty="0" smtClean="0"/>
              <a:t>By </a:t>
            </a:r>
            <a:r>
              <a:rPr lang="en-IN" dirty="0" err="1" smtClean="0"/>
              <a:t>Varshini</a:t>
            </a:r>
            <a:r>
              <a:rPr lang="en-IN" dirty="0" smtClean="0"/>
              <a:t> </a:t>
            </a:r>
            <a:r>
              <a:rPr lang="en-IN" dirty="0" err="1" smtClean="0"/>
              <a:t>Ch</a:t>
            </a:r>
            <a:r>
              <a:rPr lang="en-IN" dirty="0" smtClean="0"/>
              <a:t> P D R </a:t>
            </a:r>
            <a:endParaRPr lang="en-IN" dirty="0"/>
          </a:p>
        </p:txBody>
      </p:sp>
      <p:pic>
        <p:nvPicPr>
          <p:cNvPr id="1026" name="Picture 2" descr="50 Classic Fast-Food Items, Ranked — Eat This Not Tha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0982" y="3995197"/>
            <a:ext cx="2792630" cy="2045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05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smtClean="0"/>
              <a:t>BUSINESS PROBLEM: A man took a shop for rent near BTM layout, Bangalore to sell fast food with a rent of Rs.14000 per month. He made a profit of Rs. One lakh in the first three months, after which the sales has gone down drastically and is thinking to close his shop. </a:t>
            </a:r>
            <a:endParaRPr lang="en-IN" sz="2400" b="1" dirty="0"/>
          </a:p>
        </p:txBody>
      </p:sp>
      <p:sp>
        <p:nvSpPr>
          <p:cNvPr id="3" name="Content Placeholder 2"/>
          <p:cNvSpPr>
            <a:spLocks noGrp="1"/>
          </p:cNvSpPr>
          <p:nvPr>
            <p:ph idx="1"/>
          </p:nvPr>
        </p:nvSpPr>
        <p:spPr/>
        <p:txBody>
          <a:bodyPr>
            <a:normAutofit/>
          </a:bodyPr>
          <a:lstStyle/>
          <a:p>
            <a:r>
              <a:rPr lang="en-IN" sz="2400" dirty="0" smtClean="0">
                <a:latin typeface="+mj-lt"/>
              </a:rPr>
              <a:t>AGENDA : to find a solution to run his business back with profits. </a:t>
            </a:r>
          </a:p>
          <a:p>
            <a:endParaRPr lang="en-IN" sz="2400" dirty="0"/>
          </a:p>
        </p:txBody>
      </p:sp>
      <p:sp>
        <p:nvSpPr>
          <p:cNvPr id="4" name="Oval 3"/>
          <p:cNvSpPr/>
          <p:nvPr/>
        </p:nvSpPr>
        <p:spPr>
          <a:xfrm>
            <a:off x="1579418" y="3047999"/>
            <a:ext cx="3131127" cy="1690255"/>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Get his sales data and operational expansions of his fast food centre. </a:t>
            </a:r>
            <a:endParaRPr lang="en-IN" dirty="0"/>
          </a:p>
        </p:txBody>
      </p:sp>
      <p:cxnSp>
        <p:nvCxnSpPr>
          <p:cNvPr id="6" name="Straight Arrow Connector 5"/>
          <p:cNvCxnSpPr/>
          <p:nvPr/>
        </p:nvCxnSpPr>
        <p:spPr>
          <a:xfrm>
            <a:off x="4710545" y="3768436"/>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999018" y="2881745"/>
            <a:ext cx="2867891" cy="1330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Analyse  how to improve his profits </a:t>
            </a:r>
            <a:endParaRPr lang="en-IN" dirty="0"/>
          </a:p>
        </p:txBody>
      </p:sp>
      <p:sp>
        <p:nvSpPr>
          <p:cNvPr id="9" name="Rectangle 8"/>
          <p:cNvSpPr/>
          <p:nvPr/>
        </p:nvSpPr>
        <p:spPr>
          <a:xfrm>
            <a:off x="4710545" y="4849091"/>
            <a:ext cx="2881746" cy="1052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 a deep study of the local market / </a:t>
            </a:r>
          </a:p>
          <a:p>
            <a:pPr algn="ctr"/>
            <a:r>
              <a:rPr lang="en-IN" dirty="0" smtClean="0"/>
              <a:t>competitors </a:t>
            </a:r>
            <a:endParaRPr lang="en-IN" dirty="0"/>
          </a:p>
        </p:txBody>
      </p:sp>
      <p:cxnSp>
        <p:nvCxnSpPr>
          <p:cNvPr id="11" name="Straight Connector 10"/>
          <p:cNvCxnSpPr/>
          <p:nvPr/>
        </p:nvCxnSpPr>
        <p:spPr>
          <a:xfrm>
            <a:off x="4405745" y="4433455"/>
            <a:ext cx="304800" cy="4156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429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2218" y="817418"/>
            <a:ext cx="4710546" cy="646331"/>
          </a:xfrm>
          <a:prstGeom prst="rect">
            <a:avLst/>
          </a:prstGeom>
          <a:noFill/>
        </p:spPr>
        <p:txBody>
          <a:bodyPr wrap="square" rtlCol="0">
            <a:spAutoFit/>
          </a:bodyPr>
          <a:lstStyle/>
          <a:p>
            <a:r>
              <a:rPr lang="en-IN" dirty="0" smtClean="0"/>
              <a:t>Analysis of BTM food </a:t>
            </a:r>
            <a:r>
              <a:rPr lang="en-IN" dirty="0" smtClean="0">
                <a:ln w="0"/>
                <a:solidFill>
                  <a:schemeClr val="accent1"/>
                </a:solidFill>
                <a:effectLst>
                  <a:outerShdw blurRad="38100" dist="25400" dir="5400000" algn="ctr" rotWithShape="0">
                    <a:srgbClr val="6E747A">
                      <a:alpha val="43000"/>
                    </a:srgbClr>
                  </a:outerShdw>
                </a:effectLst>
              </a:rPr>
              <a:t>courts</a:t>
            </a:r>
            <a:r>
              <a:rPr lang="en-IN" dirty="0" smtClean="0"/>
              <a:t> weekly sales data</a:t>
            </a:r>
          </a:p>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1721485049"/>
              </p:ext>
            </p:extLst>
          </p:nvPr>
        </p:nvGraphicFramePr>
        <p:xfrm>
          <a:off x="6442364" y="114058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1136073" y="1302327"/>
            <a:ext cx="4821383" cy="192094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accent1"/>
                </a:solidFill>
              </a:rPr>
              <a:t>Sales started on a positive note in the first month when the shop was open.  Slowly ,the sales started to decrease drastically after the third month. Even the last month two month rent is due to be paid. </a:t>
            </a:r>
          </a:p>
        </p:txBody>
      </p:sp>
      <p:sp>
        <p:nvSpPr>
          <p:cNvPr id="8" name="Rectangle 7"/>
          <p:cNvSpPr/>
          <p:nvPr/>
        </p:nvSpPr>
        <p:spPr>
          <a:xfrm>
            <a:off x="-491083" y="3514451"/>
            <a:ext cx="5026569" cy="369332"/>
          </a:xfrm>
          <a:prstGeom prst="rect">
            <a:avLst/>
          </a:prstGeom>
        </p:spPr>
        <p:txBody>
          <a:bodyPr wrap="none">
            <a:spAutoFit/>
          </a:bodyPr>
          <a:lstStyle/>
          <a:p>
            <a:pPr algn="ctr"/>
            <a:r>
              <a:rPr lang="en-US" dirty="0" smtClean="0">
                <a:ln w="0"/>
                <a:solidFill>
                  <a:schemeClr val="accent1"/>
                </a:solidFill>
                <a:effectLst>
                  <a:outerShdw blurRad="38100" dist="25400" dir="5400000" algn="ctr" rotWithShape="0">
                    <a:srgbClr val="6E747A">
                      <a:alpha val="43000"/>
                    </a:srgbClr>
                  </a:outerShdw>
                </a:effectLst>
              </a:rPr>
              <a:t>                               KEY PERFORMANCE INDICATORS:</a:t>
            </a:r>
            <a:r>
              <a:rPr lang="en-US" dirty="0">
                <a:ln w="0"/>
                <a:solidFill>
                  <a:schemeClr val="accent1"/>
                </a:solidFill>
                <a:effectLst>
                  <a:outerShdw blurRad="38100" dist="25400" dir="5400000" algn="ctr" rotWithShape="0">
                    <a:srgbClr val="6E747A">
                      <a:alpha val="43000"/>
                    </a:srgbClr>
                  </a:outerShdw>
                </a:effectLst>
              </a:rPr>
              <a:t> </a:t>
            </a:r>
            <a:r>
              <a:rPr lang="en-US" dirty="0" smtClean="0">
                <a:ln w="0"/>
                <a:solidFill>
                  <a:schemeClr val="accent1"/>
                </a:solidFill>
                <a:effectLst>
                  <a:outerShdw blurRad="38100" dist="25400" dir="5400000" algn="ctr" rotWithShape="0">
                    <a:srgbClr val="6E747A">
                      <a:alpha val="43000"/>
                    </a:srgbClr>
                  </a:outerShdw>
                </a:effectLst>
              </a:rPr>
              <a:t> </a:t>
            </a:r>
          </a:p>
        </p:txBody>
      </p:sp>
      <p:graphicFrame>
        <p:nvGraphicFramePr>
          <p:cNvPr id="9" name="Table 8"/>
          <p:cNvGraphicFramePr>
            <a:graphicFrameLocks noGrp="1"/>
          </p:cNvGraphicFramePr>
          <p:nvPr>
            <p:extLst>
              <p:ext uri="{D42A27DB-BD31-4B8C-83A1-F6EECF244321}">
                <p14:modId xmlns:p14="http://schemas.microsoft.com/office/powerpoint/2010/main" val="2852276854"/>
              </p:ext>
            </p:extLst>
          </p:nvPr>
        </p:nvGraphicFramePr>
        <p:xfrm>
          <a:off x="4438315" y="4113862"/>
          <a:ext cx="6576049" cy="2092977"/>
        </p:xfrm>
        <a:graphic>
          <a:graphicData uri="http://schemas.openxmlformats.org/drawingml/2006/table">
            <a:tbl>
              <a:tblPr>
                <a:tableStyleId>{5C22544A-7EE6-4342-B048-85BDC9FD1C3A}</a:tableStyleId>
              </a:tblPr>
              <a:tblGrid>
                <a:gridCol w="1934776">
                  <a:extLst>
                    <a:ext uri="{9D8B030D-6E8A-4147-A177-3AD203B41FA5}">
                      <a16:colId xmlns:a16="http://schemas.microsoft.com/office/drawing/2014/main" val="92748799"/>
                    </a:ext>
                  </a:extLst>
                </a:gridCol>
                <a:gridCol w="2050455">
                  <a:extLst>
                    <a:ext uri="{9D8B030D-6E8A-4147-A177-3AD203B41FA5}">
                      <a16:colId xmlns:a16="http://schemas.microsoft.com/office/drawing/2014/main" val="1596510432"/>
                    </a:ext>
                  </a:extLst>
                </a:gridCol>
                <a:gridCol w="2590818">
                  <a:extLst>
                    <a:ext uri="{9D8B030D-6E8A-4147-A177-3AD203B41FA5}">
                      <a16:colId xmlns:a16="http://schemas.microsoft.com/office/drawing/2014/main" val="2656816220"/>
                    </a:ext>
                  </a:extLst>
                </a:gridCol>
              </a:tblGrid>
              <a:tr h="217969">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a:effectLst/>
                        </a:rPr>
                        <a:t>Month wise sales and Profit </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extLst>
                  <a:ext uri="{0D108BD9-81ED-4DB2-BD59-A6C34878D82A}">
                    <a16:rowId xmlns:a16="http://schemas.microsoft.com/office/drawing/2014/main" val="2472150665"/>
                  </a:ext>
                </a:extLst>
              </a:tr>
              <a:tr h="234376">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7880657"/>
                  </a:ext>
                </a:extLst>
              </a:tr>
              <a:tr h="234376">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Sum of Monthly Sales</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US" sz="1100" u="none" strike="noStrike">
                          <a:effectLst/>
                        </a:rPr>
                        <a:t>Sum of Profit (Net sales- expenses)</a:t>
                      </a:r>
                      <a:endParaRPr lang="en-US" sz="1100" b="1"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956938556"/>
                  </a:ext>
                </a:extLst>
              </a:tr>
              <a:tr h="234376">
                <a:tc>
                  <a:txBody>
                    <a:bodyPr/>
                    <a:lstStyle/>
                    <a:p>
                      <a:pPr algn="l" fontAlgn="b"/>
                      <a:r>
                        <a:rPr lang="en-IN" sz="1100" u="none" strike="noStrike">
                          <a:effectLst/>
                        </a:rPr>
                        <a:t>Jan (Week no-1 to4)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1" u="none" strike="noStrike" dirty="0">
                          <a:effectLst/>
                        </a:rPr>
                        <a:t>160900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1" u="none" strike="noStrike">
                          <a:effectLst/>
                        </a:rPr>
                        <a:t>80900</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248098048"/>
                  </a:ext>
                </a:extLst>
              </a:tr>
              <a:tr h="234376">
                <a:tc>
                  <a:txBody>
                    <a:bodyPr/>
                    <a:lstStyle/>
                    <a:p>
                      <a:pPr algn="l" fontAlgn="b"/>
                      <a:r>
                        <a:rPr lang="en-IN" sz="1100" u="none" strike="noStrike">
                          <a:effectLst/>
                        </a:rPr>
                        <a:t>FEB(Week 5 to 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1" u="none" strike="noStrike" dirty="0">
                          <a:effectLst/>
                        </a:rPr>
                        <a:t>85000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1" u="none" strike="noStrike" dirty="0">
                          <a:effectLst/>
                        </a:rPr>
                        <a:t>10000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979681642"/>
                  </a:ext>
                </a:extLst>
              </a:tr>
              <a:tr h="234376">
                <a:tc>
                  <a:txBody>
                    <a:bodyPr/>
                    <a:lstStyle/>
                    <a:p>
                      <a:pPr algn="l" fontAlgn="b"/>
                      <a:r>
                        <a:rPr lang="en-US" sz="1100" u="none" strike="noStrike">
                          <a:effectLst/>
                        </a:rPr>
                        <a:t>MAR (Week 9 to 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1" u="none" strike="noStrike" dirty="0">
                          <a:effectLst/>
                        </a:rPr>
                        <a:t>54100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1" u="none" strike="noStrike" dirty="0">
                          <a:effectLst/>
                        </a:rPr>
                        <a:t>9100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389139341"/>
                  </a:ext>
                </a:extLst>
              </a:tr>
              <a:tr h="234376">
                <a:tc>
                  <a:txBody>
                    <a:bodyPr/>
                    <a:lstStyle/>
                    <a:p>
                      <a:pPr algn="l" fontAlgn="b"/>
                      <a:r>
                        <a:rPr lang="en-US" sz="1100" u="none" strike="noStrike">
                          <a:effectLst/>
                        </a:rPr>
                        <a:t>APR( week 13 to  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23500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-23500</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8513250"/>
                  </a:ext>
                </a:extLst>
              </a:tr>
              <a:tr h="234376">
                <a:tc>
                  <a:txBody>
                    <a:bodyPr/>
                    <a:lstStyle/>
                    <a:p>
                      <a:pPr algn="l" fontAlgn="b"/>
                      <a:r>
                        <a:rPr lang="en-US" sz="1100" u="none" strike="noStrike">
                          <a:effectLst/>
                        </a:rPr>
                        <a:t>MAY( week 17  to 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11500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-35500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8621809"/>
                  </a:ext>
                </a:extLst>
              </a:tr>
              <a:tr h="234376">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335000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41000</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0055319"/>
                  </a:ext>
                </a:extLst>
              </a:tr>
            </a:tbl>
          </a:graphicData>
        </a:graphic>
      </p:graphicFrame>
      <p:sp>
        <p:nvSpPr>
          <p:cNvPr id="10" name="TextBox 9"/>
          <p:cNvSpPr txBox="1"/>
          <p:nvPr/>
        </p:nvSpPr>
        <p:spPr>
          <a:xfrm>
            <a:off x="1122218" y="4267200"/>
            <a:ext cx="3131127" cy="1200329"/>
          </a:xfrm>
          <a:prstGeom prst="rect">
            <a:avLst/>
          </a:prstGeom>
          <a:noFill/>
        </p:spPr>
        <p:txBody>
          <a:bodyPr wrap="square" rtlCol="0">
            <a:spAutoFit/>
          </a:bodyPr>
          <a:lstStyle/>
          <a:p>
            <a:r>
              <a:rPr lang="en-IN" dirty="0" smtClean="0"/>
              <a:t>Sales made in first three months: Rs.3,00,000 lakh. </a:t>
            </a:r>
          </a:p>
          <a:p>
            <a:r>
              <a:rPr lang="en-IN" dirty="0" smtClean="0"/>
              <a:t>Profits in first three month: 1,00,000 lakh.</a:t>
            </a:r>
          </a:p>
        </p:txBody>
      </p:sp>
    </p:spTree>
    <p:extLst>
      <p:ext uri="{BB962C8B-B14F-4D97-AF65-F5344CB8AC3E}">
        <p14:creationId xmlns:p14="http://schemas.microsoft.com/office/powerpoint/2010/main" val="38065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3164" y="942109"/>
            <a:ext cx="9545781" cy="1200329"/>
          </a:xfrm>
          <a:prstGeom prst="rect">
            <a:avLst/>
          </a:prstGeom>
          <a:noFill/>
        </p:spPr>
        <p:txBody>
          <a:bodyPr wrap="square" rtlCol="0">
            <a:spAutoFit/>
          </a:bodyPr>
          <a:lstStyle/>
          <a:p>
            <a:r>
              <a:rPr lang="en-IN" dirty="0" smtClean="0"/>
              <a:t>As the stock was not moving out and sales was not happening as expected, he stopped purchasing meat/NV and  making non Vegetarian items. So from third month, his expenses on goods reduced. But profits were not increasing. On the other hand, Sales fell down even badly. He had to face huge losses.</a:t>
            </a:r>
            <a:endParaRPr lang="en-IN" dirty="0"/>
          </a:p>
        </p:txBody>
      </p:sp>
      <p:sp>
        <p:nvSpPr>
          <p:cNvPr id="3" name="Down Arrow 2"/>
          <p:cNvSpPr/>
          <p:nvPr/>
        </p:nvSpPr>
        <p:spPr>
          <a:xfrm>
            <a:off x="3408219" y="2142438"/>
            <a:ext cx="803563" cy="9975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773382" y="3394364"/>
            <a:ext cx="4031673" cy="1754326"/>
          </a:xfrm>
          <a:prstGeom prst="rect">
            <a:avLst/>
          </a:prstGeom>
          <a:noFill/>
        </p:spPr>
        <p:txBody>
          <a:bodyPr wrap="square" rtlCol="0">
            <a:spAutoFit/>
          </a:bodyPr>
          <a:lstStyle/>
          <a:p>
            <a:r>
              <a:rPr lang="en-IN" dirty="0" smtClean="0"/>
              <a:t>Upon deep analysis and market research,</a:t>
            </a:r>
          </a:p>
          <a:p>
            <a:r>
              <a:rPr lang="en-IN" dirty="0" smtClean="0"/>
              <a:t>It is found that the costs of food items are priced very </a:t>
            </a:r>
            <a:r>
              <a:rPr lang="en-IN" b="1" dirty="0" smtClean="0"/>
              <a:t>high</a:t>
            </a:r>
            <a:r>
              <a:rPr lang="en-IN" dirty="0" smtClean="0"/>
              <a:t> when compared to other shops in the area. Also certain facilities has to be added to improve the business. </a:t>
            </a:r>
            <a:endParaRPr lang="en-IN" dirty="0"/>
          </a:p>
        </p:txBody>
      </p:sp>
      <p:graphicFrame>
        <p:nvGraphicFramePr>
          <p:cNvPr id="6" name="Chart 5"/>
          <p:cNvGraphicFramePr>
            <a:graphicFrameLocks/>
          </p:cNvGraphicFramePr>
          <p:nvPr>
            <p:extLst>
              <p:ext uri="{D42A27DB-BD31-4B8C-83A1-F6EECF244321}">
                <p14:modId xmlns:p14="http://schemas.microsoft.com/office/powerpoint/2010/main" val="3351776150"/>
              </p:ext>
            </p:extLst>
          </p:nvPr>
        </p:nvGraphicFramePr>
        <p:xfrm>
          <a:off x="5920004" y="2405490"/>
          <a:ext cx="5551560" cy="38013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19425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0655" y="817418"/>
            <a:ext cx="10515600" cy="369332"/>
          </a:xfrm>
          <a:prstGeom prst="rect">
            <a:avLst/>
          </a:prstGeom>
          <a:noFill/>
        </p:spPr>
        <p:txBody>
          <a:bodyPr wrap="square" rtlCol="0">
            <a:spAutoFit/>
          </a:bodyPr>
          <a:lstStyle/>
          <a:p>
            <a:pPr algn="ctr"/>
            <a:r>
              <a:rPr lang="en-IN" b="1" dirty="0" smtClean="0"/>
              <a:t>Actions to be taken to improve fast food business. </a:t>
            </a:r>
            <a:endParaRPr lang="en-IN" b="1" dirty="0"/>
          </a:p>
        </p:txBody>
      </p:sp>
      <p:sp>
        <p:nvSpPr>
          <p:cNvPr id="4" name="TextBox 3"/>
          <p:cNvSpPr txBox="1"/>
          <p:nvPr/>
        </p:nvSpPr>
        <p:spPr>
          <a:xfrm>
            <a:off x="1233054" y="1316182"/>
            <a:ext cx="7439891" cy="1477328"/>
          </a:xfrm>
          <a:prstGeom prst="rect">
            <a:avLst/>
          </a:prstGeom>
          <a:noFill/>
        </p:spPr>
        <p:txBody>
          <a:bodyPr wrap="square" rtlCol="0">
            <a:spAutoFit/>
          </a:bodyPr>
          <a:lstStyle/>
          <a:p>
            <a:r>
              <a:rPr lang="en-IN" dirty="0" smtClean="0">
                <a:solidFill>
                  <a:schemeClr val="accent4">
                    <a:lumMod val="75000"/>
                  </a:schemeClr>
                </a:solidFill>
                <a:latin typeface="Calisto MT" panose="02040603050505030304" pitchFamily="18" charset="0"/>
              </a:rPr>
              <a:t>Increase functioning hours of the shop. Other shops in the locality are open for around five and half to six hours.  It is suggested to open an hour before. Evening  is the time to attract college students and teens to munch on their fav foods.. Hence the new timings would be 04.30pm to 10.45pm </a:t>
            </a:r>
          </a:p>
          <a:p>
            <a:endParaRPr lang="en-IN" dirty="0">
              <a:solidFill>
                <a:schemeClr val="accent4">
                  <a:lumMod val="75000"/>
                </a:schemeClr>
              </a:solidFill>
              <a:latin typeface="Bradley Hand ITC" panose="03070402050302030203" pitchFamily="66" charset="0"/>
            </a:endParaRPr>
          </a:p>
        </p:txBody>
      </p:sp>
      <p:sp>
        <p:nvSpPr>
          <p:cNvPr id="6" name="TextBox 5"/>
          <p:cNvSpPr txBox="1"/>
          <p:nvPr/>
        </p:nvSpPr>
        <p:spPr>
          <a:xfrm>
            <a:off x="1233054" y="2847866"/>
            <a:ext cx="8936182" cy="646331"/>
          </a:xfrm>
          <a:prstGeom prst="rect">
            <a:avLst/>
          </a:prstGeom>
          <a:noFill/>
        </p:spPr>
        <p:txBody>
          <a:bodyPr wrap="square" rtlCol="0">
            <a:spAutoFit/>
          </a:bodyPr>
          <a:lstStyle/>
          <a:p>
            <a:r>
              <a:rPr lang="en-IN" dirty="0" smtClean="0">
                <a:solidFill>
                  <a:schemeClr val="accent6">
                    <a:lumMod val="75000"/>
                  </a:schemeClr>
                </a:solidFill>
                <a:latin typeface="Calisto MT" panose="02040603050505030304" pitchFamily="18" charset="0"/>
              </a:rPr>
              <a:t>Customers always prefer quality food and quick service. Necessary action and additional care is taken to maintain the </a:t>
            </a:r>
            <a:r>
              <a:rPr lang="en-IN" dirty="0">
                <a:solidFill>
                  <a:schemeClr val="accent6">
                    <a:lumMod val="75000"/>
                  </a:schemeClr>
                </a:solidFill>
                <a:latin typeface="Calisto MT" panose="02040603050505030304" pitchFamily="18" charset="0"/>
              </a:rPr>
              <a:t>e</a:t>
            </a:r>
            <a:r>
              <a:rPr lang="en-IN" dirty="0" smtClean="0">
                <a:solidFill>
                  <a:schemeClr val="accent6">
                    <a:lumMod val="75000"/>
                  </a:schemeClr>
                </a:solidFill>
                <a:latin typeface="Calisto MT" panose="02040603050505030304" pitchFamily="18" charset="0"/>
              </a:rPr>
              <a:t>xcellent quality in food and quick service. </a:t>
            </a:r>
            <a:endParaRPr lang="en-IN" dirty="0">
              <a:solidFill>
                <a:schemeClr val="accent6">
                  <a:lumMod val="75000"/>
                </a:schemeClr>
              </a:solidFill>
              <a:latin typeface="Calisto MT" panose="02040603050505030304" pitchFamily="18" charset="0"/>
            </a:endParaRPr>
          </a:p>
        </p:txBody>
      </p:sp>
      <p:pic>
        <p:nvPicPr>
          <p:cNvPr id="8" name="Picture 7"/>
          <p:cNvPicPr>
            <a:picLocks noChangeAspect="1"/>
          </p:cNvPicPr>
          <p:nvPr/>
        </p:nvPicPr>
        <p:blipFill>
          <a:blip r:embed="rId2"/>
          <a:stretch>
            <a:fillRect/>
          </a:stretch>
        </p:blipFill>
        <p:spPr>
          <a:xfrm>
            <a:off x="8924491" y="1225599"/>
            <a:ext cx="1244745" cy="1244745"/>
          </a:xfrm>
          <a:prstGeom prst="rect">
            <a:avLst/>
          </a:prstGeom>
        </p:spPr>
      </p:pic>
      <p:pic>
        <p:nvPicPr>
          <p:cNvPr id="9" name="Picture 8"/>
          <p:cNvPicPr>
            <a:picLocks noChangeAspect="1"/>
          </p:cNvPicPr>
          <p:nvPr/>
        </p:nvPicPr>
        <p:blipFill>
          <a:blip r:embed="rId3"/>
          <a:stretch>
            <a:fillRect/>
          </a:stretch>
        </p:blipFill>
        <p:spPr>
          <a:xfrm>
            <a:off x="7980650" y="3548553"/>
            <a:ext cx="1887682" cy="1057102"/>
          </a:xfrm>
          <a:prstGeom prst="rect">
            <a:avLst/>
          </a:prstGeom>
        </p:spPr>
      </p:pic>
      <p:sp>
        <p:nvSpPr>
          <p:cNvPr id="10" name="TextBox 9"/>
          <p:cNvSpPr txBox="1"/>
          <p:nvPr/>
        </p:nvSpPr>
        <p:spPr>
          <a:xfrm>
            <a:off x="1343890" y="3637981"/>
            <a:ext cx="5624946" cy="646331"/>
          </a:xfrm>
          <a:prstGeom prst="rect">
            <a:avLst/>
          </a:prstGeom>
          <a:noFill/>
        </p:spPr>
        <p:txBody>
          <a:bodyPr wrap="square" rtlCol="0">
            <a:spAutoFit/>
          </a:bodyPr>
          <a:lstStyle/>
          <a:p>
            <a:r>
              <a:rPr lang="en-IN" dirty="0" smtClean="0">
                <a:solidFill>
                  <a:schemeClr val="accent1"/>
                </a:solidFill>
              </a:rPr>
              <a:t>Make tie-ups with delivery partners like Swiggy, Zomato, </a:t>
            </a:r>
          </a:p>
          <a:p>
            <a:r>
              <a:rPr lang="en-IN" dirty="0" smtClean="0">
                <a:solidFill>
                  <a:schemeClr val="accent1"/>
                </a:solidFill>
              </a:rPr>
              <a:t>UberEats etc. </a:t>
            </a:r>
            <a:endParaRPr lang="en-IN" dirty="0">
              <a:solidFill>
                <a:schemeClr val="accent1"/>
              </a:solidFill>
            </a:endParaRPr>
          </a:p>
        </p:txBody>
      </p:sp>
      <p:sp>
        <p:nvSpPr>
          <p:cNvPr id="11" name="TextBox 10"/>
          <p:cNvSpPr txBox="1"/>
          <p:nvPr/>
        </p:nvSpPr>
        <p:spPr>
          <a:xfrm>
            <a:off x="1343890" y="4807528"/>
            <a:ext cx="5735782" cy="923330"/>
          </a:xfrm>
          <a:prstGeom prst="rect">
            <a:avLst/>
          </a:prstGeom>
          <a:noFill/>
        </p:spPr>
        <p:txBody>
          <a:bodyPr wrap="square" rtlCol="0">
            <a:spAutoFit/>
          </a:bodyPr>
          <a:lstStyle/>
          <a:p>
            <a:r>
              <a:rPr lang="en-IN" dirty="0" smtClean="0">
                <a:solidFill>
                  <a:schemeClr val="accent6"/>
                </a:solidFill>
              </a:rPr>
              <a:t>Expand your online presence through Just dial pages, fb page,etc. </a:t>
            </a:r>
          </a:p>
          <a:p>
            <a:endParaRPr lang="en-IN" dirty="0"/>
          </a:p>
        </p:txBody>
      </p:sp>
    </p:spTree>
    <p:extLst>
      <p:ext uri="{BB962C8B-B14F-4D97-AF65-F5344CB8AC3E}">
        <p14:creationId xmlns:p14="http://schemas.microsoft.com/office/powerpoint/2010/main" val="3741965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055" y="583623"/>
            <a:ext cx="11471563" cy="369332"/>
          </a:xfrm>
          <a:prstGeom prst="rect">
            <a:avLst/>
          </a:prstGeom>
        </p:spPr>
        <p:txBody>
          <a:bodyPr wrap="square">
            <a:spAutoFit/>
          </a:bodyPr>
          <a:lstStyle/>
          <a:p>
            <a:r>
              <a:rPr lang="en-IN" b="1" dirty="0" smtClean="0"/>
              <a:t>NAME OF THE FOOD</a:t>
            </a:r>
            <a:r>
              <a:rPr lang="en-IN" b="1" dirty="0" smtClean="0"/>
              <a:t>-     </a:t>
            </a:r>
            <a:r>
              <a:rPr lang="en-IN" b="1" dirty="0" smtClean="0">
                <a:solidFill>
                  <a:srgbClr val="000000"/>
                </a:solidFill>
                <a:latin typeface="Calibri" panose="020F0502020204030204" pitchFamily="34" charset="0"/>
              </a:rPr>
              <a:t>VEG </a:t>
            </a:r>
            <a:r>
              <a:rPr lang="en-IN" b="1" dirty="0">
                <a:solidFill>
                  <a:srgbClr val="000000"/>
                </a:solidFill>
                <a:latin typeface="Calibri" panose="020F0502020204030204" pitchFamily="34" charset="0"/>
              </a:rPr>
              <a:t>NOODLES </a:t>
            </a:r>
            <a:r>
              <a:rPr lang="en-IN" b="1" dirty="0" smtClean="0">
                <a:solidFill>
                  <a:srgbClr val="000000"/>
                </a:solidFill>
                <a:latin typeface="Calibri" panose="020F0502020204030204" pitchFamily="34" charset="0"/>
              </a:rPr>
              <a:t>   EGG </a:t>
            </a:r>
            <a:r>
              <a:rPr lang="en-IN" b="1" dirty="0">
                <a:solidFill>
                  <a:srgbClr val="000000"/>
                </a:solidFill>
                <a:latin typeface="Calibri" panose="020F0502020204030204" pitchFamily="34" charset="0"/>
              </a:rPr>
              <a:t>BHUJIA </a:t>
            </a:r>
            <a:r>
              <a:rPr lang="en-IN" b="1" dirty="0" smtClean="0">
                <a:solidFill>
                  <a:srgbClr val="000000"/>
                </a:solidFill>
                <a:latin typeface="Calibri" panose="020F0502020204030204" pitchFamily="34" charset="0"/>
              </a:rPr>
              <a:t>    </a:t>
            </a:r>
            <a:r>
              <a:rPr lang="en-IN" b="1" dirty="0" smtClean="0">
                <a:solidFill>
                  <a:srgbClr val="000000"/>
                </a:solidFill>
                <a:latin typeface="Calibri" panose="020F0502020204030204" pitchFamily="34" charset="0"/>
              </a:rPr>
              <a:t>   PANER </a:t>
            </a:r>
            <a:r>
              <a:rPr lang="en-IN" b="1" dirty="0">
                <a:solidFill>
                  <a:srgbClr val="000000"/>
                </a:solidFill>
                <a:latin typeface="Calibri" panose="020F0502020204030204" pitchFamily="34" charset="0"/>
              </a:rPr>
              <a:t>SANDWICH </a:t>
            </a:r>
            <a:r>
              <a:rPr lang="en-IN" b="1" dirty="0" smtClean="0">
                <a:solidFill>
                  <a:srgbClr val="000000"/>
                </a:solidFill>
                <a:latin typeface="Calibri" panose="020F0502020204030204" pitchFamily="34" charset="0"/>
              </a:rPr>
              <a:t>               VEG </a:t>
            </a:r>
            <a:r>
              <a:rPr lang="en-IN" b="1" dirty="0">
                <a:solidFill>
                  <a:srgbClr val="000000"/>
                </a:solidFill>
                <a:latin typeface="Calibri" panose="020F0502020204030204" pitchFamily="34" charset="0"/>
              </a:rPr>
              <a:t>ROLL </a:t>
            </a:r>
            <a:r>
              <a:rPr lang="en-IN" b="1" dirty="0" smtClean="0">
                <a:solidFill>
                  <a:srgbClr val="000000"/>
                </a:solidFill>
                <a:latin typeface="Calibri" panose="020F0502020204030204" pitchFamily="34" charset="0"/>
              </a:rPr>
              <a:t>              CHICKEN KEBAB</a:t>
            </a:r>
            <a:endParaRPr lang="en-IN" dirty="0"/>
          </a:p>
        </p:txBody>
      </p:sp>
      <p:sp>
        <p:nvSpPr>
          <p:cNvPr id="3" name="Rectangle 2"/>
          <p:cNvSpPr/>
          <p:nvPr/>
        </p:nvSpPr>
        <p:spPr>
          <a:xfrm>
            <a:off x="471054" y="952955"/>
            <a:ext cx="11000509" cy="646331"/>
          </a:xfrm>
          <a:prstGeom prst="rect">
            <a:avLst/>
          </a:prstGeom>
        </p:spPr>
        <p:txBody>
          <a:bodyPr wrap="square">
            <a:spAutoFit/>
          </a:bodyPr>
          <a:lstStyle/>
          <a:p>
            <a:r>
              <a:rPr lang="en-US" b="1" dirty="0">
                <a:solidFill>
                  <a:srgbClr val="000000"/>
                </a:solidFill>
                <a:latin typeface="Calibri" panose="020F0502020204030204" pitchFamily="34" charset="0"/>
              </a:rPr>
              <a:t>New proposed price </a:t>
            </a:r>
            <a:r>
              <a:rPr lang="en-US" b="1" dirty="0" smtClean="0">
                <a:solidFill>
                  <a:srgbClr val="000000"/>
                </a:solidFill>
                <a:latin typeface="Calibri" panose="020F0502020204030204" pitchFamily="34" charset="0"/>
              </a:rPr>
              <a:t>  </a:t>
            </a:r>
            <a:r>
              <a:rPr lang="en-US" b="1" dirty="0" smtClean="0"/>
              <a:t> </a:t>
            </a:r>
            <a:r>
              <a:rPr lang="en-US" b="1" dirty="0" smtClean="0"/>
              <a:t>                  </a:t>
            </a:r>
            <a:r>
              <a:rPr lang="en-US" b="1" dirty="0" smtClean="0">
                <a:solidFill>
                  <a:srgbClr val="000000"/>
                </a:solidFill>
                <a:latin typeface="Calibri" panose="020F0502020204030204" pitchFamily="34" charset="0"/>
              </a:rPr>
              <a:t>94                  </a:t>
            </a:r>
            <a:r>
              <a:rPr lang="en-US" b="1" dirty="0" smtClean="0"/>
              <a:t> </a:t>
            </a:r>
            <a:r>
              <a:rPr lang="en-US" b="1" dirty="0" smtClean="0">
                <a:solidFill>
                  <a:srgbClr val="000000"/>
                </a:solidFill>
                <a:latin typeface="Calibri" panose="020F0502020204030204" pitchFamily="34" charset="0"/>
              </a:rPr>
              <a:t>90</a:t>
            </a:r>
            <a:r>
              <a:rPr lang="en-US" b="1" dirty="0" smtClean="0"/>
              <a:t>                             </a:t>
            </a:r>
            <a:r>
              <a:rPr lang="en-US" b="1" dirty="0" smtClean="0">
                <a:solidFill>
                  <a:srgbClr val="000000"/>
                </a:solidFill>
                <a:latin typeface="Calibri" panose="020F0502020204030204" pitchFamily="34" charset="0"/>
              </a:rPr>
              <a:t>85</a:t>
            </a:r>
            <a:r>
              <a:rPr lang="en-US" b="1" dirty="0" smtClean="0"/>
              <a:t>                                         </a:t>
            </a:r>
            <a:r>
              <a:rPr lang="en-US" b="1" dirty="0" smtClean="0">
                <a:solidFill>
                  <a:srgbClr val="000000"/>
                </a:solidFill>
                <a:latin typeface="Calibri" panose="020F0502020204030204" pitchFamily="34" charset="0"/>
              </a:rPr>
              <a:t>84</a:t>
            </a:r>
            <a:r>
              <a:rPr lang="en-US" b="1" dirty="0" smtClean="0"/>
              <a:t>                              98</a:t>
            </a:r>
          </a:p>
          <a:p>
            <a:r>
              <a:rPr lang="en-IN" dirty="0" smtClean="0"/>
              <a:t>(Rs.2 less than the average cost of competitors price)</a:t>
            </a:r>
            <a:endParaRPr lang="en-IN" dirty="0"/>
          </a:p>
        </p:txBody>
      </p:sp>
      <p:sp>
        <p:nvSpPr>
          <p:cNvPr id="4" name="TextBox 3"/>
          <p:cNvSpPr txBox="1"/>
          <p:nvPr/>
        </p:nvSpPr>
        <p:spPr>
          <a:xfrm>
            <a:off x="775855" y="1856509"/>
            <a:ext cx="10515600" cy="3139321"/>
          </a:xfrm>
          <a:prstGeom prst="rect">
            <a:avLst/>
          </a:prstGeom>
          <a:noFill/>
        </p:spPr>
        <p:txBody>
          <a:bodyPr wrap="square" rtlCol="0">
            <a:spAutoFit/>
          </a:bodyPr>
          <a:lstStyle/>
          <a:p>
            <a:r>
              <a:rPr lang="en-IN" dirty="0" smtClean="0"/>
              <a:t>Discounts offered: </a:t>
            </a:r>
          </a:p>
          <a:p>
            <a:endParaRPr lang="en-IN" dirty="0"/>
          </a:p>
          <a:p>
            <a:r>
              <a:rPr lang="en-IN" dirty="0" smtClean="0"/>
              <a:t>5% off on orders above Rs.200 </a:t>
            </a:r>
          </a:p>
          <a:p>
            <a:r>
              <a:rPr lang="en-IN" dirty="0" smtClean="0"/>
              <a:t>7% off on orders above Rs.300</a:t>
            </a:r>
          </a:p>
          <a:p>
            <a:endParaRPr lang="en-IN" dirty="0" smtClean="0"/>
          </a:p>
          <a:p>
            <a:r>
              <a:rPr lang="en-IN" dirty="0" smtClean="0"/>
              <a:t>To improve the sale of non veg dishes. Plan attractive offers on them like.. </a:t>
            </a:r>
            <a:endParaRPr lang="en-IN" dirty="0"/>
          </a:p>
          <a:p>
            <a:r>
              <a:rPr lang="en-IN" dirty="0" smtClean="0"/>
              <a:t>Buy 2 Chicken kebabs , Get 1 veg Roll FREE.</a:t>
            </a:r>
          </a:p>
          <a:p>
            <a:r>
              <a:rPr lang="en-IN" dirty="0" smtClean="0"/>
              <a:t>Buy 2 egg rolls , get 1 paneer sandwich FREE. </a:t>
            </a:r>
          </a:p>
          <a:p>
            <a:endParaRPr lang="en-IN" dirty="0" smtClean="0"/>
          </a:p>
          <a:p>
            <a:r>
              <a:rPr lang="en-IN" dirty="0" smtClean="0"/>
              <a:t>If the sales are found to increase, introduce more varieties in menu and some special items on Weekends. </a:t>
            </a:r>
          </a:p>
          <a:p>
            <a:endParaRPr lang="en-IN" dirty="0"/>
          </a:p>
        </p:txBody>
      </p:sp>
      <p:sp>
        <p:nvSpPr>
          <p:cNvPr id="5" name="TextBox 4"/>
          <p:cNvSpPr txBox="1"/>
          <p:nvPr/>
        </p:nvSpPr>
        <p:spPr>
          <a:xfrm>
            <a:off x="2715491" y="5486400"/>
            <a:ext cx="6428509" cy="369332"/>
          </a:xfrm>
          <a:prstGeom prst="rect">
            <a:avLst/>
          </a:prstGeom>
          <a:noFill/>
        </p:spPr>
        <p:txBody>
          <a:bodyPr wrap="square" rtlCol="0">
            <a:spAutoFit/>
          </a:bodyPr>
          <a:lstStyle/>
          <a:p>
            <a:r>
              <a:rPr lang="en-IN" dirty="0" smtClean="0"/>
              <a:t>                        End </a:t>
            </a:r>
            <a:r>
              <a:rPr lang="en-IN" dirty="0" smtClean="0"/>
              <a:t>of case study --- Thankyou and best wishes. </a:t>
            </a:r>
            <a:endParaRPr lang="en-IN" dirty="0"/>
          </a:p>
        </p:txBody>
      </p:sp>
    </p:spTree>
    <p:extLst>
      <p:ext uri="{BB962C8B-B14F-4D97-AF65-F5344CB8AC3E}">
        <p14:creationId xmlns:p14="http://schemas.microsoft.com/office/powerpoint/2010/main" val="245786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470</TotalTime>
  <Words>610</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Bradley Hand ITC</vt:lpstr>
      <vt:lpstr>Calibri</vt:lpstr>
      <vt:lpstr>Calibri Light</vt:lpstr>
      <vt:lpstr>Calisto MT</vt:lpstr>
      <vt:lpstr>Office Theme</vt:lpstr>
      <vt:lpstr>CASE STUDY ON BTM LAYOUT FAST FOOD CENTRE</vt:lpstr>
      <vt:lpstr>BUSINESS PROBLEM: A man took a shop for rent near BTM layout, Bangalore to sell fast food with a rent of Rs.14000 per month. He made a profit of Rs. One lakh in the first three months, after which the sales has gone down drastically and is thinking to close his shop.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BTM LAYOUT FAST FOOD CENTRE</dc:title>
  <dc:creator>Shiva Krishna</dc:creator>
  <cp:lastModifiedBy>Shiva Krishna</cp:lastModifiedBy>
  <cp:revision>30</cp:revision>
  <dcterms:created xsi:type="dcterms:W3CDTF">2022-10-10T13:11:32Z</dcterms:created>
  <dcterms:modified xsi:type="dcterms:W3CDTF">2022-11-14T05:35:34Z</dcterms:modified>
</cp:coreProperties>
</file>