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5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9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3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3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4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9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B93E78-9862-4F1E-9500-3E75EF36B57D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2BCAFF-5D61-4F47-8208-FF4206988F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5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CASE STUDY- WADA PAV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200" dirty="0" smtClean="0"/>
              <a:t>(A CASE STUDY DONE TO OPEN AND SUCCESSFULLY RUN A WADA PAV CENTRE AT SHIVAJI NAGAR , PUNE)</a:t>
            </a:r>
          </a:p>
          <a:p>
            <a:r>
              <a:rPr lang="en-IN" dirty="0" smtClean="0"/>
              <a:t>-A DESIGN THINKING APPROACH </a:t>
            </a:r>
          </a:p>
          <a:p>
            <a:r>
              <a:rPr lang="en-IN" dirty="0" smtClean="0"/>
              <a:t>By </a:t>
            </a:r>
            <a:r>
              <a:rPr lang="en-IN" dirty="0" err="1" smtClean="0"/>
              <a:t>Varshini</a:t>
            </a:r>
            <a:r>
              <a:rPr lang="en-IN" dirty="0" smtClean="0"/>
              <a:t>. CH.P.D.R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3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 smtClean="0"/>
              <a:t>INTRODUCTION -  </a:t>
            </a:r>
            <a:br>
              <a:rPr lang="en-IN" sz="2800" dirty="0" smtClean="0"/>
            </a:br>
            <a:r>
              <a:rPr lang="en-IN" sz="2800" dirty="0" smtClean="0"/>
              <a:t>A man wants to open a wada pav shop at Shivaji nagar, Pune But there are 4 more wada pav shops around the same location. He is not able to understand the strategy to take over his clients. </a:t>
            </a:r>
            <a:endParaRPr lang="en-IN" sz="2800" dirty="0"/>
          </a:p>
        </p:txBody>
      </p:sp>
      <p:pic>
        <p:nvPicPr>
          <p:cNvPr id="4" name="Content Placeholder 3" descr="&lt;strong&gt;Vada&lt;/strong&gt;- &lt;strong&gt;pav&lt;/strong&gt;(tea time snacks) | Indian Cooking Manua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73" y="2583271"/>
            <a:ext cx="2700866" cy="2093232"/>
          </a:xfrm>
        </p:spPr>
      </p:pic>
      <p:sp>
        <p:nvSpPr>
          <p:cNvPr id="5" name="TextBox 4"/>
          <p:cNvSpPr txBox="1"/>
          <p:nvPr/>
        </p:nvSpPr>
        <p:spPr>
          <a:xfrm>
            <a:off x="966651" y="2312126"/>
            <a:ext cx="71845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Checklist for starting the outlet –</a:t>
            </a:r>
          </a:p>
          <a:p>
            <a:endParaRPr lang="en-IN" dirty="0" smtClean="0"/>
          </a:p>
          <a:p>
            <a:r>
              <a:rPr lang="en-IN" dirty="0" smtClean="0"/>
              <a:t>Decide the name. </a:t>
            </a:r>
          </a:p>
          <a:p>
            <a:r>
              <a:rPr lang="en-IN" dirty="0" smtClean="0"/>
              <a:t>Get the required food licences . </a:t>
            </a:r>
          </a:p>
          <a:p>
            <a:r>
              <a:rPr lang="en-IN" dirty="0" smtClean="0"/>
              <a:t>Keep your investment money ready. </a:t>
            </a:r>
            <a:endParaRPr lang="en-IN" dirty="0"/>
          </a:p>
          <a:p>
            <a:r>
              <a:rPr lang="en-IN" dirty="0" smtClean="0"/>
              <a:t>Get associated with swiggy, zomato, UBEREats etc. </a:t>
            </a:r>
          </a:p>
          <a:p>
            <a:r>
              <a:rPr lang="en-IN" b="1" dirty="0" smtClean="0"/>
              <a:t>Do more of market research about the location and nearby competitors outlets </a:t>
            </a:r>
          </a:p>
          <a:p>
            <a:r>
              <a:rPr lang="en-IN" b="1" dirty="0" smtClean="0"/>
              <a:t>Start marketing aggressively and give offers .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chosen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: Royal wada Pav centre.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99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940526"/>
            <a:ext cx="1035884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Based on market research done. Following decisions are taken and offers are </a:t>
            </a:r>
            <a:r>
              <a:rPr lang="en-IN" b="1" dirty="0" err="1" smtClean="0"/>
              <a:t>implimented</a:t>
            </a:r>
            <a:r>
              <a:rPr lang="en-IN" b="1" dirty="0" smtClean="0"/>
              <a:t>.</a:t>
            </a:r>
          </a:p>
          <a:p>
            <a:endParaRPr lang="en-IN" b="1" dirty="0" smtClean="0"/>
          </a:p>
          <a:p>
            <a:r>
              <a:rPr lang="en-IN" b="1" dirty="0" smtClean="0"/>
              <a:t>WHAT IS THE PRICE OF EACH </a:t>
            </a:r>
            <a:r>
              <a:rPr lang="en-IN" b="1" dirty="0" smtClean="0"/>
              <a:t>PAV-</a:t>
            </a:r>
          </a:p>
          <a:p>
            <a:r>
              <a:rPr lang="en-IN" dirty="0" smtClean="0"/>
              <a:t>Price data of local competitors are collected. </a:t>
            </a:r>
            <a:endParaRPr lang="en-IN" dirty="0"/>
          </a:p>
          <a:p>
            <a:r>
              <a:rPr lang="en-IN" dirty="0" smtClean="0">
                <a:solidFill>
                  <a:srgbClr val="C00000"/>
                </a:solidFill>
              </a:rPr>
              <a:t>**Prices </a:t>
            </a:r>
            <a:r>
              <a:rPr lang="en-IN" dirty="0" smtClean="0">
                <a:solidFill>
                  <a:srgbClr val="C00000"/>
                </a:solidFill>
              </a:rPr>
              <a:t> of Royal Wada </a:t>
            </a:r>
            <a:r>
              <a:rPr lang="en-IN" dirty="0" err="1" smtClean="0">
                <a:solidFill>
                  <a:srgbClr val="C00000"/>
                </a:solidFill>
              </a:rPr>
              <a:t>Pav</a:t>
            </a:r>
            <a:r>
              <a:rPr lang="en-IN" dirty="0" smtClean="0">
                <a:solidFill>
                  <a:srgbClr val="C00000"/>
                </a:solidFill>
              </a:rPr>
              <a:t> centre are </a:t>
            </a:r>
            <a:r>
              <a:rPr lang="en-IN" dirty="0" smtClean="0">
                <a:solidFill>
                  <a:srgbClr val="C00000"/>
                </a:solidFill>
              </a:rPr>
              <a:t>set low when compared to competitors price. **(taken average price of nearby </a:t>
            </a:r>
            <a:r>
              <a:rPr lang="en-IN" dirty="0" smtClean="0">
                <a:solidFill>
                  <a:srgbClr val="C00000"/>
                </a:solidFill>
              </a:rPr>
              <a:t>competitors and rounded off) 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 smtClean="0"/>
              <a:t>HOW </a:t>
            </a:r>
            <a:r>
              <a:rPr lang="en-IN" b="1" dirty="0" smtClean="0"/>
              <a:t>WILL HE DIFFERENTIATE FROM OTHER COMPETITORS-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**</a:t>
            </a:r>
            <a:r>
              <a:rPr lang="en-IN" dirty="0" smtClean="0">
                <a:solidFill>
                  <a:srgbClr val="00B050"/>
                </a:solidFill>
              </a:rPr>
              <a:t>Unique type of special wada pav served on Sundays** . This is not followed in other shops- they just follow regular menu all days.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For example -  Corn wada pav, Maggi wada pav , Pizza wada pav , </a:t>
            </a:r>
            <a:r>
              <a:rPr lang="en-IN" dirty="0" err="1" smtClean="0">
                <a:solidFill>
                  <a:srgbClr val="00B050"/>
                </a:solidFill>
              </a:rPr>
              <a:t>Schezwan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wada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pav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is prepared and sold on </a:t>
            </a:r>
            <a:r>
              <a:rPr lang="en-IN" dirty="0" err="1" smtClean="0">
                <a:solidFill>
                  <a:srgbClr val="00B050"/>
                </a:solidFill>
              </a:rPr>
              <a:t>sundays</a:t>
            </a:r>
            <a:r>
              <a:rPr lang="en-IN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**Offers  on  big orders**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Rs.5 off on order of  any two types of </a:t>
            </a:r>
            <a:r>
              <a:rPr lang="en-IN" dirty="0" err="1" smtClean="0">
                <a:solidFill>
                  <a:srgbClr val="00B050"/>
                </a:solidFill>
              </a:rPr>
              <a:t>pav</a:t>
            </a:r>
            <a:r>
              <a:rPr lang="en-IN" dirty="0" smtClean="0">
                <a:solidFill>
                  <a:srgbClr val="00B050"/>
                </a:solidFill>
              </a:rPr>
              <a:t>.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Rs.10 off on order of any 3 types of </a:t>
            </a:r>
            <a:r>
              <a:rPr lang="en-IN" dirty="0" err="1" smtClean="0">
                <a:solidFill>
                  <a:srgbClr val="00B050"/>
                </a:solidFill>
              </a:rPr>
              <a:t>pav</a:t>
            </a:r>
            <a:r>
              <a:rPr lang="en-IN" dirty="0" smtClean="0">
                <a:solidFill>
                  <a:srgbClr val="00B050"/>
                </a:solidFill>
              </a:rPr>
              <a:t>. 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 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 smtClean="0">
              <a:solidFill>
                <a:schemeClr val="accent1"/>
              </a:solidFill>
            </a:endParaRPr>
          </a:p>
          <a:p>
            <a:endParaRPr lang="en-IN" dirty="0" smtClean="0">
              <a:solidFill>
                <a:srgbClr val="00B05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6" y="2987996"/>
            <a:ext cx="3530194" cy="91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28" y="4859383"/>
            <a:ext cx="1716560" cy="14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Highlights of Royal </a:t>
            </a:r>
            <a:r>
              <a:rPr lang="en-IN" dirty="0" err="1" smtClean="0"/>
              <a:t>wada</a:t>
            </a:r>
            <a:r>
              <a:rPr lang="en-IN" dirty="0" smtClean="0"/>
              <a:t> </a:t>
            </a:r>
            <a:r>
              <a:rPr lang="en-IN" dirty="0" err="1" smtClean="0"/>
              <a:t>pav</a:t>
            </a:r>
            <a:r>
              <a:rPr lang="en-IN" dirty="0" smtClean="0"/>
              <a:t> centre.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35823" cy="823912"/>
          </a:xfrm>
        </p:spPr>
        <p:txBody>
          <a:bodyPr/>
          <a:lstStyle/>
          <a:p>
            <a:r>
              <a:rPr lang="en-IN" dirty="0" smtClean="0">
                <a:ln>
                  <a:solidFill>
                    <a:schemeClr val="accent2"/>
                  </a:solidFill>
                </a:ln>
              </a:rPr>
              <a:t>Social media presence -</a:t>
            </a:r>
            <a:endParaRPr lang="en-IN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Home delivery partners </a:t>
            </a:r>
            <a:r>
              <a:rPr lang="en-IN" dirty="0"/>
              <a:t>–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7051" y="1681163"/>
            <a:ext cx="7188337" cy="823912"/>
          </a:xfrm>
        </p:spPr>
        <p:txBody>
          <a:bodyPr>
            <a:normAutofit/>
          </a:bodyPr>
          <a:lstStyle/>
          <a:p>
            <a:r>
              <a:rPr lang="en-IN" dirty="0" smtClean="0"/>
              <a:t>Instagram, </a:t>
            </a:r>
            <a:r>
              <a:rPr lang="en-IN" dirty="0" err="1" smtClean="0"/>
              <a:t>facebook</a:t>
            </a:r>
            <a:r>
              <a:rPr lang="en-IN" dirty="0" smtClean="0"/>
              <a:t>, </a:t>
            </a:r>
            <a:r>
              <a:rPr lang="en-IN" dirty="0" err="1" smtClean="0"/>
              <a:t>whatsapp</a:t>
            </a:r>
            <a:r>
              <a:rPr lang="en-IN" dirty="0" smtClean="0"/>
              <a:t> order, </a:t>
            </a:r>
            <a:r>
              <a:rPr lang="en-IN" dirty="0" err="1" smtClean="0"/>
              <a:t>justdial</a:t>
            </a:r>
            <a:r>
              <a:rPr lang="en-IN" dirty="0" smtClean="0"/>
              <a:t> orders, food blogs on </a:t>
            </a:r>
            <a:r>
              <a:rPr lang="en-IN" dirty="0" err="1" smtClean="0"/>
              <a:t>wordpress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8491" y="2505075"/>
            <a:ext cx="4493624" cy="50165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400" b="1" dirty="0" smtClean="0"/>
              <a:t>Zomato, swiggy, </a:t>
            </a:r>
            <a:r>
              <a:rPr lang="en-IN" sz="2400" b="1" dirty="0" err="1" smtClean="0"/>
              <a:t>uberEats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148" y="3228945"/>
            <a:ext cx="33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Payment mode options </a:t>
            </a:r>
            <a:r>
              <a:rPr lang="en-IN" sz="2000" dirty="0" smtClean="0"/>
              <a:t>-  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26461" y="3163650"/>
            <a:ext cx="43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BHIM , </a:t>
            </a:r>
            <a:r>
              <a:rPr lang="en-IN" b="1" dirty="0" err="1" smtClean="0"/>
              <a:t>Gpay</a:t>
            </a:r>
            <a:r>
              <a:rPr lang="en-IN" b="1" dirty="0" smtClean="0"/>
              <a:t>, </a:t>
            </a:r>
            <a:r>
              <a:rPr lang="en-IN" b="1" dirty="0" err="1" smtClean="0"/>
              <a:t>Phonepay</a:t>
            </a:r>
            <a:r>
              <a:rPr lang="en-IN" b="1" dirty="0" smtClean="0"/>
              <a:t>, UPI, cash. 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1724298" y="4372046"/>
            <a:ext cx="2873828" cy="1178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High hygiene and varieties in menu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878287" y="4347369"/>
            <a:ext cx="2873828" cy="1178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Parking availability and good ambience.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6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137" y="91440"/>
            <a:ext cx="86998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How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will you bring insights when he has no data of his shop? </a:t>
            </a:r>
          </a:p>
        </p:txBody>
      </p:sp>
      <p:sp>
        <p:nvSpPr>
          <p:cNvPr id="4" name="Oval 3"/>
          <p:cNvSpPr/>
          <p:nvPr/>
        </p:nvSpPr>
        <p:spPr>
          <a:xfrm>
            <a:off x="3722914" y="1384102"/>
            <a:ext cx="2952206" cy="980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Strong  branding and deep market knowledge.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39865"/>
              </p:ext>
            </p:extLst>
          </p:nvPr>
        </p:nvGraphicFramePr>
        <p:xfrm>
          <a:off x="888274" y="2481944"/>
          <a:ext cx="10215155" cy="410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31">
                  <a:extLst>
                    <a:ext uri="{9D8B030D-6E8A-4147-A177-3AD203B41FA5}">
                      <a16:colId xmlns:a16="http://schemas.microsoft.com/office/drawing/2014/main" val="43246669"/>
                    </a:ext>
                  </a:extLst>
                </a:gridCol>
                <a:gridCol w="2043031">
                  <a:extLst>
                    <a:ext uri="{9D8B030D-6E8A-4147-A177-3AD203B41FA5}">
                      <a16:colId xmlns:a16="http://schemas.microsoft.com/office/drawing/2014/main" val="2567206997"/>
                    </a:ext>
                  </a:extLst>
                </a:gridCol>
                <a:gridCol w="2043031">
                  <a:extLst>
                    <a:ext uri="{9D8B030D-6E8A-4147-A177-3AD203B41FA5}">
                      <a16:colId xmlns:a16="http://schemas.microsoft.com/office/drawing/2014/main" val="1538638166"/>
                    </a:ext>
                  </a:extLst>
                </a:gridCol>
                <a:gridCol w="2043031">
                  <a:extLst>
                    <a:ext uri="{9D8B030D-6E8A-4147-A177-3AD203B41FA5}">
                      <a16:colId xmlns:a16="http://schemas.microsoft.com/office/drawing/2014/main" val="3829241044"/>
                    </a:ext>
                  </a:extLst>
                </a:gridCol>
                <a:gridCol w="2043031">
                  <a:extLst>
                    <a:ext uri="{9D8B030D-6E8A-4147-A177-3AD203B41FA5}">
                      <a16:colId xmlns:a16="http://schemas.microsoft.com/office/drawing/2014/main" val="3005289330"/>
                    </a:ext>
                  </a:extLst>
                </a:gridCol>
              </a:tblGrid>
              <a:tr h="485698">
                <a:tc>
                  <a:txBody>
                    <a:bodyPr/>
                    <a:lstStyle/>
                    <a:p>
                      <a:r>
                        <a:rPr lang="en-IN" b="0" dirty="0" smtClean="0"/>
                        <a:t>Shop name</a:t>
                      </a:r>
                      <a:r>
                        <a:rPr lang="en-IN" b="0" baseline="0" dirty="0" smtClean="0"/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Quality of food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Service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Pricing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00855"/>
                  </a:ext>
                </a:extLst>
              </a:tr>
              <a:tr h="915638">
                <a:tc>
                  <a:txBody>
                    <a:bodyPr/>
                    <a:lstStyle/>
                    <a:p>
                      <a:r>
                        <a:rPr lang="en-IN" dirty="0" smtClean="0"/>
                        <a:t>Competitor2- Ashok </a:t>
                      </a:r>
                      <a:r>
                        <a:rPr lang="en-IN" dirty="0" err="1" smtClean="0"/>
                        <a:t>wada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pav</a:t>
                      </a:r>
                      <a:r>
                        <a:rPr lang="en-IN" dirty="0" smtClean="0"/>
                        <a:t> centre.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Moderate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54300"/>
                  </a:ext>
                </a:extLst>
              </a:tr>
              <a:tr h="869125">
                <a:tc>
                  <a:txBody>
                    <a:bodyPr/>
                    <a:lstStyle/>
                    <a:p>
                      <a:r>
                        <a:rPr lang="en-IN" dirty="0" smtClean="0"/>
                        <a:t>Competitor 3- </a:t>
                      </a:r>
                    </a:p>
                    <a:p>
                      <a:r>
                        <a:rPr lang="en-IN" dirty="0" smtClean="0"/>
                        <a:t>The</a:t>
                      </a:r>
                      <a:r>
                        <a:rPr lang="en-IN" baseline="0" dirty="0" smtClean="0"/>
                        <a:t> wad </a:t>
                      </a:r>
                      <a:r>
                        <a:rPr lang="en-IN" baseline="0" dirty="0" err="1" smtClean="0"/>
                        <a:t>pav</a:t>
                      </a:r>
                      <a:r>
                        <a:rPr lang="en-IN" baseline="0" dirty="0" smtClean="0"/>
                        <a:t> café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71364"/>
                  </a:ext>
                </a:extLst>
              </a:tr>
              <a:tr h="915638">
                <a:tc>
                  <a:txBody>
                    <a:bodyPr/>
                    <a:lstStyle/>
                    <a:p>
                      <a:r>
                        <a:rPr lang="en-IN" dirty="0" smtClean="0"/>
                        <a:t>Competitor 4 –</a:t>
                      </a:r>
                    </a:p>
                    <a:p>
                      <a:r>
                        <a:rPr lang="en-IN" dirty="0" smtClean="0"/>
                        <a:t>Rahul wad </a:t>
                      </a:r>
                      <a:r>
                        <a:rPr lang="en-IN" dirty="0" err="1" smtClean="0"/>
                        <a:t>pav</a:t>
                      </a:r>
                      <a:r>
                        <a:rPr lang="en-IN" dirty="0" smtClean="0"/>
                        <a:t> shop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53548"/>
                  </a:ext>
                </a:extLst>
              </a:tr>
              <a:tr h="91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/>
                        <a:t>Competitor1</a:t>
                      </a:r>
                      <a:r>
                        <a:rPr lang="en-IN" b="0" baseline="0" dirty="0" smtClean="0"/>
                        <a:t> – A1 </a:t>
                      </a:r>
                      <a:r>
                        <a:rPr lang="en-IN" b="0" baseline="0" dirty="0" err="1" smtClean="0"/>
                        <a:t>wada</a:t>
                      </a:r>
                      <a:r>
                        <a:rPr lang="en-IN" b="0" baseline="0" dirty="0" smtClean="0"/>
                        <a:t> </a:t>
                      </a:r>
                      <a:r>
                        <a:rPr lang="en-IN" b="0" baseline="0" dirty="0" err="1" smtClean="0"/>
                        <a:t>pav</a:t>
                      </a:r>
                      <a:endParaRPr lang="en-IN" b="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0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4" y="757646"/>
            <a:ext cx="619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Positioning : Why will the customer come to Royal Wada </a:t>
            </a:r>
            <a:r>
              <a:rPr lang="en-IN" b="1" dirty="0" err="1" smtClean="0"/>
              <a:t>pav</a:t>
            </a:r>
            <a:r>
              <a:rPr lang="en-IN" b="1" dirty="0" smtClean="0"/>
              <a:t>. </a:t>
            </a:r>
            <a:endParaRPr lang="en-IN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10800000" flipV="1">
            <a:off x="1084216" y="929390"/>
            <a:ext cx="95881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is prepared in a hygienic  environment.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in Quality of Wada pavs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Standard raw materials are used in preparation.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Affordable prices keeping in mind the middle and low income group people too.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services and amenities compared to others.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rot="10800000" flipV="1">
            <a:off x="2142308" y="1384223"/>
            <a:ext cx="5630092" cy="4001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PRICE WITH BEST QUALITY WADA PAVS.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flipV="1">
            <a:off x="2860766" y="457199"/>
            <a:ext cx="93312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409404" y="5631540"/>
            <a:ext cx="72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******End of case study – THANKYOU*******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40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447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CASE STUDY- WADA PAV</vt:lpstr>
      <vt:lpstr>INTRODUCTION -   A man wants to open a wada pav shop at Shivaji nagar, Pune But there are 4 more wada pav shops around the same location. He is not able to understand the strategy to take over his clients. </vt:lpstr>
      <vt:lpstr>PowerPoint Presentation</vt:lpstr>
      <vt:lpstr>Highlights of Royal wada pav centre.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 WADA PAV</dc:title>
  <dc:creator>Shiva Krishna</dc:creator>
  <cp:lastModifiedBy>Shiva Krishna</cp:lastModifiedBy>
  <cp:revision>30</cp:revision>
  <dcterms:created xsi:type="dcterms:W3CDTF">2022-10-07T10:43:07Z</dcterms:created>
  <dcterms:modified xsi:type="dcterms:W3CDTF">2022-10-11T13:31:38Z</dcterms:modified>
</cp:coreProperties>
</file>