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6" r:id="rId1"/>
  </p:sldMasterIdLst>
  <p:notesMasterIdLst>
    <p:notesMasterId r:id="rId2"/>
  </p:notesMasterIdLst>
  <p:sldIdLst>
    <p:sldId id="296" r:id="rId3"/>
    <p:sldId id="297" r:id="rId4"/>
    <p:sldId id="298" r:id="rId5"/>
    <p:sldId id="299" r:id="rId6"/>
    <p:sldId id="300" r:id="rId7"/>
    <p:sldId id="301" r:id="rId8"/>
    <p:sldId id="302" r:id="rId9"/>
    <p:sldId id="303" r:id="rId10"/>
    <p:sldId id="304" r:id="rId11"/>
    <p:sldId id="305" r:id="rId12"/>
    <p:sldId id="306"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2"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3"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4"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5"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6"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7"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8" name=""/>
        <p:cNvGrpSpPr/>
        <p:nvPr/>
      </p:nvGrpSpPr>
      <p:grpSpPr>
        <a:xfrm>
          <a:off x="0" y="0"/>
          <a:ext cx="0" cy="0"/>
          <a:chOff x="0" y="0"/>
          <a:chExt cx="0" cy="0"/>
        </a:xfrm>
      </p:grpSpPr>
      <p:sp>
        <p:nvSpPr>
          <p:cNvPr id="1048627" name="Slide Image Placeholder 1"/>
          <p:cNvSpPr>
            <a:spLocks noChangeAspect="1" noRot="1" noGrp="1"/>
          </p:cNvSpPr>
          <p:nvPr>
            <p:ph type="sldImg"/>
          </p:nvPr>
        </p:nvSpPr>
        <p:spPr/>
      </p:sp>
      <p:sp>
        <p:nvSpPr>
          <p:cNvPr id="1048628" name="Notes Placeholder 2"/>
          <p:cNvSpPr>
            <a:spLocks noGrp="1"/>
          </p:cNvSpPr>
          <p:nvPr>
            <p:ph type="body" idx="1"/>
          </p:nvPr>
        </p:nvSpPr>
        <p:spPr/>
        <p:txBody>
          <a:bodyPr/>
          <a:p>
            <a:endParaRPr dirty="0" lang="en-IN"/>
          </a:p>
        </p:txBody>
      </p:sp>
      <p:sp>
        <p:nvSpPr>
          <p:cNvPr id="1048629"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23" name=""/>
        <p:cNvGrpSpPr/>
        <p:nvPr/>
      </p:nvGrpSpPr>
      <p:grpSpPr>
        <a:xfrm>
          <a:off x="0" y="0"/>
          <a:ext cx="0" cy="0"/>
          <a:chOff x="0" y="0"/>
          <a:chExt cx="0" cy="0"/>
        </a:xfrm>
      </p:grpSpPr>
      <p:sp>
        <p:nvSpPr>
          <p:cNvPr id="1048610"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611"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612"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13"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14"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8"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9" name="Holder 3"/>
          <p:cNvSpPr>
            <a:spLocks noGrp="1"/>
          </p:cNvSpPr>
          <p:nvPr>
            <p:ph type="body" idx="1"/>
          </p:nvPr>
        </p:nvSpPr>
        <p:spPr/>
        <p:txBody>
          <a:bodyPr bIns="0" lIns="0" rIns="0" tIns="0"/>
          <a:p/>
        </p:txBody>
      </p:sp>
      <p:sp>
        <p:nvSpPr>
          <p:cNvPr id="1048690"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1"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2"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3"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4"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5"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6"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7"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8"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19" name=""/>
        <p:cNvGrpSpPr/>
        <p:nvPr/>
      </p:nvGrpSpPr>
      <p:grpSpPr>
        <a:xfrm>
          <a:off x="0" y="0"/>
          <a:ext cx="0" cy="0"/>
          <a:chOff x="0" y="0"/>
          <a:chExt cx="0" cy="0"/>
        </a:xfrm>
      </p:grpSpPr>
      <p:sp>
        <p:nvSpPr>
          <p:cNvPr id="10485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592"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3"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4"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9"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3"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67" r:id="rId1"/>
    <p:sldLayoutId id="2147483668" r:id="rId2"/>
    <p:sldLayoutId id="2147483669" r:id="rId3"/>
    <p:sldLayoutId id="2147483670" r:id="rId4"/>
    <p:sldLayoutId id="2147483671"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grpSp>
        <p:nvGrpSpPr>
          <p:cNvPr id="26" name="object 2"/>
          <p:cNvGrpSpPr/>
          <p:nvPr/>
        </p:nvGrpSpPr>
        <p:grpSpPr>
          <a:xfrm>
            <a:off x="876299" y="990600"/>
            <a:ext cx="1743075" cy="1333500"/>
            <a:chOff x="742950" y="1104900"/>
            <a:chExt cx="1743075" cy="1333500"/>
          </a:xfrm>
        </p:grpSpPr>
        <p:sp>
          <p:nvSpPr>
            <p:cNvPr id="1048620"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621"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622"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623"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24"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5"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25"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26" name="TextBox 13"/>
          <p:cNvSpPr txBox="1"/>
          <p:nvPr/>
        </p:nvSpPr>
        <p:spPr>
          <a:xfrm>
            <a:off x="2554542" y="3314150"/>
            <a:ext cx="8610600" cy="1869440"/>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dirty="0" sz="2400" lang="en-US">
                <a:latin typeface="Arial"/>
              </a:rPr>
              <a:t>STUDENT NAME: </a:t>
            </a:r>
            <a:r>
              <a:rPr dirty="0" sz="2400" lang="en-US">
                <a:latin typeface="Arial"/>
              </a:rPr>
              <a:t>Varshini </a:t>
            </a:r>
            <a:r>
              <a:rPr dirty="0" sz="2400" lang="en-US">
                <a:latin typeface="Arial"/>
              </a:rPr>
              <a:t>Priya.</a:t>
            </a:r>
            <a:r>
              <a:rPr dirty="0" sz="2400" lang="en-US">
                <a:latin typeface="Arial"/>
              </a:rPr>
              <a:t>p</a:t>
            </a:r>
            <a:endParaRPr altLang="en-US" lang="zh-CN"/>
          </a:p>
          <a:p>
            <a:r>
              <a:rPr dirty="0" sz="2400" lang="en-US">
                <a:latin typeface="Arial"/>
              </a:rPr>
              <a:t>REGISTER NO</a:t>
            </a:r>
            <a:r>
              <a:rPr dirty="0" sz="2400" lang="en-US">
                <a:latin typeface="Arial"/>
              </a:rPr>
              <a:t> </a:t>
            </a:r>
            <a:r>
              <a:rPr dirty="0" sz="2400" lang="en-US">
                <a:latin typeface="Arial"/>
              </a:rPr>
              <a:t>:</a:t>
            </a:r>
            <a:r>
              <a:rPr dirty="0" sz="2400" lang="en-US">
                <a:latin typeface="Arial"/>
              </a:rPr>
              <a:t> </a:t>
            </a:r>
            <a:r>
              <a:rPr dirty="0" sz="2400" lang="en-US">
                <a:latin typeface="Arial"/>
              </a:rPr>
              <a:t>2</a:t>
            </a:r>
            <a:r>
              <a:rPr dirty="0" sz="2400" lang="en-US">
                <a:latin typeface="Arial"/>
              </a:rPr>
              <a:t>4</a:t>
            </a:r>
            <a:r>
              <a:rPr dirty="0" sz="2400" lang="en-US">
                <a:latin typeface="Arial"/>
              </a:rPr>
              <a:t>b</a:t>
            </a:r>
            <a:r>
              <a:rPr dirty="0" sz="2400" lang="en-US">
                <a:latin typeface="Arial"/>
              </a:rPr>
              <a:t>c</a:t>
            </a:r>
            <a:r>
              <a:rPr dirty="0" sz="2400" lang="en-US">
                <a:latin typeface="Arial"/>
              </a:rPr>
              <a:t>s</a:t>
            </a:r>
            <a:r>
              <a:rPr dirty="0" sz="2400" lang="en-US">
                <a:latin typeface="Arial"/>
              </a:rPr>
              <a:t>1</a:t>
            </a:r>
            <a:r>
              <a:rPr dirty="0" sz="2400" lang="en-US">
                <a:latin typeface="Arial"/>
              </a:rPr>
              <a:t>1</a:t>
            </a:r>
            <a:r>
              <a:rPr dirty="0" sz="2400" lang="en-US">
                <a:latin typeface="Arial"/>
              </a:rPr>
              <a:t>2</a:t>
            </a:r>
            <a:r>
              <a:rPr dirty="0" sz="2400" lang="en-US">
                <a:latin typeface="Arial"/>
              </a:rPr>
              <a:t> </a:t>
            </a:r>
            <a:endParaRPr dirty="0" sz="2400" lang="en-US">
              <a:cs typeface="Calibri"/>
            </a:endParaRPr>
          </a:p>
          <a:p>
            <a:r>
              <a:rPr dirty="0" sz="2400" lang="en-US">
                <a:latin typeface="Arial"/>
              </a:rPr>
              <a:t>DEPARTMENT: </a:t>
            </a:r>
            <a:r>
              <a:rPr dirty="0" sz="2400" lang="en-US">
                <a:latin typeface="Arial"/>
              </a:rPr>
              <a:t>b</a:t>
            </a:r>
            <a:r>
              <a:rPr dirty="0" sz="2400" lang="en-US">
                <a:latin typeface="Arial"/>
              </a:rPr>
              <a:t>s</a:t>
            </a:r>
            <a:r>
              <a:rPr dirty="0" sz="2400" lang="en-US">
                <a:latin typeface="Arial"/>
              </a:rPr>
              <a:t>c</a:t>
            </a:r>
            <a:r>
              <a:rPr dirty="0" sz="2400" lang="en-US">
                <a:latin typeface="Arial"/>
              </a:rPr>
              <a:t>.</a:t>
            </a:r>
            <a:r>
              <a:rPr dirty="0" sz="2400" lang="en-US">
                <a:latin typeface="Arial"/>
              </a:rPr>
              <a:t>c</a:t>
            </a:r>
            <a:r>
              <a:rPr dirty="0" sz="2400" lang="en-US">
                <a:latin typeface="Arial"/>
              </a:rPr>
              <a:t>s</a:t>
            </a:r>
            <a:endParaRPr altLang="en-US" lang="zh-CN"/>
          </a:p>
          <a:p>
            <a:r>
              <a:rPr dirty="0" sz="2400" lang="en-US">
                <a:latin typeface="Arial"/>
              </a:rPr>
              <a:t>COLLEGE: </a:t>
            </a:r>
            <a:r>
              <a:rPr dirty="0" sz="2400" lang="en-US">
                <a:latin typeface="Arial"/>
              </a:rPr>
              <a:t>g</a:t>
            </a:r>
            <a:r>
              <a:rPr dirty="0" sz="2400" lang="en-US">
                <a:latin typeface="Arial"/>
              </a:rPr>
              <a:t>o</a:t>
            </a:r>
            <a:r>
              <a:rPr dirty="0" sz="2400" lang="en-US">
                <a:latin typeface="Arial"/>
              </a:rPr>
              <a:t>v</a:t>
            </a:r>
            <a:r>
              <a:rPr dirty="0" sz="2400" lang="en-US">
                <a:latin typeface="Arial"/>
              </a:rPr>
              <a:t>t</a:t>
            </a:r>
            <a:r>
              <a:rPr dirty="0" sz="2400" lang="en-US">
                <a:latin typeface="Arial"/>
              </a:rPr>
              <a:t> </a:t>
            </a:r>
            <a:r>
              <a:rPr dirty="0" sz="2400" lang="en-US">
                <a:latin typeface="Arial"/>
              </a:rPr>
              <a:t>a</a:t>
            </a:r>
            <a:r>
              <a:rPr dirty="0" sz="2400" lang="en-US">
                <a:latin typeface="Arial"/>
              </a:rPr>
              <a:t>r</a:t>
            </a:r>
            <a:r>
              <a:rPr dirty="0" sz="2400" lang="en-US">
                <a:latin typeface="Arial"/>
              </a:rPr>
              <a:t>t</a:t>
            </a:r>
            <a:r>
              <a:rPr dirty="0" sz="2400" lang="en-US">
                <a:latin typeface="Arial"/>
              </a:rPr>
              <a:t>'s </a:t>
            </a:r>
            <a:r>
              <a:rPr dirty="0" sz="2400" lang="en-US">
                <a:latin typeface="Arial"/>
              </a:rPr>
              <a:t>c</a:t>
            </a:r>
            <a:r>
              <a:rPr dirty="0" sz="2400" lang="en-US">
                <a:latin typeface="Arial"/>
              </a:rPr>
              <a:t>l</a:t>
            </a:r>
            <a:r>
              <a:rPr dirty="0" sz="2400" lang="en-US">
                <a:latin typeface="Arial"/>
              </a:rPr>
              <a:t>g</a:t>
            </a:r>
            <a:r>
              <a:rPr dirty="0" sz="2400" lang="en-US">
                <a:latin typeface="Arial"/>
              </a:rPr>
              <a:t> </a:t>
            </a:r>
            <a:r>
              <a:rPr dirty="0" sz="2400" lang="en-US">
                <a:latin typeface="Arial"/>
              </a:rPr>
              <a:t>c</a:t>
            </a:r>
            <a:r>
              <a:rPr dirty="0" sz="2400" lang="en-US">
                <a:latin typeface="Arial"/>
              </a:rPr>
              <a:t>o</a:t>
            </a:r>
            <a:r>
              <a:rPr dirty="0" sz="2400" lang="en-US">
                <a:latin typeface="Arial"/>
              </a:rPr>
              <a:t>i</a:t>
            </a:r>
            <a:r>
              <a:rPr dirty="0" sz="2400" lang="en-US">
                <a:latin typeface="Arial"/>
              </a:rPr>
              <a:t>m</a:t>
            </a:r>
            <a:r>
              <a:rPr dirty="0" sz="2400" lang="en-US">
                <a:latin typeface="Arial"/>
              </a:rPr>
              <a:t>batore </a:t>
            </a:r>
            <a:endParaRPr altLang="en-US" lang="zh-CN"/>
          </a:p>
          <a:p>
            <a:r>
              <a:rPr dirty="0" sz="2400" lang="en-US">
                <a:latin typeface="Arial"/>
              </a:rPr>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21" name=""/>
        <p:cNvGrpSpPr/>
        <p:nvPr/>
      </p:nvGrpSpPr>
      <p:grpSpPr>
        <a:xfrm>
          <a:off x="0" y="0"/>
          <a:ext cx="0" cy="0"/>
          <a:chOff x="0" y="0"/>
          <a:chExt cx="0" cy="0"/>
        </a:xfrm>
      </p:grpSpPr>
      <p:sp>
        <p:nvSpPr>
          <p:cNvPr id="1048601" name="object 2"/>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0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0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0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3"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05"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06"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07" name=""/>
          <p:cNvSpPr txBox="1"/>
          <p:nvPr/>
        </p:nvSpPr>
        <p:spPr>
          <a:xfrm>
            <a:off x="2092140" y="1857374"/>
            <a:ext cx="8874851" cy="8473439"/>
          </a:xfrm>
          <a:prstGeom prst="rect"/>
        </p:spPr>
        <p:txBody>
          <a:bodyPr rtlCol="0" wrap="square">
            <a:spAutoFit/>
          </a:bodyPr>
          <a:p>
            <a:r>
              <a:rPr sz="2800" lang="en-US">
                <a:solidFill>
                  <a:srgbClr val="000000"/>
                </a:solidFill>
              </a:rPr>
              <a:t>🔹 Result
The Student Digital Portfolio project was successfully developed and implemented. The final portfolio provides an interactive and user-friendly platform where students can showcase their personal information, academic details, skills, projects, and extracurricular achievements in a profession</a:t>
            </a:r>
            <a:r>
              <a:rPr sz="2800" lang="en-US">
                <a:solidFill>
                  <a:srgbClr val="000000"/>
                </a:solidFill>
              </a:rPr>
              <a:t>a</a:t>
            </a:r>
            <a:r>
              <a:rPr sz="2800" lang="en-US">
                <a:solidFill>
                  <a:srgbClr val="000000"/>
                </a:solidFill>
              </a:rPr>
              <a:t>l</a:t>
            </a:r>
            <a:r>
              <a:rPr sz="2800" lang="en-US">
                <a:solidFill>
                  <a:srgbClr val="000000"/>
                </a:solidFill>
              </a:rPr>
              <a:t>
🔹 Screenshot</a:t>
            </a:r>
            <a:r>
              <a:rPr sz="2800" lang="en-US">
                <a:solidFill>
                  <a:srgbClr val="000000"/>
                </a:solidFill>
              </a:rPr>
              <a:t> </a:t>
            </a:r>
            <a:endParaRPr sz="2800" lang="en-US">
              <a:solidFill>
                <a:srgbClr val="000000"/>
              </a:solidFill>
            </a:endParaRPr>
          </a:p>
          <a:p>
            <a:r>
              <a:rPr sz="2800" lang="en-US">
                <a:solidFill>
                  <a:srgbClr val="000000"/>
                </a:solidFill>
              </a:rPr>
              <a:t>H</a:t>
            </a:r>
            <a:r>
              <a:rPr sz="2800" lang="en-US">
                <a:solidFill>
                  <a:srgbClr val="000000"/>
                </a:solidFill>
              </a:rPr>
              <a:t>ere you would insshots of your portfolio pages (Homepage, About, Skills, Projects, Contact, etc.).
Figure 1: Homepage of Student Digital Portfolio
Figure 2: Skills Section
Figure 3: Projects Showcase
Figure 4: Contact Page</a:t>
            </a:r>
            <a:endParaRPr sz="2800" lang="en-US">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 name=""/>
        <p:cNvGrpSpPr/>
        <p:nvPr/>
      </p:nvGrpSpPr>
      <p:grpSpPr>
        <a:xfrm>
          <a:off x="0" y="0"/>
          <a:ext cx="0" cy="0"/>
          <a:chOff x="0" y="0"/>
          <a:chExt cx="0" cy="0"/>
        </a:xfrm>
      </p:grpSpPr>
      <p:sp>
        <p:nvSpPr>
          <p:cNvPr id="104859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59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59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2"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59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59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00" name=""/>
          <p:cNvSpPr txBox="1"/>
          <p:nvPr/>
        </p:nvSpPr>
        <p:spPr>
          <a:xfrm>
            <a:off x="253619" y="611505"/>
            <a:ext cx="10160760" cy="10568940"/>
          </a:xfrm>
          <a:prstGeom prst="rect"/>
        </p:spPr>
        <p:txBody>
          <a:bodyPr rtlCol="0" wrap="square">
            <a:spAutoFit/>
          </a:bodyPr>
          <a:p>
            <a:r>
              <a:rPr sz="2800" lang="en-US">
                <a:solidFill>
                  <a:srgbClr val="000000"/>
                </a:solidFill>
              </a:rPr>
              <a:t>
The Student Digital Portfolio project provides a modern, professional, and user-friendly platform for students to showcase their academic achievements, skills, projects, and extracurricular activities in a structured way. Unlike traditional resumes, this digital portfolio offers an interactive and visually appealing representation of a student’s abilities, making it easier for teachers, recruiters, and institutions to assess their overall potential.
By integrating features such as profile management, project showcases, skill highlights, and responsive design, the portfolio not only enhances students’ career opportunities but also encourages self-reflection and continuous improvement. It bridges the gap between academic performance and professional expectations by serving as a personal branding tool.
In conclusion, the project successfully achieves its objective of creating an efficient, accessible, and engaging digital platform that benefits both students and end users, ensuring long-term relevance in academic and professional fields.
---</a:t>
            </a:r>
            <a:endParaRPr sz="2800" lang="en-US">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9" name=""/>
        <p:cNvGrpSpPr/>
        <p:nvPr/>
      </p:nvGrpSpPr>
      <p:grpSpPr>
        <a:xfrm>
          <a:off x="0" y="0"/>
          <a:ext cx="0" cy="0"/>
          <a:chOff x="0" y="0"/>
          <a:chExt cx="0" cy="0"/>
        </a:xfrm>
      </p:grpSpPr>
      <p:sp>
        <p:nvSpPr>
          <p:cNvPr id="104863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30"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4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1" name="object 18"/>
          <p:cNvGrpSpPr/>
          <p:nvPr/>
        </p:nvGrpSpPr>
        <p:grpSpPr>
          <a:xfrm>
            <a:off x="466725" y="6410325"/>
            <a:ext cx="3705225" cy="295275"/>
            <a:chOff x="466725" y="6410325"/>
            <a:chExt cx="3705225" cy="295275"/>
          </a:xfrm>
        </p:grpSpPr>
        <p:pic>
          <p:nvPicPr>
            <p:cNvPr id="2097156"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7"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46" name=""/>
          <p:cNvSpPr txBox="1"/>
          <p:nvPr/>
        </p:nvSpPr>
        <p:spPr>
          <a:xfrm rot="21600000">
            <a:off x="1747837" y="3145155"/>
            <a:ext cx="8329043" cy="891538"/>
          </a:xfrm>
          <a:prstGeom prst="rect"/>
        </p:spPr>
        <p:txBody>
          <a:bodyPr rtlCol="0" wrap="square">
            <a:spAutoFit/>
          </a:bodyPr>
          <a:p>
            <a:r>
              <a:rPr b="1" sz="5400" lang="en-US">
                <a:solidFill>
                  <a:srgbClr val="000000"/>
                </a:solidFill>
              </a:rPr>
              <a:t>S</a:t>
            </a:r>
            <a:r>
              <a:rPr b="1" sz="5400" lang="en-US">
                <a:solidFill>
                  <a:srgbClr val="000000"/>
                </a:solidFill>
              </a:rPr>
              <a:t>t</a:t>
            </a:r>
            <a:r>
              <a:rPr b="1" sz="5400" lang="en-US">
                <a:solidFill>
                  <a:srgbClr val="000000"/>
                </a:solidFill>
              </a:rPr>
              <a:t>u</a:t>
            </a:r>
            <a:r>
              <a:rPr b="1" sz="5400" lang="en-US">
                <a:solidFill>
                  <a:srgbClr val="000000"/>
                </a:solidFill>
              </a:rPr>
              <a:t>dent </a:t>
            </a:r>
            <a:r>
              <a:rPr b="1" sz="5400" lang="en-US">
                <a:solidFill>
                  <a:srgbClr val="000000"/>
                </a:solidFill>
              </a:rPr>
              <a:t>d</a:t>
            </a:r>
            <a:r>
              <a:rPr b="1" sz="5400" lang="en-US">
                <a:solidFill>
                  <a:srgbClr val="000000"/>
                </a:solidFill>
              </a:rPr>
              <a:t>i</a:t>
            </a:r>
            <a:r>
              <a:rPr b="1" sz="5400" lang="en-US">
                <a:solidFill>
                  <a:srgbClr val="000000"/>
                </a:solidFill>
              </a:rPr>
              <a:t>g</a:t>
            </a:r>
            <a:r>
              <a:rPr b="1" sz="5400" lang="en-US">
                <a:solidFill>
                  <a:srgbClr val="000000"/>
                </a:solidFill>
              </a:rPr>
              <a:t>i</a:t>
            </a:r>
            <a:r>
              <a:rPr b="1" sz="5400" lang="en-US">
                <a:solidFill>
                  <a:srgbClr val="000000"/>
                </a:solidFill>
              </a:rPr>
              <a:t>tal </a:t>
            </a:r>
            <a:r>
              <a:rPr b="1" sz="5400" lang="en-US">
                <a:solidFill>
                  <a:srgbClr val="000000"/>
                </a:solidFill>
              </a:rPr>
              <a:t>portfolio </a:t>
            </a:r>
            <a:endParaRPr b="1" sz="2800" lang="en-US">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2" name=""/>
        <p:cNvGrpSpPr/>
        <p:nvPr/>
      </p:nvGrpSpPr>
      <p:grpSpPr>
        <a:xfrm>
          <a:off x="0" y="0"/>
          <a:ext cx="0" cy="0"/>
          <a:chOff x="0" y="0"/>
          <a:chExt cx="0" cy="0"/>
        </a:xfrm>
      </p:grpSpPr>
      <p:sp>
        <p:nvSpPr>
          <p:cNvPr id="1048647"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3" name="object 3"/>
          <p:cNvGrpSpPr/>
          <p:nvPr/>
        </p:nvGrpSpPr>
        <p:grpSpPr>
          <a:xfrm>
            <a:off x="7443849" y="0"/>
            <a:ext cx="4752975" cy="6863080"/>
            <a:chOff x="7443849" y="0"/>
            <a:chExt cx="4752975" cy="6863080"/>
          </a:xfrm>
        </p:grpSpPr>
        <p:sp>
          <p:nvSpPr>
            <p:cNvPr id="104864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4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5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5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5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5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5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5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5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5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58" name="object 14"/>
          <p:cNvSpPr txBox="1"/>
          <p:nvPr/>
        </p:nvSpPr>
        <p:spPr>
          <a:xfrm>
            <a:off x="752475" y="6486037"/>
            <a:ext cx="1773555" cy="323849"/>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5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6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8"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4" name="object 18"/>
          <p:cNvGrpSpPr/>
          <p:nvPr/>
        </p:nvGrpSpPr>
        <p:grpSpPr>
          <a:xfrm>
            <a:off x="47625" y="3819523"/>
            <a:ext cx="4124325" cy="3009900"/>
            <a:chOff x="47625" y="3819523"/>
            <a:chExt cx="4124325" cy="3009900"/>
          </a:xfrm>
        </p:grpSpPr>
        <p:pic>
          <p:nvPicPr>
            <p:cNvPr id="2097159"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60"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6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6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63"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grpSp>
        <p:nvGrpSpPr>
          <p:cNvPr id="36" name="object 2"/>
          <p:cNvGrpSpPr/>
          <p:nvPr/>
        </p:nvGrpSpPr>
        <p:grpSpPr>
          <a:xfrm>
            <a:off x="7991475" y="2933700"/>
            <a:ext cx="2762250" cy="3257550"/>
            <a:chOff x="7991475" y="2933700"/>
            <a:chExt cx="2762250" cy="3257550"/>
          </a:xfrm>
        </p:grpSpPr>
        <p:sp>
          <p:nvSpPr>
            <p:cNvPr id="104866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1"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66"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62"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8"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69" name="TextBox 13"/>
          <p:cNvSpPr txBox="1"/>
          <p:nvPr/>
        </p:nvSpPr>
        <p:spPr>
          <a:xfrm>
            <a:off x="1333026" y="1916431"/>
            <a:ext cx="8885500" cy="9692640"/>
          </a:xfrm>
          <a:prstGeom prst="rect"/>
          <a:noFill/>
        </p:spPr>
        <p:txBody>
          <a:bodyPr anchor="t" bIns="45720" lIns="91440" rIns="91440" rtlCol="0" tIns="45720" wrap="square">
            <a:spAutoFit/>
          </a:bodyPr>
          <a:lstStyle>
            <a:defPPr>
              <a:defRPr lang="en-US"/>
            </a:defPPr>
            <a:lvl1pPr algn="l" defTabSz="914400" eaLnBrk="1" hangingPunct="1" latinLnBrk="0" marL="0" rtl="0">
              <a:defRPr sz="1800" kern="1200">
                <a:solidFill>
                  <a:srgbClr val="000000"/>
                </a:solidFill>
                <a:latin typeface="+mn-lt"/>
                <a:ea typeface="+mn-ea"/>
                <a:cs typeface="+mn-cs"/>
              </a:defRPr>
            </a:lvl1pPr>
            <a:lvl2pPr algn="l" defTabSz="914400" eaLnBrk="1" hangingPunct="1" latinLnBrk="0" marL="457200" rtl="0">
              <a:defRPr sz="1800" kern="1200">
                <a:solidFill>
                  <a:srgbClr val="000000"/>
                </a:solidFill>
                <a:latin typeface="+mn-lt"/>
                <a:ea typeface="+mn-ea"/>
                <a:cs typeface="+mn-cs"/>
              </a:defRPr>
            </a:lvl2pPr>
            <a:lvl3pPr algn="l" defTabSz="914400" eaLnBrk="1" hangingPunct="1" latinLnBrk="0" marL="914400" rtl="0">
              <a:defRPr sz="1800" kern="1200">
                <a:solidFill>
                  <a:srgbClr val="000000"/>
                </a:solidFill>
                <a:latin typeface="+mn-lt"/>
                <a:ea typeface="+mn-ea"/>
                <a:cs typeface="+mn-cs"/>
              </a:defRPr>
            </a:lvl3pPr>
            <a:lvl4pPr algn="l" defTabSz="914400" eaLnBrk="1" hangingPunct="1" latinLnBrk="0" marL="1371600" rtl="0">
              <a:defRPr sz="1800" kern="1200">
                <a:solidFill>
                  <a:srgbClr val="000000"/>
                </a:solidFill>
                <a:latin typeface="+mn-lt"/>
                <a:ea typeface="+mn-ea"/>
                <a:cs typeface="+mn-cs"/>
              </a:defRPr>
            </a:lvl4pPr>
            <a:lvl5pPr algn="l" defTabSz="914400" eaLnBrk="1" hangingPunct="1" latinLnBrk="0" marL="1828800" rtl="0">
              <a:defRPr sz="1800" kern="1200">
                <a:solidFill>
                  <a:srgbClr val="000000"/>
                </a:solidFill>
                <a:latin typeface="+mn-lt"/>
                <a:ea typeface="+mn-ea"/>
                <a:cs typeface="+mn-cs"/>
              </a:defRPr>
            </a:lvl5pPr>
            <a:lvl6pPr algn="l" defTabSz="914400" eaLnBrk="1" hangingPunct="1" latinLnBrk="0" marL="2286000" rtl="0">
              <a:defRPr sz="1800" kern="1200">
                <a:solidFill>
                  <a:srgbClr val="000000"/>
                </a:solidFill>
                <a:latin typeface="+mn-lt"/>
                <a:ea typeface="+mn-ea"/>
                <a:cs typeface="+mn-cs"/>
              </a:defRPr>
            </a:lvl6pPr>
            <a:lvl7pPr algn="l" defTabSz="914400" eaLnBrk="1" hangingPunct="1" latinLnBrk="0" marL="2743200" rtl="0">
              <a:defRPr sz="1800" kern="1200">
                <a:solidFill>
                  <a:srgbClr val="000000"/>
                </a:solidFill>
                <a:latin typeface="+mn-lt"/>
                <a:ea typeface="+mn-ea"/>
                <a:cs typeface="+mn-cs"/>
              </a:defRPr>
            </a:lvl7pPr>
            <a:lvl8pPr algn="l" defTabSz="914400" eaLnBrk="1" hangingPunct="1" latinLnBrk="0" marL="3200400" rtl="0">
              <a:defRPr sz="1800" kern="1200">
                <a:solidFill>
                  <a:srgbClr val="000000"/>
                </a:solidFill>
                <a:latin typeface="+mn-lt"/>
                <a:ea typeface="+mn-ea"/>
                <a:cs typeface="+mn-cs"/>
              </a:defRPr>
            </a:lvl8pPr>
            <a:lvl9pPr algn="l" defTabSz="914400" eaLnBrk="1" hangingPunct="1" latinLnBrk="0" marL="3657600" rtl="0">
              <a:defRPr sz="1800" kern="1200">
                <a:solidFill>
                  <a:srgbClr val="000000"/>
                </a:solidFill>
                <a:latin typeface="+mn-lt"/>
                <a:ea typeface="+mn-ea"/>
                <a:cs typeface="+mn-cs"/>
              </a:defRPr>
            </a:lvl9pPr>
          </a:lstStyle>
          <a:p>
            <a:r>
              <a:rPr altLang="en-US" dirty="0" sz="2400" lang="en-US"/>
              <a:t>Here’s a clear problem statement for a Student Digital Portfolio:</a:t>
            </a:r>
            <a:endParaRPr dirty="0" sz="2400" lang="en-IN"/>
          </a:p>
          <a:p>
            <a:r>
              <a:rPr altLang="en-US" dirty="0" sz="2400" lang="en-US"/>
              <a:t>---</a:t>
            </a:r>
            <a:endParaRPr dirty="0" sz="2400" lang="en-IN"/>
          </a:p>
          <a:p>
            <a:r>
              <a:rPr altLang="en-US" dirty="0" sz="2400" lang="en-US"/>
              <a:t>Problem Statement:</a:t>
            </a:r>
            <a:endParaRPr dirty="0" sz="2400" lang="en-IN"/>
          </a:p>
          <a:p>
            <a:r>
              <a:rPr altLang="en-US" dirty="0" sz="2400" lang="en-US"/>
              <a:t>In today’s educational environment, students are required to showcase their academic achievements, skills, projects, and extracurricular activities in an organized manner. Traditional paper-based portfolios are difficult to maintain, lack interactivity, and are not easily shareable with teachers, recruiters, or institutions.</a:t>
            </a:r>
            <a:endParaRPr dirty="0" sz="2400" lang="en-IN"/>
          </a:p>
          <a:p>
            <a:r>
              <a:rPr altLang="en-US" dirty="0" sz="2400" lang="en-US"/>
              <a:t>Students face challenges in:</a:t>
            </a:r>
            <a:endParaRPr dirty="0" sz="2400" lang="en-IN"/>
          </a:p>
          <a:p>
            <a:r>
              <a:rPr altLang="en-US" dirty="0" sz="2400" lang="en-US"/>
              <a:t>Collecting and organizing their work in one place.</a:t>
            </a:r>
            <a:endParaRPr dirty="0" sz="2400" lang="en-IN"/>
          </a:p>
          <a:p>
            <a:r>
              <a:rPr altLang="en-US" dirty="0" sz="2400" lang="en-US"/>
              <a:t>Demonstrating both academic and non-academic skills effectively.</a:t>
            </a:r>
            <a:endParaRPr dirty="0" sz="2400" lang="en-IN"/>
          </a:p>
          <a:p>
            <a:r>
              <a:rPr altLang="en-US" dirty="0" sz="2400" lang="en-US"/>
              <a:t>Updating and maintaining records over time.</a:t>
            </a:r>
            <a:endParaRPr dirty="0" sz="2400" lang="en-IN"/>
          </a:p>
          <a:p>
            <a:r>
              <a:rPr altLang="en-US" dirty="0" sz="2400" lang="en-US"/>
              <a:t>Sharing their achievements with educators, peers, and potential employers.</a:t>
            </a:r>
            <a:endParaRPr dirty="0" sz="2400" lang="en-IN"/>
          </a:p>
          <a:p>
            <a:r>
              <a:rPr altLang="en-US" dirty="0" sz="2400" lang="en-US"/>
              <a:t>There is a need for a digital portfolio system that allows students to create, manage, and present their learning journey in an interactive, structured, and easily accessible format. Such a platform should support multimedia content (documents, images, videos, certificates), encourage continuous reflection, and provide a professional way to showcase growth and accomplishments.</a:t>
            </a:r>
            <a:endParaRPr dirty="0" sz="2400" lang="en-IN"/>
          </a:p>
          <a:p>
            <a:r>
              <a:rPr altLang="en-US" dirty="0" sz="2400" lang="en-US"/>
              <a:t>---</a:t>
            </a:r>
            <a:endParaRPr dirty="0" sz="2400" lang="en-IN"/>
          </a:p>
          <a:p>
            <a:r>
              <a:rPr altLang="en-US" dirty="0" sz="2400" lang="en-US"/>
              <a:t>👉 Do you want me to also give you a solution statement along with this problem statement, so it can be framed as a full project proposal?</a:t>
            </a:r>
            <a:endParaRPr dirty="0" sz="2400"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grpSp>
        <p:nvGrpSpPr>
          <p:cNvPr id="38" name="object 2"/>
          <p:cNvGrpSpPr/>
          <p:nvPr/>
        </p:nvGrpSpPr>
        <p:grpSpPr>
          <a:xfrm>
            <a:off x="8658225" y="2647950"/>
            <a:ext cx="3533775" cy="3810000"/>
            <a:chOff x="8658225" y="2647950"/>
            <a:chExt cx="3533775" cy="3810000"/>
          </a:xfrm>
        </p:grpSpPr>
        <p:sp>
          <p:nvSpPr>
            <p:cNvPr id="104867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3"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72"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3"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4"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74"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75" name=""/>
          <p:cNvSpPr txBox="1"/>
          <p:nvPr/>
        </p:nvSpPr>
        <p:spPr>
          <a:xfrm rot="23640">
            <a:off x="713928" y="1073586"/>
            <a:ext cx="9290844" cy="9730739"/>
          </a:xfrm>
          <a:prstGeom prst="rect"/>
        </p:spPr>
        <p:txBody>
          <a:bodyPr rtlCol="0" wrap="square">
            <a:spAutoFit/>
          </a:bodyPr>
          <a:p>
            <a:r>
              <a:rPr sz="2800" lang="en-US">
                <a:solidFill>
                  <a:srgbClr val="000000"/>
                </a:solidFill>
              </a:rPr>
              <a:t>
🔹 Structure of a Project Overview
1. Title of the Project
2. Introduction / Background – short context or problem statement
3. Objective / Purpose – what the project aims to achieve
4. Scope – what areas the project covers
5. Methodology / Approach – how you will do it (optional for short overviews)
6. Expected Outcome – what results</a:t>
            </a:r>
            <a:endParaRPr sz="2800" lang="en-US">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6"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7"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79"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5"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80"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81" name=""/>
          <p:cNvSpPr txBox="1"/>
          <p:nvPr/>
        </p:nvSpPr>
        <p:spPr>
          <a:xfrm>
            <a:off x="761909" y="1409952"/>
            <a:ext cx="9937216" cy="15598140"/>
          </a:xfrm>
          <a:prstGeom prst="rect"/>
        </p:spPr>
        <p:txBody>
          <a:bodyPr rtlCol="0" wrap="square">
            <a:spAutoFit/>
          </a:bodyPr>
          <a:p>
            <a:r>
              <a:rPr sz="2800" lang="en-US">
                <a:solidFill>
                  <a:srgbClr val="000000"/>
                </a:solidFill>
              </a:rPr>
              <a:t>1. Students –
Main users who create, manage, and update their portfolios.
They showcase skills, achievements, and projects.
2. Teachers / Faculty –
Review students’ work and provide feedback.
Use it as part of assessments or progress evaluation.
3. Recruiters / Employers –
View portfolios to evaluate students’ skills and suitability for jobs/internships.
Compare candidates easily.
4. Academic Institutions (Colleges/Schools) –
Use it to highlight student achievements.
Build institutional reputation with student showcases.
5. Peers / Collaborators –
Fellow students who get inspired, share ideas, or collaborate on projects.</a:t>
            </a:r>
            <a:endParaRPr sz="2800" lang="en-US">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pic>
        <p:nvPicPr>
          <p:cNvPr id="2097166"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82"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3"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4"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5"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7"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86"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87" name=""/>
          <p:cNvSpPr txBox="1"/>
          <p:nvPr/>
        </p:nvSpPr>
        <p:spPr>
          <a:xfrm>
            <a:off x="2819399" y="1404621"/>
            <a:ext cx="8514856" cy="22722840"/>
          </a:xfrm>
          <a:prstGeom prst="rect"/>
        </p:spPr>
        <p:txBody>
          <a:bodyPr rtlCol="0" wrap="square">
            <a:spAutoFit/>
          </a:bodyPr>
          <a:p>
            <a:r>
              <a:rPr sz="2800" lang="en-US">
                <a:solidFill>
                  <a:srgbClr val="000000"/>
                </a:solidFill>
              </a:rPr>
              <a:t>Tools
1. Frontend Development:
HTML, CSS, JavaScript 
2. Backend Development (if needed):
Node.js / PHP / Python (Django, Flask) – for server-side logic.
Database: MySQL / MongoDB / Firebase – to store student data.
3. Design Tools:
Figma / Canva / Adobe XD – for UI/UX design.
4. Version Control:
Git &amp; GitHub – to track and manage code.
5. Deployment / Hosting:
Netlify / Vercel / GitHub Pages – for hosting the portfolio.
Cloud Platforms (AWS / Google Cloud) – for scalability.
---
🔹 Techniques
1. Requirement Analysis – understanding user needs (students, teachers, recruiters).
2. UI/UX Design Principles – keeping it user-friendly, responsive, and visually appealing.
3. Responsive Web Design – making sure the portfolio works on mobiles, tablets, a</a:t>
            </a:r>
            <a:endParaRPr sz="2800" lang="en-US">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615"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4"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16"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17"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18"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19" name=""/>
          <p:cNvSpPr txBox="1"/>
          <p:nvPr/>
        </p:nvSpPr>
        <p:spPr>
          <a:xfrm rot="4649">
            <a:off x="515180" y="1346686"/>
            <a:ext cx="10983212" cy="10149840"/>
          </a:xfrm>
          <a:prstGeom prst="rect"/>
        </p:spPr>
        <p:txBody>
          <a:bodyPr rtlCol="0" wrap="square">
            <a:spAutoFit/>
          </a:bodyPr>
          <a:p>
            <a:r>
              <a:rPr sz="2800" lang="en-US">
                <a:solidFill>
                  <a:srgbClr val="000000"/>
                </a:solidFill>
              </a:rPr>
              <a:t>Portfolio Design and Layout
1. Homepage (Landing Page):
Clean and professional introduction.
Student’s name, profile picture, tagline, and quick navigation menu.
A short “About Me” section.
2. About Section:
Detailed description of the student’s background, interests, and career goals.
Personal details (optional).
3. Academic Section:
Educational qualifications, courses, grades, or achievements.
Certificates and awards</a:t>
            </a:r>
            <a:endParaRPr sz="2800" lang="en-US">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8" name="Title 1"/>
          <p:cNvSpPr>
            <a:spLocks noGrp="1"/>
          </p:cNvSpPr>
          <p:nvPr>
            <p:ph type="title"/>
          </p:nvPr>
        </p:nvSpPr>
        <p:spPr>
          <a:xfrm>
            <a:off x="755332" y="385444"/>
            <a:ext cx="10681335" cy="723901"/>
          </a:xfrm>
        </p:spPr>
        <p:txBody>
          <a:bodyPr/>
          <a:p>
            <a:r>
              <a:rPr dirty="0" lang="en-IN"/>
              <a:t>FEATURES AND FUNCTIONALITY</a:t>
            </a:r>
          </a:p>
        </p:txBody>
      </p:sp>
      <p:sp>
        <p:nvSpPr>
          <p:cNvPr id="1048609" name=""/>
          <p:cNvSpPr txBox="1"/>
          <p:nvPr/>
        </p:nvSpPr>
        <p:spPr>
          <a:xfrm rot="1007">
            <a:off x="757309" y="1110902"/>
            <a:ext cx="10638769" cy="13502639"/>
          </a:xfrm>
          <a:prstGeom prst="rect"/>
        </p:spPr>
        <p:txBody>
          <a:bodyPr rtlCol="0" wrap="square">
            <a:spAutoFit/>
          </a:bodyPr>
          <a:p>
            <a:r>
              <a:rPr sz="2800" lang="en-US">
                <a:solidFill>
                  <a:srgbClr val="000000"/>
                </a:solidFill>
              </a:rPr>
              <a:t>Features and Functionality
1. User Profile Management:
Students can add, update, and manage personal details.
Profile photo, bio, and social media links.
2. Academic Information:
Upload and display academic records, grades, and certificates.
Showcase awards and recognitions.
3. Skills Showcase:
Separate section for technical and soft skills.
Visual skill indicators (progress bar
5. Media &amp; Gallery:
Upload images/videos of achievements, workshops, and events.
6. Responsive Design:
Portfolio adapts to different screen sizes (desktop, tablet, mobile).
</a:t>
            </a:r>
            <a:endParaRPr sz="2800" lang="en-US">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2024-03-28T06:07:22Z</dcterms:created>
  <dcterms:modified xsi:type="dcterms:W3CDTF">2025-09-04T09:18:22Z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022902e145504c32a6c726a3470d1471</vt:lpwstr>
  </property>
</Properties>
</file>