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7" r:id="rId5"/>
    <p:sldId id="266" r:id="rId6"/>
    <p:sldId id="260" r:id="rId7"/>
    <p:sldId id="268" r:id="rId8"/>
    <p:sldId id="269" r:id="rId9"/>
    <p:sldId id="270" r:id="rId10"/>
    <p:sldId id="274" r:id="rId11"/>
    <p:sldId id="261" r:id="rId12"/>
    <p:sldId id="262" r:id="rId13"/>
    <p:sldId id="263" r:id="rId14"/>
    <p:sldId id="264" r:id="rId15"/>
    <p:sldId id="273"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E502B0-34B1-424C-B227-3450EDD81856}" type="datetimeFigureOut">
              <a:rPr lang="en-IN" smtClean="0"/>
              <a:t>09-11-2024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27AD46-63E6-4568-8F1F-C48AC3FAE747}" type="slidenum">
              <a:rPr lang="en-IN" smtClean="0"/>
              <a:t>‹#›</a:t>
            </a:fld>
            <a:endParaRPr lang="en-IN"/>
          </a:p>
        </p:txBody>
      </p:sp>
    </p:spTree>
    <p:extLst>
      <p:ext uri="{BB962C8B-B14F-4D97-AF65-F5344CB8AC3E}">
        <p14:creationId xmlns:p14="http://schemas.microsoft.com/office/powerpoint/2010/main" val="41243025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E502B0-34B1-424C-B227-3450EDD81856}" type="datetimeFigureOut">
              <a:rPr lang="en-IN" smtClean="0"/>
              <a:t>09-11-2024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27AD46-63E6-4568-8F1F-C48AC3FAE747}" type="slidenum">
              <a:rPr lang="en-IN" smtClean="0"/>
              <a:t>‹#›</a:t>
            </a:fld>
            <a:endParaRPr lang="en-IN"/>
          </a:p>
        </p:txBody>
      </p:sp>
    </p:spTree>
    <p:extLst>
      <p:ext uri="{BB962C8B-B14F-4D97-AF65-F5344CB8AC3E}">
        <p14:creationId xmlns:p14="http://schemas.microsoft.com/office/powerpoint/2010/main" val="1750312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E502B0-34B1-424C-B227-3450EDD81856}" type="datetimeFigureOut">
              <a:rPr lang="en-IN" smtClean="0"/>
              <a:t>09-11-2024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27AD46-63E6-4568-8F1F-C48AC3FAE74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878902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E502B0-34B1-424C-B227-3450EDD81856}" type="datetimeFigureOut">
              <a:rPr lang="en-IN" smtClean="0"/>
              <a:t>09-11-2024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27AD46-63E6-4568-8F1F-C48AC3FAE747}" type="slidenum">
              <a:rPr lang="en-IN" smtClean="0"/>
              <a:t>‹#›</a:t>
            </a:fld>
            <a:endParaRPr lang="en-IN"/>
          </a:p>
        </p:txBody>
      </p:sp>
    </p:spTree>
    <p:extLst>
      <p:ext uri="{BB962C8B-B14F-4D97-AF65-F5344CB8AC3E}">
        <p14:creationId xmlns:p14="http://schemas.microsoft.com/office/powerpoint/2010/main" val="16220051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E502B0-34B1-424C-B227-3450EDD81856}" type="datetimeFigureOut">
              <a:rPr lang="en-IN" smtClean="0"/>
              <a:t>09-11-2024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27AD46-63E6-4568-8F1F-C48AC3FAE74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03584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E502B0-34B1-424C-B227-3450EDD81856}" type="datetimeFigureOut">
              <a:rPr lang="en-IN" smtClean="0"/>
              <a:t>09-11-2024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27AD46-63E6-4568-8F1F-C48AC3FAE747}" type="slidenum">
              <a:rPr lang="en-IN" smtClean="0"/>
              <a:t>‹#›</a:t>
            </a:fld>
            <a:endParaRPr lang="en-IN"/>
          </a:p>
        </p:txBody>
      </p:sp>
    </p:spTree>
    <p:extLst>
      <p:ext uri="{BB962C8B-B14F-4D97-AF65-F5344CB8AC3E}">
        <p14:creationId xmlns:p14="http://schemas.microsoft.com/office/powerpoint/2010/main" val="6826547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E502B0-34B1-424C-B227-3450EDD81856}" type="datetimeFigureOut">
              <a:rPr lang="en-IN" smtClean="0"/>
              <a:t>09-11-2024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27AD46-63E6-4568-8F1F-C48AC3FAE747}" type="slidenum">
              <a:rPr lang="en-IN" smtClean="0"/>
              <a:t>‹#›</a:t>
            </a:fld>
            <a:endParaRPr lang="en-IN"/>
          </a:p>
        </p:txBody>
      </p:sp>
    </p:spTree>
    <p:extLst>
      <p:ext uri="{BB962C8B-B14F-4D97-AF65-F5344CB8AC3E}">
        <p14:creationId xmlns:p14="http://schemas.microsoft.com/office/powerpoint/2010/main" val="8957712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E502B0-34B1-424C-B227-3450EDD81856}" type="datetimeFigureOut">
              <a:rPr lang="en-IN" smtClean="0"/>
              <a:t>09-11-2024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27AD46-63E6-4568-8F1F-C48AC3FAE747}" type="slidenum">
              <a:rPr lang="en-IN" smtClean="0"/>
              <a:t>‹#›</a:t>
            </a:fld>
            <a:endParaRPr lang="en-IN"/>
          </a:p>
        </p:txBody>
      </p:sp>
    </p:spTree>
    <p:extLst>
      <p:ext uri="{BB962C8B-B14F-4D97-AF65-F5344CB8AC3E}">
        <p14:creationId xmlns:p14="http://schemas.microsoft.com/office/powerpoint/2010/main" val="1402262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E502B0-34B1-424C-B227-3450EDD81856}" type="datetimeFigureOut">
              <a:rPr lang="en-IN" smtClean="0"/>
              <a:t>09-11-2024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27AD46-63E6-4568-8F1F-C48AC3FAE747}" type="slidenum">
              <a:rPr lang="en-IN" smtClean="0"/>
              <a:t>‹#›</a:t>
            </a:fld>
            <a:endParaRPr lang="en-IN"/>
          </a:p>
        </p:txBody>
      </p:sp>
    </p:spTree>
    <p:extLst>
      <p:ext uri="{BB962C8B-B14F-4D97-AF65-F5344CB8AC3E}">
        <p14:creationId xmlns:p14="http://schemas.microsoft.com/office/powerpoint/2010/main" val="20279443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E502B0-34B1-424C-B227-3450EDD81856}" type="datetimeFigureOut">
              <a:rPr lang="en-IN" smtClean="0"/>
              <a:t>09-11-2024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27AD46-63E6-4568-8F1F-C48AC3FAE747}" type="slidenum">
              <a:rPr lang="en-IN" smtClean="0"/>
              <a:t>‹#›</a:t>
            </a:fld>
            <a:endParaRPr lang="en-IN"/>
          </a:p>
        </p:txBody>
      </p:sp>
    </p:spTree>
    <p:extLst>
      <p:ext uri="{BB962C8B-B14F-4D97-AF65-F5344CB8AC3E}">
        <p14:creationId xmlns:p14="http://schemas.microsoft.com/office/powerpoint/2010/main" val="7797327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E502B0-34B1-424C-B227-3450EDD81856}" type="datetimeFigureOut">
              <a:rPr lang="en-IN" smtClean="0"/>
              <a:t>09-11-2024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27AD46-63E6-4568-8F1F-C48AC3FAE747}" type="slidenum">
              <a:rPr lang="en-IN" smtClean="0"/>
              <a:t>‹#›</a:t>
            </a:fld>
            <a:endParaRPr lang="en-IN"/>
          </a:p>
        </p:txBody>
      </p:sp>
    </p:spTree>
    <p:extLst>
      <p:ext uri="{BB962C8B-B14F-4D97-AF65-F5344CB8AC3E}">
        <p14:creationId xmlns:p14="http://schemas.microsoft.com/office/powerpoint/2010/main" val="18161674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E502B0-34B1-424C-B227-3450EDD81856}" type="datetimeFigureOut">
              <a:rPr lang="en-IN" smtClean="0"/>
              <a:t>09-11-2024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27AD46-63E6-4568-8F1F-C48AC3FAE747}" type="slidenum">
              <a:rPr lang="en-IN" smtClean="0"/>
              <a:t>‹#›</a:t>
            </a:fld>
            <a:endParaRPr lang="en-IN"/>
          </a:p>
        </p:txBody>
      </p:sp>
    </p:spTree>
    <p:extLst>
      <p:ext uri="{BB962C8B-B14F-4D97-AF65-F5344CB8AC3E}">
        <p14:creationId xmlns:p14="http://schemas.microsoft.com/office/powerpoint/2010/main" val="42431080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E502B0-34B1-424C-B227-3450EDD81856}" type="datetimeFigureOut">
              <a:rPr lang="en-IN" smtClean="0"/>
              <a:t>09-11-2024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27AD46-63E6-4568-8F1F-C48AC3FAE747}" type="slidenum">
              <a:rPr lang="en-IN" smtClean="0"/>
              <a:t>‹#›</a:t>
            </a:fld>
            <a:endParaRPr lang="en-IN"/>
          </a:p>
        </p:txBody>
      </p:sp>
    </p:spTree>
    <p:extLst>
      <p:ext uri="{BB962C8B-B14F-4D97-AF65-F5344CB8AC3E}">
        <p14:creationId xmlns:p14="http://schemas.microsoft.com/office/powerpoint/2010/main" val="20440485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502B0-34B1-424C-B227-3450EDD81856}" type="datetimeFigureOut">
              <a:rPr lang="en-IN" smtClean="0"/>
              <a:t>09-11-2024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27AD46-63E6-4568-8F1F-C48AC3FAE747}" type="slidenum">
              <a:rPr lang="en-IN" smtClean="0"/>
              <a:t>‹#›</a:t>
            </a:fld>
            <a:endParaRPr lang="en-IN"/>
          </a:p>
        </p:txBody>
      </p:sp>
    </p:spTree>
    <p:extLst>
      <p:ext uri="{BB962C8B-B14F-4D97-AF65-F5344CB8AC3E}">
        <p14:creationId xmlns:p14="http://schemas.microsoft.com/office/powerpoint/2010/main" val="2780665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E502B0-34B1-424C-B227-3450EDD81856}" type="datetimeFigureOut">
              <a:rPr lang="en-IN" smtClean="0"/>
              <a:t>09-11-2024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27AD46-63E6-4568-8F1F-C48AC3FAE747}" type="slidenum">
              <a:rPr lang="en-IN" smtClean="0"/>
              <a:t>‹#›</a:t>
            </a:fld>
            <a:endParaRPr lang="en-IN"/>
          </a:p>
        </p:txBody>
      </p:sp>
    </p:spTree>
    <p:extLst>
      <p:ext uri="{BB962C8B-B14F-4D97-AF65-F5344CB8AC3E}">
        <p14:creationId xmlns:p14="http://schemas.microsoft.com/office/powerpoint/2010/main" val="21472617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E502B0-34B1-424C-B227-3450EDD81856}" type="datetimeFigureOut">
              <a:rPr lang="en-IN" smtClean="0"/>
              <a:t>09-11-2024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27AD46-63E6-4568-8F1F-C48AC3FAE747}" type="slidenum">
              <a:rPr lang="en-IN" smtClean="0"/>
              <a:t>‹#›</a:t>
            </a:fld>
            <a:endParaRPr lang="en-IN"/>
          </a:p>
        </p:txBody>
      </p:sp>
    </p:spTree>
    <p:extLst>
      <p:ext uri="{BB962C8B-B14F-4D97-AF65-F5344CB8AC3E}">
        <p14:creationId xmlns:p14="http://schemas.microsoft.com/office/powerpoint/2010/main" val="3611235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E502B0-34B1-424C-B227-3450EDD81856}" type="datetimeFigureOut">
              <a:rPr lang="en-IN" smtClean="0"/>
              <a:t>09-11-2024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527AD46-63E6-4568-8F1F-C48AC3FAE747}" type="slidenum">
              <a:rPr lang="en-IN" smtClean="0"/>
              <a:t>‹#›</a:t>
            </a:fld>
            <a:endParaRPr lang="en-IN"/>
          </a:p>
        </p:txBody>
      </p:sp>
    </p:spTree>
    <p:extLst>
      <p:ext uri="{BB962C8B-B14F-4D97-AF65-F5344CB8AC3E}">
        <p14:creationId xmlns:p14="http://schemas.microsoft.com/office/powerpoint/2010/main" val="284946241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265AAB-5409-ECC3-4EF8-32B6B441B359}"/>
              </a:ext>
            </a:extLst>
          </p:cNvPr>
          <p:cNvSpPr txBox="1"/>
          <p:nvPr/>
        </p:nvSpPr>
        <p:spPr>
          <a:xfrm>
            <a:off x="1975582" y="1326945"/>
            <a:ext cx="8329561" cy="1446550"/>
          </a:xfrm>
          <a:prstGeom prst="rect">
            <a:avLst/>
          </a:prstGeom>
          <a:noFill/>
        </p:spPr>
        <p:txBody>
          <a:bodyPr wrap="square" rtlCol="0">
            <a:spAutoFit/>
          </a:bodyPr>
          <a:lstStyle/>
          <a:p>
            <a:pPr algn="r"/>
            <a:r>
              <a:rPr lang="en-IN" sz="4400" b="1" i="1" dirty="0">
                <a:solidFill>
                  <a:schemeClr val="accent1">
                    <a:lumMod val="50000"/>
                  </a:schemeClr>
                </a:solidFill>
                <a:latin typeface="Cooper Black" panose="0208090404030B020404" pitchFamily="18" charset="0"/>
              </a:rPr>
              <a:t>TOUR PACKING AND TICKET BOOKING  SYSTEM  </a:t>
            </a:r>
            <a:r>
              <a:rPr lang="en-IN" sz="3200" b="1" i="1" dirty="0">
                <a:solidFill>
                  <a:schemeClr val="accent1">
                    <a:lumMod val="50000"/>
                  </a:schemeClr>
                </a:solidFill>
                <a:latin typeface="Cooper Black" panose="0208090404030B020404" pitchFamily="18" charset="0"/>
              </a:rPr>
              <a:t> </a:t>
            </a:r>
            <a:endParaRPr lang="en-IN" sz="7200" b="1" i="1" dirty="0">
              <a:solidFill>
                <a:schemeClr val="accent1">
                  <a:lumMod val="50000"/>
                </a:schemeClr>
              </a:solidFill>
              <a:latin typeface="Cooper Black" panose="0208090404030B020404" pitchFamily="18" charset="0"/>
            </a:endParaRPr>
          </a:p>
        </p:txBody>
      </p:sp>
      <p:sp>
        <p:nvSpPr>
          <p:cNvPr id="9" name="TextBox 8">
            <a:extLst>
              <a:ext uri="{FF2B5EF4-FFF2-40B4-BE49-F238E27FC236}">
                <a16:creationId xmlns:a16="http://schemas.microsoft.com/office/drawing/2014/main" id="{EA20DDC9-8DA9-CCE3-0D8C-38C18CA926AF}"/>
              </a:ext>
            </a:extLst>
          </p:cNvPr>
          <p:cNvSpPr txBox="1"/>
          <p:nvPr/>
        </p:nvSpPr>
        <p:spPr>
          <a:xfrm>
            <a:off x="8191244" y="4622673"/>
            <a:ext cx="4069582" cy="1754326"/>
          </a:xfrm>
          <a:prstGeom prst="rect">
            <a:avLst/>
          </a:prstGeom>
          <a:noFill/>
        </p:spPr>
        <p:txBody>
          <a:bodyPr wrap="square" rtlCol="0">
            <a:spAutoFit/>
          </a:bodyPr>
          <a:lstStyle/>
          <a:p>
            <a:r>
              <a:rPr lang="en-IN" b="1" i="1" dirty="0">
                <a:solidFill>
                  <a:schemeClr val="tx2">
                    <a:lumMod val="50000"/>
                  </a:schemeClr>
                </a:solidFill>
                <a:latin typeface="Sitka Heading" pitchFamily="2" charset="0"/>
              </a:rPr>
              <a:t>Project done by</a:t>
            </a:r>
          </a:p>
          <a:p>
            <a:pPr marL="285750" indent="-285750">
              <a:buFont typeface="Wingdings" panose="05000000000000000000" pitchFamily="2" charset="2"/>
              <a:buChar char="Ø"/>
            </a:pPr>
            <a:r>
              <a:rPr lang="en-IN" dirty="0">
                <a:solidFill>
                  <a:schemeClr val="tx2">
                    <a:lumMod val="50000"/>
                  </a:schemeClr>
                </a:solidFill>
                <a:latin typeface="Sitka Heading" pitchFamily="2" charset="0"/>
              </a:rPr>
              <a:t>VARSHINI.R (</a:t>
            </a:r>
            <a:r>
              <a:rPr lang="en-IN" sz="1600" dirty="0">
                <a:solidFill>
                  <a:schemeClr val="tx2">
                    <a:lumMod val="50000"/>
                  </a:schemeClr>
                </a:solidFill>
                <a:latin typeface="Cambria" panose="02040503050406030204" pitchFamily="18" charset="0"/>
                <a:ea typeface="Cambria" panose="02040503050406030204" pitchFamily="18" charset="0"/>
              </a:rPr>
              <a:t>211422104528</a:t>
            </a:r>
            <a:r>
              <a:rPr lang="en-IN" dirty="0">
                <a:solidFill>
                  <a:schemeClr val="tx2">
                    <a:lumMod val="50000"/>
                  </a:schemeClr>
                </a:solidFill>
                <a:latin typeface="Sitka Heading" pitchFamily="2" charset="0"/>
              </a:rPr>
              <a:t>)</a:t>
            </a:r>
          </a:p>
          <a:p>
            <a:pPr marL="285750" indent="-285750">
              <a:buFont typeface="Wingdings" panose="05000000000000000000" pitchFamily="2" charset="2"/>
              <a:buChar char="Ø"/>
            </a:pPr>
            <a:r>
              <a:rPr lang="en-IN" dirty="0">
                <a:solidFill>
                  <a:schemeClr val="tx2">
                    <a:lumMod val="50000"/>
                  </a:schemeClr>
                </a:solidFill>
                <a:latin typeface="Sitka Heading" pitchFamily="2" charset="0"/>
              </a:rPr>
              <a:t>SRINITHI.A (</a:t>
            </a:r>
            <a:r>
              <a:rPr lang="en-IN" sz="1600" dirty="0">
                <a:solidFill>
                  <a:schemeClr val="tx2">
                    <a:lumMod val="50000"/>
                  </a:schemeClr>
                </a:solidFill>
                <a:latin typeface="Cambria" panose="02040503050406030204" pitchFamily="18" charset="0"/>
                <a:ea typeface="Cambria" panose="02040503050406030204" pitchFamily="18" charset="0"/>
              </a:rPr>
              <a:t>211422104479</a:t>
            </a:r>
            <a:r>
              <a:rPr lang="en-IN" dirty="0">
                <a:solidFill>
                  <a:schemeClr val="tx2">
                    <a:lumMod val="50000"/>
                  </a:schemeClr>
                </a:solidFill>
                <a:latin typeface="Sitka Heading" pitchFamily="2" charset="0"/>
              </a:rPr>
              <a:t>)</a:t>
            </a:r>
          </a:p>
          <a:p>
            <a:endParaRPr lang="en-IN" dirty="0">
              <a:solidFill>
                <a:schemeClr val="tx2">
                  <a:lumMod val="50000"/>
                </a:schemeClr>
              </a:solidFill>
              <a:latin typeface="Sitka Heading" pitchFamily="2" charset="0"/>
            </a:endParaRPr>
          </a:p>
          <a:p>
            <a:r>
              <a:rPr lang="en-IN" b="1" i="1" dirty="0">
                <a:solidFill>
                  <a:schemeClr val="tx2">
                    <a:lumMod val="50000"/>
                  </a:schemeClr>
                </a:solidFill>
                <a:latin typeface="Sitka Heading" pitchFamily="2" charset="0"/>
              </a:rPr>
              <a:t>Under the guidance of</a:t>
            </a:r>
          </a:p>
          <a:p>
            <a:r>
              <a:rPr lang="en-IN" dirty="0" err="1">
                <a:solidFill>
                  <a:schemeClr val="tx2">
                    <a:lumMod val="50000"/>
                  </a:schemeClr>
                </a:solidFill>
                <a:latin typeface="Sitka Heading" pitchFamily="2" charset="0"/>
              </a:rPr>
              <a:t>Mrs.DEEPA</a:t>
            </a:r>
            <a:endParaRPr lang="en-IN" dirty="0">
              <a:solidFill>
                <a:schemeClr val="tx2">
                  <a:lumMod val="50000"/>
                </a:schemeClr>
              </a:solidFill>
              <a:latin typeface="Sitka Heading" pitchFamily="2" charset="0"/>
            </a:endParaRPr>
          </a:p>
        </p:txBody>
      </p:sp>
      <p:sp>
        <p:nvSpPr>
          <p:cNvPr id="2" name="TextBox 1">
            <a:extLst>
              <a:ext uri="{FF2B5EF4-FFF2-40B4-BE49-F238E27FC236}">
                <a16:creationId xmlns:a16="http://schemas.microsoft.com/office/drawing/2014/main" id="{A85A2132-33FC-62A6-C688-DB0B5B7550C5}"/>
              </a:ext>
            </a:extLst>
          </p:cNvPr>
          <p:cNvSpPr txBox="1"/>
          <p:nvPr/>
        </p:nvSpPr>
        <p:spPr>
          <a:xfrm>
            <a:off x="2576539" y="188567"/>
            <a:ext cx="8445909" cy="1384995"/>
          </a:xfrm>
          <a:prstGeom prst="rect">
            <a:avLst/>
          </a:prstGeom>
          <a:noFill/>
        </p:spPr>
        <p:txBody>
          <a:bodyPr wrap="square" rtlCol="0">
            <a:spAutoFit/>
          </a:bodyPr>
          <a:lstStyle/>
          <a:p>
            <a:pPr algn="ctr"/>
            <a:r>
              <a:rPr lang="en-IN" sz="3200" b="1" dirty="0">
                <a:solidFill>
                  <a:srgbClr val="002060"/>
                </a:solidFill>
                <a:latin typeface="Sitka Heading" pitchFamily="2" charset="0"/>
              </a:rPr>
              <a:t>Panimalar Engineering College</a:t>
            </a:r>
          </a:p>
          <a:p>
            <a:pPr algn="ctr"/>
            <a:r>
              <a:rPr lang="en-IN" sz="2000" b="1" dirty="0">
                <a:solidFill>
                  <a:srgbClr val="002060"/>
                </a:solidFill>
                <a:latin typeface="Sitka Heading" pitchFamily="2" charset="0"/>
              </a:rPr>
              <a:t>Department of CSE</a:t>
            </a:r>
            <a:endParaRPr lang="en-IN" b="1" dirty="0">
              <a:solidFill>
                <a:srgbClr val="002060"/>
              </a:solidFill>
              <a:latin typeface="Sitka Heading" pitchFamily="2" charset="0"/>
            </a:endParaRPr>
          </a:p>
          <a:p>
            <a:pPr algn="ctr"/>
            <a:endParaRPr lang="en-IN" sz="3200" b="1" dirty="0">
              <a:solidFill>
                <a:srgbClr val="002060"/>
              </a:solidFill>
              <a:latin typeface="Sitka Heading" pitchFamily="2" charset="0"/>
            </a:endParaRPr>
          </a:p>
        </p:txBody>
      </p:sp>
      <p:pic>
        <p:nvPicPr>
          <p:cNvPr id="1026" name="Picture 2" descr="Panimalar Engineering College, Chennai: Courses, Fees ...">
            <a:extLst>
              <a:ext uri="{FF2B5EF4-FFF2-40B4-BE49-F238E27FC236}">
                <a16:creationId xmlns:a16="http://schemas.microsoft.com/office/drawing/2014/main" id="{1565ADB0-3C7C-22FB-1F40-E2E0AB8D3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905" y="206241"/>
            <a:ext cx="1268362" cy="90456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EBEB631-9E71-8D77-1CAA-5A6F48A30913}"/>
              </a:ext>
            </a:extLst>
          </p:cNvPr>
          <p:cNvPicPr>
            <a:picLocks noChangeAspect="1"/>
          </p:cNvPicPr>
          <p:nvPr/>
        </p:nvPicPr>
        <p:blipFill>
          <a:blip r:embed="rId3">
            <a:extLst>
              <a:ext uri="{28A0092B-C50C-407E-A947-70E740481C1C}">
                <a14:useLocalDpi xmlns:a14="http://schemas.microsoft.com/office/drawing/2010/main" val="0"/>
              </a:ext>
            </a:extLst>
          </a:blip>
          <a:srcRect t="8676" r="25171" b="2655"/>
          <a:stretch/>
        </p:blipFill>
        <p:spPr>
          <a:xfrm>
            <a:off x="0" y="2711940"/>
            <a:ext cx="5362787" cy="4233052"/>
          </a:xfrm>
          <a:prstGeom prst="rect">
            <a:avLst/>
          </a:prstGeom>
        </p:spPr>
      </p:pic>
    </p:spTree>
    <p:extLst>
      <p:ext uri="{BB962C8B-B14F-4D97-AF65-F5344CB8AC3E}">
        <p14:creationId xmlns:p14="http://schemas.microsoft.com/office/powerpoint/2010/main" val="4509064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3B1A-01B8-AE17-3BDE-504908A96B29}"/>
              </a:ext>
            </a:extLst>
          </p:cNvPr>
          <p:cNvSpPr>
            <a:spLocks noGrp="1"/>
          </p:cNvSpPr>
          <p:nvPr>
            <p:ph type="title"/>
          </p:nvPr>
        </p:nvSpPr>
        <p:spPr>
          <a:xfrm>
            <a:off x="677334" y="609600"/>
            <a:ext cx="4770966" cy="787400"/>
          </a:xfrm>
        </p:spPr>
        <p:txBody>
          <a:bodyPr>
            <a:normAutofit/>
          </a:bodyPr>
          <a:lstStyle/>
          <a:p>
            <a:r>
              <a:rPr lang="en-US" sz="4400" b="1" dirty="0">
                <a:effectLst>
                  <a:outerShdw blurRad="38100" dist="38100" dir="2700000" algn="tl">
                    <a:srgbClr val="000000">
                      <a:alpha val="43137"/>
                    </a:srgbClr>
                  </a:outerShdw>
                </a:effectLst>
                <a:latin typeface="Calisto MT" panose="02040603050505030304" pitchFamily="18" charset="0"/>
                <a:ea typeface="Calibri" panose="020F0502020204030204" pitchFamily="34" charset="0"/>
                <a:cs typeface="Calibri" panose="020F0502020204030204" pitchFamily="34" charset="0"/>
              </a:rPr>
              <a:t>HOME PAGE </a:t>
            </a:r>
            <a:endParaRPr lang="en-IN" sz="4400" b="1" dirty="0">
              <a:effectLst>
                <a:outerShdw blurRad="38100" dist="38100" dir="2700000" algn="tl">
                  <a:srgbClr val="000000">
                    <a:alpha val="43137"/>
                  </a:srgbClr>
                </a:outerShdw>
              </a:effectLst>
              <a:latin typeface="Calisto MT" panose="02040603050505030304" pitchFamily="18"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DEE4D32-BF77-C011-CD6A-914B118ED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1822897"/>
            <a:ext cx="9427634" cy="4644578"/>
          </a:xfrm>
          <a:prstGeom prst="rect">
            <a:avLst/>
          </a:prstGeom>
        </p:spPr>
      </p:pic>
    </p:spTree>
    <p:extLst>
      <p:ext uri="{BB962C8B-B14F-4D97-AF65-F5344CB8AC3E}">
        <p14:creationId xmlns:p14="http://schemas.microsoft.com/office/powerpoint/2010/main" val="15400657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8760" y="6982143"/>
            <a:ext cx="11064247" cy="564257"/>
          </a:xfrm>
          <a:prstGeom prst="rect">
            <a:avLst/>
          </a:prstGeom>
        </p:spPr>
        <p:txBody>
          <a:bodyPr lIns="0" tIns="0" rIns="0" bIns="0" rtlCol="0" anchor="t">
            <a:spAutoFit/>
          </a:bodyPr>
          <a:lstStyle/>
          <a:p>
            <a:pPr>
              <a:lnSpc>
                <a:spcPts val="2239"/>
              </a:lnSpc>
            </a:pPr>
            <a:r>
              <a:rPr lang="en-US" sz="1866" spc="17">
                <a:solidFill>
                  <a:srgbClr val="A6A6A6"/>
                </a:solidFill>
                <a:latin typeface="TT Rounds Condensed"/>
              </a:rPr>
              <a:t>This presentation uses a free template provided by FPPT.com</a:t>
            </a:r>
          </a:p>
          <a:p>
            <a:pPr>
              <a:lnSpc>
                <a:spcPts val="2239"/>
              </a:lnSpc>
            </a:pPr>
            <a:r>
              <a:rPr lang="en-US" sz="1866" spc="17">
                <a:solidFill>
                  <a:srgbClr val="A6A6A6"/>
                </a:solidFill>
                <a:latin typeface="TT Rounds Condensed"/>
              </a:rPr>
              <a:t>www.free-power-point-templates.com</a:t>
            </a:r>
          </a:p>
        </p:txBody>
      </p:sp>
      <p:sp>
        <p:nvSpPr>
          <p:cNvPr id="4" name="TextBox 3">
            <a:extLst>
              <a:ext uri="{FF2B5EF4-FFF2-40B4-BE49-F238E27FC236}">
                <a16:creationId xmlns:a16="http://schemas.microsoft.com/office/drawing/2014/main" id="{FEFF6C19-5E43-8BB4-F7C6-C04DC8F924B2}"/>
              </a:ext>
            </a:extLst>
          </p:cNvPr>
          <p:cNvSpPr txBox="1"/>
          <p:nvPr/>
        </p:nvSpPr>
        <p:spPr>
          <a:xfrm>
            <a:off x="2625213" y="1556473"/>
            <a:ext cx="9379974" cy="457818"/>
          </a:xfrm>
          <a:prstGeom prst="rect">
            <a:avLst/>
          </a:prstGeom>
          <a:noFill/>
        </p:spPr>
        <p:txBody>
          <a:bodyPr wrap="square" rtlCol="0">
            <a:spAutoFit/>
          </a:bodyPr>
          <a:lstStyle/>
          <a:p>
            <a:pPr algn="just">
              <a:lnSpc>
                <a:spcPct val="150000"/>
              </a:lnSpc>
            </a:pPr>
            <a:r>
              <a:rPr lang="en-US" sz="1800" spc="45" dirty="0">
                <a:solidFill>
                  <a:schemeClr val="accent1">
                    <a:lumMod val="75000"/>
                  </a:schemeClr>
                </a:solidFill>
                <a:latin typeface="Sitka Heading" pitchFamily="2" charset="0"/>
              </a:rPr>
              <a:t>	</a:t>
            </a:r>
          </a:p>
        </p:txBody>
      </p:sp>
      <p:sp>
        <p:nvSpPr>
          <p:cNvPr id="6" name="TextBox 5">
            <a:extLst>
              <a:ext uri="{FF2B5EF4-FFF2-40B4-BE49-F238E27FC236}">
                <a16:creationId xmlns:a16="http://schemas.microsoft.com/office/drawing/2014/main" id="{25F10D53-CA48-7CC8-BE59-D8AA10860732}"/>
              </a:ext>
            </a:extLst>
          </p:cNvPr>
          <p:cNvSpPr txBox="1"/>
          <p:nvPr/>
        </p:nvSpPr>
        <p:spPr>
          <a:xfrm>
            <a:off x="1852137" y="322927"/>
            <a:ext cx="9091165" cy="780983"/>
          </a:xfrm>
          <a:prstGeom prst="rect">
            <a:avLst/>
          </a:prstGeom>
        </p:spPr>
        <p:txBody>
          <a:bodyPr wrap="square" lIns="0" tIns="0" rIns="0" bIns="0" rtlCol="0" anchor="t">
            <a:spAutoFit/>
          </a:bodyPr>
          <a:lstStyle/>
          <a:p>
            <a:pPr algn="just">
              <a:lnSpc>
                <a:spcPct val="150000"/>
              </a:lnSpc>
            </a:pPr>
            <a:r>
              <a:rPr lang="en-US" spc="43" dirty="0">
                <a:solidFill>
                  <a:schemeClr val="tx1">
                    <a:lumMod val="95000"/>
                    <a:lumOff val="5000"/>
                  </a:schemeClr>
                </a:solidFill>
                <a:latin typeface="Sitka Heading" pitchFamily="2" charset="0"/>
              </a:rPr>
              <a:t>   </a:t>
            </a:r>
          </a:p>
          <a:p>
            <a:pPr algn="just">
              <a:lnSpc>
                <a:spcPct val="150000"/>
              </a:lnSpc>
            </a:pPr>
            <a:endParaRPr lang="en-US" spc="42" dirty="0">
              <a:solidFill>
                <a:schemeClr val="tx1">
                  <a:lumMod val="95000"/>
                  <a:lumOff val="5000"/>
                </a:schemeClr>
              </a:solidFill>
              <a:latin typeface="Sitka Heading" pitchFamily="2" charset="0"/>
            </a:endParaRPr>
          </a:p>
        </p:txBody>
      </p:sp>
      <p:sp>
        <p:nvSpPr>
          <p:cNvPr id="5" name="TextBox 4">
            <a:extLst>
              <a:ext uri="{FF2B5EF4-FFF2-40B4-BE49-F238E27FC236}">
                <a16:creationId xmlns:a16="http://schemas.microsoft.com/office/drawing/2014/main" id="{8D93E957-EB97-A6DB-A862-C472AAC2D8E1}"/>
              </a:ext>
            </a:extLst>
          </p:cNvPr>
          <p:cNvSpPr txBox="1"/>
          <p:nvPr/>
        </p:nvSpPr>
        <p:spPr>
          <a:xfrm>
            <a:off x="216664" y="322927"/>
            <a:ext cx="10726638" cy="738664"/>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800" b="1" dirty="0">
                <a:solidFill>
                  <a:schemeClr val="accent1">
                    <a:lumMod val="75000"/>
                  </a:schemeClr>
                </a:solidFill>
                <a:latin typeface="Calisto MT" panose="02040603050505030304" pitchFamily="18" charset="0"/>
              </a:rPr>
              <a:t>METHODOLOGY</a:t>
            </a:r>
          </a:p>
        </p:txBody>
      </p:sp>
      <p:sp>
        <p:nvSpPr>
          <p:cNvPr id="9" name="Rectangle 1">
            <a:extLst>
              <a:ext uri="{FF2B5EF4-FFF2-40B4-BE49-F238E27FC236}">
                <a16:creationId xmlns:a16="http://schemas.microsoft.com/office/drawing/2014/main" id="{A881D877-B7B6-A443-6937-7ED097D8841B}"/>
              </a:ext>
            </a:extLst>
          </p:cNvPr>
          <p:cNvSpPr>
            <a:spLocks noChangeArrowheads="1"/>
          </p:cNvSpPr>
          <p:nvPr/>
        </p:nvSpPr>
        <p:spPr bwMode="auto">
          <a:xfrm>
            <a:off x="216663" y="1827998"/>
            <a:ext cx="9145279" cy="2805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sz="2000" dirty="0">
                <a:latin typeface="Arial" panose="020B0604020202020204" pitchFamily="34" charset="0"/>
                <a:cs typeface="Arial" panose="020B0604020202020204" pitchFamily="34" charset="0"/>
              </a:rPr>
              <a:t>The development of the </a:t>
            </a:r>
            <a:r>
              <a:rPr lang="en-US" sz="2000" b="1" dirty="0">
                <a:latin typeface="Arial" panose="020B0604020202020204" pitchFamily="34" charset="0"/>
                <a:cs typeface="Arial" panose="020B0604020202020204" pitchFamily="34" charset="0"/>
              </a:rPr>
              <a:t>Tour and Ticket Management System</a:t>
            </a:r>
            <a:r>
              <a:rPr lang="en-US" sz="2000" dirty="0">
                <a:latin typeface="Arial" panose="020B0604020202020204" pitchFamily="34" charset="0"/>
                <a:cs typeface="Arial" panose="020B0604020202020204" pitchFamily="34" charset="0"/>
              </a:rPr>
              <a:t> involves gathering requirements through stakeholder analysis, followed by designing a robust architecture and user-friendly interfaces. </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sz="2000" dirty="0">
                <a:latin typeface="Arial" panose="020B0604020202020204" pitchFamily="34" charset="0"/>
                <a:cs typeface="Arial" panose="020B0604020202020204" pitchFamily="34" charset="0"/>
              </a:rPr>
              <a:t>The implementation includes front-end and back-end development, rigorous testing, and deployment on a cloud platform. Continuous maintenance and user feedback will guide iterative improvements to meet evolving needs.</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49511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8760" y="6982143"/>
            <a:ext cx="11064247" cy="564257"/>
          </a:xfrm>
          <a:prstGeom prst="rect">
            <a:avLst/>
          </a:prstGeom>
        </p:spPr>
        <p:txBody>
          <a:bodyPr lIns="0" tIns="0" rIns="0" bIns="0" rtlCol="0" anchor="t">
            <a:spAutoFit/>
          </a:bodyPr>
          <a:lstStyle/>
          <a:p>
            <a:pPr>
              <a:lnSpc>
                <a:spcPts val="2239"/>
              </a:lnSpc>
            </a:pPr>
            <a:r>
              <a:rPr lang="en-US" sz="1866" spc="17">
                <a:solidFill>
                  <a:srgbClr val="A6A6A6"/>
                </a:solidFill>
                <a:latin typeface="TT Rounds Condensed"/>
              </a:rPr>
              <a:t>This presentation uses a free template provided by FPPT.com</a:t>
            </a:r>
          </a:p>
          <a:p>
            <a:pPr>
              <a:lnSpc>
                <a:spcPts val="2239"/>
              </a:lnSpc>
            </a:pPr>
            <a:r>
              <a:rPr lang="en-US" sz="1866" spc="17">
                <a:solidFill>
                  <a:srgbClr val="A6A6A6"/>
                </a:solidFill>
                <a:latin typeface="TT Rounds Condensed"/>
              </a:rPr>
              <a:t>www.free-power-point-templates.com</a:t>
            </a:r>
          </a:p>
        </p:txBody>
      </p:sp>
      <p:sp>
        <p:nvSpPr>
          <p:cNvPr id="7" name="TextBox 6">
            <a:extLst>
              <a:ext uri="{FF2B5EF4-FFF2-40B4-BE49-F238E27FC236}">
                <a16:creationId xmlns:a16="http://schemas.microsoft.com/office/drawing/2014/main" id="{23D965AD-62EF-AAF7-3A1D-4ECFA70C0144}"/>
              </a:ext>
            </a:extLst>
          </p:cNvPr>
          <p:cNvSpPr txBox="1"/>
          <p:nvPr/>
        </p:nvSpPr>
        <p:spPr>
          <a:xfrm>
            <a:off x="1" y="2699"/>
            <a:ext cx="10147299" cy="769441"/>
          </a:xfrm>
          <a:prstGeom prst="rect">
            <a:avLst/>
          </a:prstGeom>
          <a:noFill/>
        </p:spPr>
        <p:txBody>
          <a:bodyPr wrap="square" rtlCol="0">
            <a:spAutoFit/>
          </a:bodyPr>
          <a:lstStyle/>
          <a:p>
            <a:r>
              <a:rPr lang="en-IN" sz="4400" b="1" dirty="0">
                <a:solidFill>
                  <a:schemeClr val="accent1">
                    <a:lumMod val="75000"/>
                  </a:schemeClr>
                </a:solidFill>
                <a:latin typeface="Calisto MT" panose="02040603050505030304" pitchFamily="18" charset="0"/>
              </a:rPr>
              <a:t>ADVANTAGES &amp; DISADVANTAGES</a:t>
            </a:r>
          </a:p>
        </p:txBody>
      </p:sp>
      <p:sp>
        <p:nvSpPr>
          <p:cNvPr id="4" name="TextBox 3">
            <a:extLst>
              <a:ext uri="{FF2B5EF4-FFF2-40B4-BE49-F238E27FC236}">
                <a16:creationId xmlns:a16="http://schemas.microsoft.com/office/drawing/2014/main" id="{FEFF6C19-5E43-8BB4-F7C6-C04DC8F924B2}"/>
              </a:ext>
            </a:extLst>
          </p:cNvPr>
          <p:cNvSpPr txBox="1"/>
          <p:nvPr/>
        </p:nvSpPr>
        <p:spPr>
          <a:xfrm>
            <a:off x="2625213" y="1556473"/>
            <a:ext cx="9379974" cy="457818"/>
          </a:xfrm>
          <a:prstGeom prst="rect">
            <a:avLst/>
          </a:prstGeom>
          <a:noFill/>
        </p:spPr>
        <p:txBody>
          <a:bodyPr wrap="square" rtlCol="0">
            <a:spAutoFit/>
          </a:bodyPr>
          <a:lstStyle/>
          <a:p>
            <a:pPr algn="just">
              <a:lnSpc>
                <a:spcPct val="150000"/>
              </a:lnSpc>
            </a:pPr>
            <a:r>
              <a:rPr lang="en-US" sz="1800" spc="45" dirty="0">
                <a:solidFill>
                  <a:schemeClr val="accent1">
                    <a:lumMod val="75000"/>
                  </a:schemeClr>
                </a:solidFill>
                <a:latin typeface="Sitka Heading" pitchFamily="2" charset="0"/>
              </a:rPr>
              <a:t>	</a:t>
            </a:r>
          </a:p>
        </p:txBody>
      </p:sp>
      <p:sp>
        <p:nvSpPr>
          <p:cNvPr id="6" name="Rectangle 2">
            <a:extLst>
              <a:ext uri="{FF2B5EF4-FFF2-40B4-BE49-F238E27FC236}">
                <a16:creationId xmlns:a16="http://schemas.microsoft.com/office/drawing/2014/main" id="{5906CABD-D8A4-E7D3-D9D9-1E900FC4FD45}"/>
              </a:ext>
            </a:extLst>
          </p:cNvPr>
          <p:cNvSpPr>
            <a:spLocks noChangeArrowheads="1"/>
          </p:cNvSpPr>
          <p:nvPr/>
        </p:nvSpPr>
        <p:spPr bwMode="auto">
          <a:xfrm>
            <a:off x="186813" y="2097160"/>
            <a:ext cx="11064247" cy="2663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2800" b="1" i="0" u="sng" strike="noStrike" cap="none" normalizeH="0" baseline="0" dirty="0">
                <a:ln>
                  <a:noFill/>
                </a:ln>
                <a:solidFill>
                  <a:schemeClr val="tx1"/>
                </a:solidFill>
                <a:effectLst/>
                <a:latin typeface="Arial" panose="020B0604020202020204" pitchFamily="34" charset="0"/>
              </a:rPr>
              <a:t>Advantages: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Streamlined Booking: </a:t>
            </a:r>
            <a:r>
              <a:rPr kumimoji="0" lang="en-US" altLang="en-US" sz="1800" b="0" i="0" u="none" strike="noStrike" cap="none" normalizeH="0" baseline="0" dirty="0">
                <a:ln>
                  <a:noFill/>
                </a:ln>
                <a:solidFill>
                  <a:schemeClr val="tx1"/>
                </a:solidFill>
                <a:effectLst/>
                <a:latin typeface="Arial" panose="020B0604020202020204" pitchFamily="34" charset="0"/>
              </a:rPr>
              <a:t>Easy online ticket booking improves the user experience.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Real-Time Availability</a:t>
            </a:r>
            <a:r>
              <a:rPr kumimoji="0" lang="en-US" altLang="en-US" sz="1800" b="0" i="0" u="none" strike="noStrike" cap="none" normalizeH="0" baseline="0" dirty="0">
                <a:ln>
                  <a:noFill/>
                </a:ln>
                <a:solidFill>
                  <a:schemeClr val="tx1"/>
                </a:solidFill>
                <a:effectLst/>
                <a:latin typeface="Arial" panose="020B0604020202020204" pitchFamily="34" charset="0"/>
              </a:rPr>
              <a:t>: Passengers can view real-time seat availability, reducing overbooking.</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Operational Efficiency</a:t>
            </a:r>
            <a:r>
              <a:rPr kumimoji="0" lang="en-US" altLang="en-US" sz="1800" b="0" i="0" u="none" strike="noStrike" cap="none" normalizeH="0" baseline="0" dirty="0">
                <a:ln>
                  <a:noFill/>
                </a:ln>
                <a:solidFill>
                  <a:schemeClr val="tx1"/>
                </a:solidFill>
                <a:effectLst/>
                <a:latin typeface="Arial" panose="020B0604020202020204" pitchFamily="34" charset="0"/>
              </a:rPr>
              <a:t>: Operators can better manage routes, schedules, and fleets, ensuring timely service.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13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20658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8760" y="6982143"/>
            <a:ext cx="11064247" cy="564257"/>
          </a:xfrm>
          <a:prstGeom prst="rect">
            <a:avLst/>
          </a:prstGeom>
        </p:spPr>
        <p:txBody>
          <a:bodyPr lIns="0" tIns="0" rIns="0" bIns="0" rtlCol="0" anchor="t">
            <a:spAutoFit/>
          </a:bodyPr>
          <a:lstStyle/>
          <a:p>
            <a:pPr>
              <a:lnSpc>
                <a:spcPts val="2239"/>
              </a:lnSpc>
            </a:pPr>
            <a:r>
              <a:rPr lang="en-US" sz="1866" spc="17">
                <a:solidFill>
                  <a:srgbClr val="A6A6A6"/>
                </a:solidFill>
                <a:latin typeface="TT Rounds Condensed"/>
              </a:rPr>
              <a:t>This presentation uses a free template provided by FPPT.com</a:t>
            </a:r>
          </a:p>
          <a:p>
            <a:pPr>
              <a:lnSpc>
                <a:spcPts val="2239"/>
              </a:lnSpc>
            </a:pPr>
            <a:r>
              <a:rPr lang="en-US" sz="1866" spc="17">
                <a:solidFill>
                  <a:srgbClr val="A6A6A6"/>
                </a:solidFill>
                <a:latin typeface="TT Rounds Condensed"/>
              </a:rPr>
              <a:t>www.free-power-point-templates.com</a:t>
            </a:r>
          </a:p>
        </p:txBody>
      </p:sp>
      <p:sp>
        <p:nvSpPr>
          <p:cNvPr id="7" name="TextBox 6">
            <a:extLst>
              <a:ext uri="{FF2B5EF4-FFF2-40B4-BE49-F238E27FC236}">
                <a16:creationId xmlns:a16="http://schemas.microsoft.com/office/drawing/2014/main" id="{23D965AD-62EF-AAF7-3A1D-4ECFA70C0144}"/>
              </a:ext>
            </a:extLst>
          </p:cNvPr>
          <p:cNvSpPr txBox="1"/>
          <p:nvPr/>
        </p:nvSpPr>
        <p:spPr>
          <a:xfrm>
            <a:off x="48760" y="452466"/>
            <a:ext cx="10218634" cy="830997"/>
          </a:xfrm>
          <a:prstGeom prst="rect">
            <a:avLst/>
          </a:prstGeom>
          <a:noFill/>
        </p:spPr>
        <p:txBody>
          <a:bodyPr wrap="square" rtlCol="0">
            <a:spAutoFit/>
          </a:bodyPr>
          <a:lstStyle/>
          <a:p>
            <a:r>
              <a:rPr lang="en-IN" sz="4800" b="1" dirty="0">
                <a:solidFill>
                  <a:schemeClr val="accent1">
                    <a:lumMod val="75000"/>
                  </a:schemeClr>
                </a:solidFill>
                <a:latin typeface="Calisto MT" panose="02040603050505030304" pitchFamily="18" charset="0"/>
              </a:rPr>
              <a:t>FUTURE SCOPE</a:t>
            </a:r>
          </a:p>
        </p:txBody>
      </p:sp>
      <p:sp>
        <p:nvSpPr>
          <p:cNvPr id="4" name="TextBox 3">
            <a:extLst>
              <a:ext uri="{FF2B5EF4-FFF2-40B4-BE49-F238E27FC236}">
                <a16:creationId xmlns:a16="http://schemas.microsoft.com/office/drawing/2014/main" id="{FEFF6C19-5E43-8BB4-F7C6-C04DC8F924B2}"/>
              </a:ext>
            </a:extLst>
          </p:cNvPr>
          <p:cNvSpPr txBox="1"/>
          <p:nvPr/>
        </p:nvSpPr>
        <p:spPr>
          <a:xfrm>
            <a:off x="2625213" y="1556473"/>
            <a:ext cx="9379974" cy="457818"/>
          </a:xfrm>
          <a:prstGeom prst="rect">
            <a:avLst/>
          </a:prstGeom>
          <a:noFill/>
        </p:spPr>
        <p:txBody>
          <a:bodyPr wrap="square" rtlCol="0">
            <a:spAutoFit/>
          </a:bodyPr>
          <a:lstStyle/>
          <a:p>
            <a:pPr algn="just">
              <a:lnSpc>
                <a:spcPct val="150000"/>
              </a:lnSpc>
            </a:pPr>
            <a:r>
              <a:rPr lang="en-US" sz="1800" spc="45" dirty="0">
                <a:solidFill>
                  <a:schemeClr val="accent1">
                    <a:lumMod val="75000"/>
                  </a:schemeClr>
                </a:solidFill>
                <a:latin typeface="Sitka Heading" pitchFamily="2" charset="0"/>
              </a:rPr>
              <a:t>	</a:t>
            </a:r>
          </a:p>
        </p:txBody>
      </p:sp>
      <p:sp>
        <p:nvSpPr>
          <p:cNvPr id="5" name="TextBox 5">
            <a:extLst>
              <a:ext uri="{FF2B5EF4-FFF2-40B4-BE49-F238E27FC236}">
                <a16:creationId xmlns:a16="http://schemas.microsoft.com/office/drawing/2014/main" id="{8978D0B9-DC9A-D1C1-4512-FE265145F52C}"/>
              </a:ext>
            </a:extLst>
          </p:cNvPr>
          <p:cNvSpPr txBox="1"/>
          <p:nvPr/>
        </p:nvSpPr>
        <p:spPr>
          <a:xfrm>
            <a:off x="2904119" y="1754326"/>
            <a:ext cx="7982136" cy="1611980"/>
          </a:xfrm>
          <a:prstGeom prst="rect">
            <a:avLst/>
          </a:prstGeom>
        </p:spPr>
        <p:txBody>
          <a:bodyPr wrap="square" lIns="0" tIns="0" rIns="0" bIns="0" rtlCol="0" anchor="t">
            <a:spAutoFit/>
          </a:bodyPr>
          <a:lstStyle/>
          <a:p>
            <a:pPr algn="just">
              <a:lnSpc>
                <a:spcPct val="150000"/>
              </a:lnSpc>
            </a:pPr>
            <a:endParaRPr lang="en-US" spc="44" dirty="0">
              <a:solidFill>
                <a:schemeClr val="tx1">
                  <a:lumMod val="95000"/>
                  <a:lumOff val="5000"/>
                </a:schemeClr>
              </a:solidFill>
              <a:latin typeface="Sitka Heading" pitchFamily="2" charset="0"/>
            </a:endParaRPr>
          </a:p>
          <a:p>
            <a:pPr algn="l">
              <a:lnSpc>
                <a:spcPct val="150000"/>
              </a:lnSpc>
            </a:pPr>
            <a:endParaRPr lang="en-US" spc="44" dirty="0">
              <a:solidFill>
                <a:schemeClr val="tx1">
                  <a:lumMod val="95000"/>
                  <a:lumOff val="5000"/>
                </a:schemeClr>
              </a:solidFill>
              <a:latin typeface="Sitka Heading" pitchFamily="2" charset="0"/>
            </a:endParaRPr>
          </a:p>
          <a:p>
            <a:pPr marL="1351280" lvl="1" indent="-675640" algn="l">
              <a:lnSpc>
                <a:spcPct val="150000"/>
              </a:lnSpc>
            </a:pPr>
            <a:endParaRPr lang="en-US" spc="44" dirty="0">
              <a:solidFill>
                <a:schemeClr val="tx1">
                  <a:lumMod val="95000"/>
                  <a:lumOff val="5000"/>
                </a:schemeClr>
              </a:solidFill>
              <a:latin typeface="Sitka Heading" pitchFamily="2" charset="0"/>
            </a:endParaRPr>
          </a:p>
          <a:p>
            <a:pPr marL="1351280" lvl="1" indent="-675640" algn="l">
              <a:lnSpc>
                <a:spcPct val="150000"/>
              </a:lnSpc>
            </a:pPr>
            <a:endParaRPr lang="en-US" spc="44" dirty="0">
              <a:solidFill>
                <a:schemeClr val="tx1">
                  <a:lumMod val="95000"/>
                  <a:lumOff val="5000"/>
                </a:schemeClr>
              </a:solidFill>
              <a:latin typeface="Sitka Heading" pitchFamily="2" charset="0"/>
            </a:endParaRPr>
          </a:p>
        </p:txBody>
      </p:sp>
      <p:sp>
        <p:nvSpPr>
          <p:cNvPr id="10" name="Rectangle 3">
            <a:extLst>
              <a:ext uri="{FF2B5EF4-FFF2-40B4-BE49-F238E27FC236}">
                <a16:creationId xmlns:a16="http://schemas.microsoft.com/office/drawing/2014/main" id="{A2173B5D-40DB-F650-2FE7-29F2DE267BAD}"/>
              </a:ext>
            </a:extLst>
          </p:cNvPr>
          <p:cNvSpPr>
            <a:spLocks noChangeArrowheads="1"/>
          </p:cNvSpPr>
          <p:nvPr/>
        </p:nvSpPr>
        <p:spPr bwMode="auto">
          <a:xfrm>
            <a:off x="250313" y="1710563"/>
            <a:ext cx="8681416" cy="3266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Mobile Application Development</a:t>
            </a:r>
            <a:r>
              <a:rPr kumimoji="0" lang="en-US" altLang="en-US" sz="2000" b="0" i="0" u="none" strike="noStrike" cap="none" normalizeH="0" baseline="0" dirty="0">
                <a:ln>
                  <a:noFill/>
                </a:ln>
                <a:solidFill>
                  <a:schemeClr val="tx1"/>
                </a:solidFill>
                <a:effectLst/>
                <a:latin typeface="Arial" panose="020B0604020202020204" pitchFamily="34" charset="0"/>
              </a:rPr>
              <a:t>: Expanding the platform into a mobile app for easier access and booking on-the-go.</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Enhanced Analytics Features</a:t>
            </a:r>
            <a:r>
              <a:rPr kumimoji="0" lang="en-US" altLang="en-US" sz="2000" b="0" i="0" u="none" strike="noStrike" cap="none" normalizeH="0" baseline="0" dirty="0">
                <a:ln>
                  <a:noFill/>
                </a:ln>
                <a:solidFill>
                  <a:schemeClr val="tx1"/>
                </a:solidFill>
                <a:effectLst/>
                <a:latin typeface="Arial" panose="020B0604020202020204" pitchFamily="34" charset="0"/>
              </a:rPr>
              <a:t>: Implementing advanced analytics and AI for predictive insights, personalized recommendations, and dynamic pricing strategies.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Sustainability Initiatives</a:t>
            </a:r>
            <a:r>
              <a:rPr kumimoji="0" lang="en-US" altLang="en-US" sz="2000" b="0" i="0" u="none" strike="noStrike" cap="none" normalizeH="0" baseline="0" dirty="0">
                <a:ln>
                  <a:noFill/>
                </a:ln>
                <a:solidFill>
                  <a:schemeClr val="tx1"/>
                </a:solidFill>
                <a:effectLst/>
                <a:latin typeface="Arial" panose="020B0604020202020204" pitchFamily="34" charset="0"/>
              </a:rPr>
              <a:t>: Developing features that promote eco-friendly travel options and carbon footprint tracking. </a:t>
            </a:r>
          </a:p>
        </p:txBody>
      </p:sp>
    </p:spTree>
    <p:extLst>
      <p:ext uri="{BB962C8B-B14F-4D97-AF65-F5344CB8AC3E}">
        <p14:creationId xmlns:p14="http://schemas.microsoft.com/office/powerpoint/2010/main" val="8767295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8760" y="6982143"/>
            <a:ext cx="11064247" cy="564257"/>
          </a:xfrm>
          <a:prstGeom prst="rect">
            <a:avLst/>
          </a:prstGeom>
        </p:spPr>
        <p:txBody>
          <a:bodyPr lIns="0" tIns="0" rIns="0" bIns="0" rtlCol="0" anchor="t">
            <a:spAutoFit/>
          </a:bodyPr>
          <a:lstStyle/>
          <a:p>
            <a:pPr>
              <a:lnSpc>
                <a:spcPts val="2239"/>
              </a:lnSpc>
            </a:pPr>
            <a:r>
              <a:rPr lang="en-US" sz="1866" spc="17">
                <a:solidFill>
                  <a:srgbClr val="A6A6A6"/>
                </a:solidFill>
                <a:latin typeface="TT Rounds Condensed"/>
              </a:rPr>
              <a:t>This presentation uses a free template provided by FPPT.com</a:t>
            </a:r>
          </a:p>
          <a:p>
            <a:pPr>
              <a:lnSpc>
                <a:spcPts val="2239"/>
              </a:lnSpc>
            </a:pPr>
            <a:r>
              <a:rPr lang="en-US" sz="1866" spc="17">
                <a:solidFill>
                  <a:srgbClr val="A6A6A6"/>
                </a:solidFill>
                <a:latin typeface="TT Rounds Condensed"/>
              </a:rPr>
              <a:t>www.free-power-point-templates.com</a:t>
            </a:r>
          </a:p>
        </p:txBody>
      </p:sp>
      <p:sp>
        <p:nvSpPr>
          <p:cNvPr id="7" name="TextBox 6">
            <a:extLst>
              <a:ext uri="{FF2B5EF4-FFF2-40B4-BE49-F238E27FC236}">
                <a16:creationId xmlns:a16="http://schemas.microsoft.com/office/drawing/2014/main" id="{23D965AD-62EF-AAF7-3A1D-4ECFA70C0144}"/>
              </a:ext>
            </a:extLst>
          </p:cNvPr>
          <p:cNvSpPr txBox="1"/>
          <p:nvPr/>
        </p:nvSpPr>
        <p:spPr>
          <a:xfrm>
            <a:off x="150018" y="204458"/>
            <a:ext cx="10218634" cy="830997"/>
          </a:xfrm>
          <a:prstGeom prst="rect">
            <a:avLst/>
          </a:prstGeom>
          <a:noFill/>
        </p:spPr>
        <p:txBody>
          <a:bodyPr wrap="square" rtlCol="0">
            <a:spAutoFit/>
          </a:bodyPr>
          <a:lstStyle/>
          <a:p>
            <a:r>
              <a:rPr lang="en-IN" sz="4800" b="1" dirty="0">
                <a:solidFill>
                  <a:schemeClr val="accent1">
                    <a:lumMod val="75000"/>
                  </a:schemeClr>
                </a:solidFill>
                <a:latin typeface="Calisto MT" panose="02040603050505030304" pitchFamily="18" charset="0"/>
              </a:rPr>
              <a:t>CONCLUSION</a:t>
            </a:r>
          </a:p>
        </p:txBody>
      </p:sp>
      <p:sp>
        <p:nvSpPr>
          <p:cNvPr id="4" name="TextBox 3">
            <a:extLst>
              <a:ext uri="{FF2B5EF4-FFF2-40B4-BE49-F238E27FC236}">
                <a16:creationId xmlns:a16="http://schemas.microsoft.com/office/drawing/2014/main" id="{FEFF6C19-5E43-8BB4-F7C6-C04DC8F924B2}"/>
              </a:ext>
            </a:extLst>
          </p:cNvPr>
          <p:cNvSpPr txBox="1"/>
          <p:nvPr/>
        </p:nvSpPr>
        <p:spPr>
          <a:xfrm>
            <a:off x="2625213" y="1556473"/>
            <a:ext cx="9379974" cy="457818"/>
          </a:xfrm>
          <a:prstGeom prst="rect">
            <a:avLst/>
          </a:prstGeom>
          <a:noFill/>
        </p:spPr>
        <p:txBody>
          <a:bodyPr wrap="square" rtlCol="0">
            <a:spAutoFit/>
          </a:bodyPr>
          <a:lstStyle/>
          <a:p>
            <a:pPr algn="just">
              <a:lnSpc>
                <a:spcPct val="150000"/>
              </a:lnSpc>
            </a:pPr>
            <a:r>
              <a:rPr lang="en-US" sz="1800" spc="45" dirty="0">
                <a:solidFill>
                  <a:schemeClr val="accent1">
                    <a:lumMod val="75000"/>
                  </a:schemeClr>
                </a:solidFill>
                <a:latin typeface="Sitka Heading" pitchFamily="2" charset="0"/>
              </a:rPr>
              <a:t>	</a:t>
            </a:r>
          </a:p>
        </p:txBody>
      </p:sp>
      <p:sp>
        <p:nvSpPr>
          <p:cNvPr id="5" name="TextBox 5">
            <a:extLst>
              <a:ext uri="{FF2B5EF4-FFF2-40B4-BE49-F238E27FC236}">
                <a16:creationId xmlns:a16="http://schemas.microsoft.com/office/drawing/2014/main" id="{8978D0B9-DC9A-D1C1-4512-FE265145F52C}"/>
              </a:ext>
            </a:extLst>
          </p:cNvPr>
          <p:cNvSpPr txBox="1"/>
          <p:nvPr/>
        </p:nvSpPr>
        <p:spPr>
          <a:xfrm>
            <a:off x="2904119" y="1754326"/>
            <a:ext cx="7982136" cy="1611980"/>
          </a:xfrm>
          <a:prstGeom prst="rect">
            <a:avLst/>
          </a:prstGeom>
        </p:spPr>
        <p:txBody>
          <a:bodyPr wrap="square" lIns="0" tIns="0" rIns="0" bIns="0" rtlCol="0" anchor="t">
            <a:spAutoFit/>
          </a:bodyPr>
          <a:lstStyle/>
          <a:p>
            <a:pPr algn="just">
              <a:lnSpc>
                <a:spcPct val="150000"/>
              </a:lnSpc>
            </a:pPr>
            <a:endParaRPr lang="en-US" spc="44" dirty="0">
              <a:solidFill>
                <a:schemeClr val="tx1">
                  <a:lumMod val="95000"/>
                  <a:lumOff val="5000"/>
                </a:schemeClr>
              </a:solidFill>
              <a:latin typeface="Sitka Heading" pitchFamily="2" charset="0"/>
            </a:endParaRPr>
          </a:p>
          <a:p>
            <a:pPr algn="l">
              <a:lnSpc>
                <a:spcPct val="150000"/>
              </a:lnSpc>
            </a:pPr>
            <a:endParaRPr lang="en-US" spc="44" dirty="0">
              <a:solidFill>
                <a:schemeClr val="tx1">
                  <a:lumMod val="95000"/>
                  <a:lumOff val="5000"/>
                </a:schemeClr>
              </a:solidFill>
              <a:latin typeface="Sitka Heading" pitchFamily="2" charset="0"/>
            </a:endParaRPr>
          </a:p>
          <a:p>
            <a:pPr marL="1351280" lvl="1" indent="-675640" algn="l">
              <a:lnSpc>
                <a:spcPct val="150000"/>
              </a:lnSpc>
            </a:pPr>
            <a:endParaRPr lang="en-US" spc="44" dirty="0">
              <a:solidFill>
                <a:schemeClr val="tx1">
                  <a:lumMod val="95000"/>
                  <a:lumOff val="5000"/>
                </a:schemeClr>
              </a:solidFill>
              <a:latin typeface="Sitka Heading" pitchFamily="2" charset="0"/>
            </a:endParaRPr>
          </a:p>
          <a:p>
            <a:pPr marL="1351280" lvl="1" indent="-675640" algn="l">
              <a:lnSpc>
                <a:spcPct val="150000"/>
              </a:lnSpc>
            </a:pPr>
            <a:endParaRPr lang="en-US" spc="44" dirty="0">
              <a:solidFill>
                <a:schemeClr val="tx1">
                  <a:lumMod val="95000"/>
                  <a:lumOff val="5000"/>
                </a:schemeClr>
              </a:solidFill>
              <a:latin typeface="Sitka Heading" pitchFamily="2" charset="0"/>
            </a:endParaRPr>
          </a:p>
        </p:txBody>
      </p:sp>
      <p:sp>
        <p:nvSpPr>
          <p:cNvPr id="8" name="TextBox 5">
            <a:extLst>
              <a:ext uri="{FF2B5EF4-FFF2-40B4-BE49-F238E27FC236}">
                <a16:creationId xmlns:a16="http://schemas.microsoft.com/office/drawing/2014/main" id="{E4FB7C1A-B874-6BFD-DB47-2D02516B4430}"/>
              </a:ext>
            </a:extLst>
          </p:cNvPr>
          <p:cNvSpPr txBox="1"/>
          <p:nvPr/>
        </p:nvSpPr>
        <p:spPr>
          <a:xfrm>
            <a:off x="150019" y="1583599"/>
            <a:ext cx="9674996" cy="3187347"/>
          </a:xfrm>
          <a:prstGeom prst="rect">
            <a:avLst/>
          </a:prstGeom>
        </p:spPr>
        <p:txBody>
          <a:bodyPr wrap="square" lIns="0" tIns="0" rIns="0" bIns="0" rtlCol="0" anchor="t">
            <a:spAutoFit/>
          </a:bodyPr>
          <a:lstStyle/>
          <a:p>
            <a:pPr algn="just">
              <a:lnSpc>
                <a:spcPct val="150000"/>
              </a:lnSpc>
            </a:pPr>
            <a:r>
              <a:rPr lang="en-US" sz="2000" spc="43" dirty="0">
                <a:solidFill>
                  <a:schemeClr val="tx1">
                    <a:lumMod val="95000"/>
                    <a:lumOff val="5000"/>
                  </a:schemeClr>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Tour and Ticket Management System represents a significant advancement in the bus ticketing industry, addressing existing inefficiencies and enhancing both passenger experience and operator capabilities. By leveraging modern technology, it facilitates a seamless booking process, improves operational efficiency, and provides valuable insights for data-driven decision-making. As the industry evolves, continued improvements and adaptations will ensure the system remains relevant and effective in meeting user needs.</a:t>
            </a:r>
            <a:endParaRPr lang="en-US" sz="2000" spc="43"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67879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a:extLst>
              <a:ext uri="{FF2B5EF4-FFF2-40B4-BE49-F238E27FC236}">
                <a16:creationId xmlns:a16="http://schemas.microsoft.com/office/drawing/2014/main" id="{9B9DDC4E-2528-00CE-23EC-C4A05EDC4C00}"/>
              </a:ext>
            </a:extLst>
          </p:cNvPr>
          <p:cNvSpPr txBox="1"/>
          <p:nvPr/>
        </p:nvSpPr>
        <p:spPr>
          <a:xfrm>
            <a:off x="362281" y="163769"/>
            <a:ext cx="10726638" cy="738664"/>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800" b="1" dirty="0">
                <a:solidFill>
                  <a:schemeClr val="accent1">
                    <a:lumMod val="75000"/>
                  </a:schemeClr>
                </a:solidFill>
                <a:latin typeface="Calisto MT" panose="02040603050505030304" pitchFamily="18" charset="0"/>
              </a:rPr>
              <a:t>REFERENCES</a:t>
            </a:r>
          </a:p>
        </p:txBody>
      </p:sp>
      <p:sp>
        <p:nvSpPr>
          <p:cNvPr id="5" name="Rectangle 2">
            <a:extLst>
              <a:ext uri="{FF2B5EF4-FFF2-40B4-BE49-F238E27FC236}">
                <a16:creationId xmlns:a16="http://schemas.microsoft.com/office/drawing/2014/main" id="{31ED44BB-C08E-48D8-3DFF-08C5EC7AFA2E}"/>
              </a:ext>
            </a:extLst>
          </p:cNvPr>
          <p:cNvSpPr>
            <a:spLocks noChangeArrowheads="1"/>
          </p:cNvSpPr>
          <p:nvPr/>
        </p:nvSpPr>
        <p:spPr bwMode="auto">
          <a:xfrm>
            <a:off x="754743" y="488452"/>
            <a:ext cx="8592457" cy="4126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5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2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Shrestha, et al.</a:t>
            </a:r>
            <a:r>
              <a:rPr kumimoji="0" lang="en-US" altLang="en-US" sz="1800" b="0" i="0" u="none" strike="noStrike" cap="none" normalizeH="0" baseline="0" dirty="0">
                <a:ln>
                  <a:noFill/>
                </a:ln>
                <a:solidFill>
                  <a:schemeClr val="tx1"/>
                </a:solidFill>
                <a:effectLst/>
                <a:latin typeface="Arial" panose="020B0604020202020204" pitchFamily="34" charset="0"/>
              </a:rPr>
              <a:t> (2020). User Experience in Online Booking Systems.</a:t>
            </a:r>
          </a:p>
          <a:p>
            <a:pPr marL="285750" marR="0" lvl="0" indent="-285750" algn="l" defTabSz="914400" rtl="0" eaLnBrk="0" fontAlgn="base" latinLnBrk="0" hangingPunct="0">
              <a:lnSpc>
                <a:spcPct val="2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Gupta, &amp; Kumar. </a:t>
            </a:r>
            <a:r>
              <a:rPr kumimoji="0" lang="en-US" altLang="en-US" sz="1800" b="0" i="0" u="none" strike="noStrike" cap="none" normalizeH="0" baseline="0" dirty="0">
                <a:ln>
                  <a:noFill/>
                </a:ln>
                <a:solidFill>
                  <a:schemeClr val="tx1"/>
                </a:solidFill>
                <a:effectLst/>
                <a:latin typeface="Arial" panose="020B0604020202020204" pitchFamily="34" charset="0"/>
              </a:rPr>
              <a:t>(2019). Security Challenges in E-commerce.</a:t>
            </a:r>
          </a:p>
          <a:p>
            <a:pPr marL="285750" marR="0" lvl="0" indent="-285750" algn="l" defTabSz="914400" rtl="0" eaLnBrk="0" fontAlgn="base" latinLnBrk="0" hangingPunct="0">
              <a:lnSpc>
                <a:spcPct val="2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Chen, &amp; Wang. </a:t>
            </a:r>
            <a:r>
              <a:rPr kumimoji="0" lang="en-US" altLang="en-US" sz="1800" b="0" i="0" u="none" strike="noStrike" cap="none" normalizeH="0" baseline="0" dirty="0">
                <a:ln>
                  <a:noFill/>
                </a:ln>
                <a:solidFill>
                  <a:schemeClr val="tx1"/>
                </a:solidFill>
                <a:effectLst/>
                <a:latin typeface="Arial" panose="020B0604020202020204" pitchFamily="34" charset="0"/>
              </a:rPr>
              <a:t>(2021). Dynamic Pricing Models in Transportation.</a:t>
            </a:r>
          </a:p>
          <a:p>
            <a:pPr marL="285750" marR="0" lvl="0" indent="-285750" algn="l" defTabSz="914400" rtl="0" eaLnBrk="0" fontAlgn="base" latinLnBrk="0" hangingPunct="0">
              <a:lnSpc>
                <a:spcPct val="2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Johnson, &amp; Green</a:t>
            </a:r>
            <a:r>
              <a:rPr kumimoji="0" lang="en-US" altLang="en-US" sz="1800" b="0" i="0" u="none" strike="noStrike" cap="none" normalizeH="0" baseline="0" dirty="0">
                <a:ln>
                  <a:noFill/>
                </a:ln>
                <a:solidFill>
                  <a:schemeClr val="tx1"/>
                </a:solidFill>
                <a:effectLst/>
                <a:latin typeface="Arial" panose="020B0604020202020204" pitchFamily="34" charset="0"/>
              </a:rPr>
              <a:t>. (2023). Sustainable Transportation Solutions.</a:t>
            </a:r>
          </a:p>
          <a:p>
            <a:pPr marL="285750" marR="0" lvl="0" indent="-285750" algn="l" defTabSz="914400" rtl="0" eaLnBrk="0" fontAlgn="base" latinLnBrk="0" hangingPunct="0">
              <a:lnSpc>
                <a:spcPct val="2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Singh, &amp; Bansal. </a:t>
            </a:r>
            <a:r>
              <a:rPr kumimoji="0" lang="en-US" altLang="en-US" sz="1800" b="0" i="0" u="none" strike="noStrike" cap="none" normalizeH="0" baseline="0" dirty="0">
                <a:ln>
                  <a:noFill/>
                </a:ln>
                <a:solidFill>
                  <a:schemeClr val="tx1"/>
                </a:solidFill>
                <a:effectLst/>
                <a:latin typeface="Arial" panose="020B0604020202020204" pitchFamily="34" charset="0"/>
              </a:rPr>
              <a:t>(2022). Data-Driven Decision Making in the Travel Industry. </a:t>
            </a:r>
          </a:p>
        </p:txBody>
      </p:sp>
    </p:spTree>
    <p:extLst>
      <p:ext uri="{BB962C8B-B14F-4D97-AF65-F5344CB8AC3E}">
        <p14:creationId xmlns:p14="http://schemas.microsoft.com/office/powerpoint/2010/main" val="35453708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a:extLst>
              <a:ext uri="{FF2B5EF4-FFF2-40B4-BE49-F238E27FC236}">
                <a16:creationId xmlns:a16="http://schemas.microsoft.com/office/drawing/2014/main" id="{9B9DDC4E-2528-00CE-23EC-C4A05EDC4C00}"/>
              </a:ext>
            </a:extLst>
          </p:cNvPr>
          <p:cNvSpPr txBox="1"/>
          <p:nvPr/>
        </p:nvSpPr>
        <p:spPr>
          <a:xfrm>
            <a:off x="2979175" y="2474349"/>
            <a:ext cx="6548284" cy="123110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8000" b="1" dirty="0">
                <a:solidFill>
                  <a:schemeClr val="accent1">
                    <a:lumMod val="75000"/>
                  </a:schemeClr>
                </a:solidFill>
                <a:effectLst>
                  <a:outerShdw blurRad="38100" dist="38100" dir="2700000" algn="tl">
                    <a:srgbClr val="000000">
                      <a:alpha val="43137"/>
                    </a:srgbClr>
                  </a:outerShdw>
                </a:effectLst>
                <a:latin typeface="Calisto MT" panose="02040603050505030304" pitchFamily="18" charset="0"/>
              </a:rPr>
              <a:t>THANK YOU</a:t>
            </a:r>
          </a:p>
        </p:txBody>
      </p:sp>
    </p:spTree>
    <p:extLst>
      <p:ext uri="{BB962C8B-B14F-4D97-AF65-F5344CB8AC3E}">
        <p14:creationId xmlns:p14="http://schemas.microsoft.com/office/powerpoint/2010/main" val="38935313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8760" y="6982143"/>
            <a:ext cx="11064247" cy="564257"/>
          </a:xfrm>
          <a:prstGeom prst="rect">
            <a:avLst/>
          </a:prstGeom>
        </p:spPr>
        <p:txBody>
          <a:bodyPr lIns="0" tIns="0" rIns="0" bIns="0" rtlCol="0" anchor="t">
            <a:spAutoFit/>
          </a:bodyPr>
          <a:lstStyle/>
          <a:p>
            <a:pPr>
              <a:lnSpc>
                <a:spcPts val="2239"/>
              </a:lnSpc>
            </a:pPr>
            <a:r>
              <a:rPr lang="en-US" sz="1866" spc="17">
                <a:solidFill>
                  <a:srgbClr val="A6A6A6"/>
                </a:solidFill>
                <a:latin typeface="TT Rounds Condensed"/>
              </a:rPr>
              <a:t>This presentation uses a free template provided by FPPT.com</a:t>
            </a:r>
          </a:p>
          <a:p>
            <a:pPr>
              <a:lnSpc>
                <a:spcPts val="2239"/>
              </a:lnSpc>
            </a:pPr>
            <a:r>
              <a:rPr lang="en-US" sz="1866" spc="17">
                <a:solidFill>
                  <a:srgbClr val="A6A6A6"/>
                </a:solidFill>
                <a:latin typeface="TT Rounds Condensed"/>
              </a:rPr>
              <a:t>www.free-power-point-templates.com</a:t>
            </a:r>
          </a:p>
        </p:txBody>
      </p:sp>
      <p:sp>
        <p:nvSpPr>
          <p:cNvPr id="7" name="TextBox 6">
            <a:extLst>
              <a:ext uri="{FF2B5EF4-FFF2-40B4-BE49-F238E27FC236}">
                <a16:creationId xmlns:a16="http://schemas.microsoft.com/office/drawing/2014/main" id="{23D965AD-62EF-AAF7-3A1D-4ECFA70C0144}"/>
              </a:ext>
            </a:extLst>
          </p:cNvPr>
          <p:cNvSpPr txBox="1"/>
          <p:nvPr/>
        </p:nvSpPr>
        <p:spPr>
          <a:xfrm>
            <a:off x="295378" y="221244"/>
            <a:ext cx="5584722" cy="830997"/>
          </a:xfrm>
          <a:prstGeom prst="rect">
            <a:avLst/>
          </a:prstGeom>
          <a:noFill/>
        </p:spPr>
        <p:txBody>
          <a:bodyPr wrap="square" rtlCol="0">
            <a:spAutoFit/>
          </a:bodyPr>
          <a:lstStyle/>
          <a:p>
            <a:r>
              <a:rPr lang="en-IN" sz="4800" b="1" dirty="0">
                <a:solidFill>
                  <a:schemeClr val="accent1">
                    <a:lumMod val="75000"/>
                  </a:schemeClr>
                </a:solidFill>
                <a:latin typeface="Calisto MT" panose="02040603050505030304" pitchFamily="18" charset="0"/>
              </a:rPr>
              <a:t>ABSTRACT</a:t>
            </a:r>
            <a:endParaRPr lang="en-IN" sz="5400" b="1" dirty="0">
              <a:solidFill>
                <a:schemeClr val="accent1">
                  <a:lumMod val="75000"/>
                </a:schemeClr>
              </a:solidFill>
              <a:latin typeface="Calisto MT" panose="02040603050505030304" pitchFamily="18" charset="0"/>
            </a:endParaRPr>
          </a:p>
        </p:txBody>
      </p:sp>
      <p:sp>
        <p:nvSpPr>
          <p:cNvPr id="6" name="Rectangle 3">
            <a:extLst>
              <a:ext uri="{FF2B5EF4-FFF2-40B4-BE49-F238E27FC236}">
                <a16:creationId xmlns:a16="http://schemas.microsoft.com/office/drawing/2014/main" id="{894E16DF-6D67-31BE-3693-92DCEB96EEC5}"/>
              </a:ext>
            </a:extLst>
          </p:cNvPr>
          <p:cNvSpPr>
            <a:spLocks noChangeArrowheads="1"/>
          </p:cNvSpPr>
          <p:nvPr/>
        </p:nvSpPr>
        <p:spPr bwMode="auto">
          <a:xfrm>
            <a:off x="295378" y="1616839"/>
            <a:ext cx="943282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The system simplifies online bus ticket tour package booking system with real-time seat availability and secure payment options.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Operators can manage routes, schedules, and fleets, optimizing services for efficient operations.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Reporting and analytics provide insights into ticket sales and revenue for data-driven decisions.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It enhances overall travel experience by streamlining workflows and offering a user-friendly platform for passengers.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3D965AD-62EF-AAF7-3A1D-4ECFA70C0144}"/>
              </a:ext>
            </a:extLst>
          </p:cNvPr>
          <p:cNvSpPr txBox="1"/>
          <p:nvPr/>
        </p:nvSpPr>
        <p:spPr>
          <a:xfrm>
            <a:off x="184978" y="82336"/>
            <a:ext cx="9409471" cy="830997"/>
          </a:xfrm>
          <a:prstGeom prst="rect">
            <a:avLst/>
          </a:prstGeom>
          <a:noFill/>
        </p:spPr>
        <p:txBody>
          <a:bodyPr wrap="square" rtlCol="0">
            <a:spAutoFit/>
          </a:bodyPr>
          <a:lstStyle/>
          <a:p>
            <a:r>
              <a:rPr lang="en-IN" sz="4400" b="1" dirty="0">
                <a:solidFill>
                  <a:schemeClr val="accent1">
                    <a:lumMod val="75000"/>
                  </a:schemeClr>
                </a:solidFill>
                <a:latin typeface="Calisto MT" panose="02040603050505030304" pitchFamily="18" charset="0"/>
              </a:rPr>
              <a:t>PROBLEM</a:t>
            </a:r>
            <a:r>
              <a:rPr lang="en-IN" sz="4800" b="1" dirty="0">
                <a:solidFill>
                  <a:schemeClr val="accent1">
                    <a:lumMod val="75000"/>
                  </a:schemeClr>
                </a:solidFill>
                <a:latin typeface="Calisto MT" panose="02040603050505030304" pitchFamily="18" charset="0"/>
              </a:rPr>
              <a:t> </a:t>
            </a:r>
            <a:r>
              <a:rPr lang="en-IN" sz="4400" b="1" dirty="0">
                <a:solidFill>
                  <a:schemeClr val="accent1">
                    <a:lumMod val="75000"/>
                  </a:schemeClr>
                </a:solidFill>
                <a:latin typeface="Calisto MT" panose="02040603050505030304" pitchFamily="18" charset="0"/>
              </a:rPr>
              <a:t>STATEMENT</a:t>
            </a:r>
            <a:endParaRPr lang="en-IN" sz="4800" b="1" dirty="0">
              <a:solidFill>
                <a:schemeClr val="accent1">
                  <a:lumMod val="75000"/>
                </a:schemeClr>
              </a:solidFill>
              <a:latin typeface="Calisto MT" panose="02040603050505030304" pitchFamily="18" charset="0"/>
            </a:endParaRPr>
          </a:p>
        </p:txBody>
      </p:sp>
      <p:sp>
        <p:nvSpPr>
          <p:cNvPr id="4" name="TextBox 3">
            <a:extLst>
              <a:ext uri="{FF2B5EF4-FFF2-40B4-BE49-F238E27FC236}">
                <a16:creationId xmlns:a16="http://schemas.microsoft.com/office/drawing/2014/main" id="{FEFF6C19-5E43-8BB4-F7C6-C04DC8F924B2}"/>
              </a:ext>
            </a:extLst>
          </p:cNvPr>
          <p:cNvSpPr txBox="1"/>
          <p:nvPr/>
        </p:nvSpPr>
        <p:spPr>
          <a:xfrm>
            <a:off x="569243" y="994826"/>
            <a:ext cx="9158957" cy="2343655"/>
          </a:xfrm>
          <a:prstGeom prst="rect">
            <a:avLst/>
          </a:prstGeom>
          <a:noFill/>
        </p:spPr>
        <p:txBody>
          <a:bodyPr wrap="square" rtlCol="0">
            <a:spAutoFit/>
          </a:bodyPr>
          <a:lstStyle/>
          <a:p>
            <a:pPr algn="just">
              <a:lnSpc>
                <a:spcPct val="150000"/>
              </a:lnSpc>
            </a:pPr>
            <a:r>
              <a:rPr lang="en-US" sz="2000" dirty="0">
                <a:latin typeface="Arial" panose="020B0604020202020204" pitchFamily="34" charset="0"/>
                <a:cs typeface="Arial" panose="020B0604020202020204" pitchFamily="34" charset="0"/>
              </a:rPr>
              <a:t>                             The traditional bus ticketing process is inefficient, with limited real-time seat availability and cumbersome booking methods, leading to passenger frustration and operational challenges for operators. Outdated payment systems and a lack of analytical tools hinder decision-making and service quality.</a:t>
            </a:r>
            <a:endParaRPr lang="en-US" sz="2000" spc="45" dirty="0">
              <a:solidFill>
                <a:schemeClr val="tx1">
                  <a:lumMod val="95000"/>
                  <a:lumOff val="5000"/>
                </a:schemeClr>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E04B360-2F41-25AB-2F34-7BEEF65F7701}"/>
              </a:ext>
            </a:extLst>
          </p:cNvPr>
          <p:cNvSpPr txBox="1"/>
          <p:nvPr/>
        </p:nvSpPr>
        <p:spPr>
          <a:xfrm>
            <a:off x="184977" y="3063959"/>
            <a:ext cx="9409471" cy="769441"/>
          </a:xfrm>
          <a:prstGeom prst="rect">
            <a:avLst/>
          </a:prstGeom>
          <a:noFill/>
        </p:spPr>
        <p:txBody>
          <a:bodyPr wrap="square" rtlCol="0">
            <a:spAutoFit/>
          </a:bodyPr>
          <a:lstStyle/>
          <a:p>
            <a:r>
              <a:rPr lang="en-IN" sz="4400" b="1" dirty="0">
                <a:solidFill>
                  <a:schemeClr val="accent1">
                    <a:lumMod val="75000"/>
                  </a:schemeClr>
                </a:solidFill>
                <a:latin typeface="Calisto MT" panose="02040603050505030304" pitchFamily="18" charset="0"/>
              </a:rPr>
              <a:t>SOLUTION</a:t>
            </a:r>
            <a:endParaRPr lang="en-IN" sz="4800" b="1" dirty="0">
              <a:solidFill>
                <a:schemeClr val="accent1">
                  <a:lumMod val="75000"/>
                </a:schemeClr>
              </a:solidFill>
              <a:latin typeface="Calisto MT" panose="02040603050505030304" pitchFamily="18" charset="0"/>
            </a:endParaRPr>
          </a:p>
        </p:txBody>
      </p:sp>
      <p:sp>
        <p:nvSpPr>
          <p:cNvPr id="6" name="TextBox 5">
            <a:extLst>
              <a:ext uri="{FF2B5EF4-FFF2-40B4-BE49-F238E27FC236}">
                <a16:creationId xmlns:a16="http://schemas.microsoft.com/office/drawing/2014/main" id="{11393C13-145E-85A4-FE0F-20A500B71954}"/>
              </a:ext>
            </a:extLst>
          </p:cNvPr>
          <p:cNvSpPr txBox="1"/>
          <p:nvPr/>
        </p:nvSpPr>
        <p:spPr>
          <a:xfrm>
            <a:off x="5931494" y="8321615"/>
            <a:ext cx="4932788" cy="365485"/>
          </a:xfrm>
          <a:prstGeom prst="rect">
            <a:avLst/>
          </a:prstGeom>
        </p:spPr>
        <p:txBody>
          <a:bodyPr wrap="square" lIns="0" tIns="0" rIns="0" bIns="0" rtlCol="0" anchor="t">
            <a:spAutoFit/>
          </a:bodyPr>
          <a:lstStyle/>
          <a:p>
            <a:pPr algn="just">
              <a:lnSpc>
                <a:spcPct val="150000"/>
              </a:lnSpc>
            </a:pPr>
            <a:endParaRPr lang="en-US" spc="42" dirty="0">
              <a:solidFill>
                <a:schemeClr val="tx1">
                  <a:lumMod val="95000"/>
                  <a:lumOff val="5000"/>
                </a:schemeClr>
              </a:solidFill>
              <a:latin typeface="Sitka Heading" pitchFamily="2" charset="0"/>
            </a:endParaRPr>
          </a:p>
        </p:txBody>
      </p:sp>
      <p:sp>
        <p:nvSpPr>
          <p:cNvPr id="10" name="Rectangle 3">
            <a:extLst>
              <a:ext uri="{FF2B5EF4-FFF2-40B4-BE49-F238E27FC236}">
                <a16:creationId xmlns:a16="http://schemas.microsoft.com/office/drawing/2014/main" id="{59C150BF-B72A-48EB-FCF4-F7A6C3352AFB}"/>
              </a:ext>
            </a:extLst>
          </p:cNvPr>
          <p:cNvSpPr>
            <a:spLocks noChangeArrowheads="1"/>
          </p:cNvSpPr>
          <p:nvPr/>
        </p:nvSpPr>
        <p:spPr bwMode="auto">
          <a:xfrm>
            <a:off x="184977" y="3723403"/>
            <a:ext cx="9860723" cy="188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2000" dirty="0">
                <a:latin typeface="Arial" panose="020B0604020202020204" pitchFamily="34" charset="0"/>
                <a:cs typeface="Arial" panose="020B0604020202020204" pitchFamily="34" charset="0"/>
              </a:rPr>
              <a:t>                           Current methods rely on manual bookings and paper-based ticketing, causing difficulties for passengers in accessing real-time information and compromising payment security. Operators struggle with route and schedule management, resulting in service disruptions and customer dissatisfaction.</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1506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8760" y="6982143"/>
            <a:ext cx="11064247" cy="564257"/>
          </a:xfrm>
          <a:prstGeom prst="rect">
            <a:avLst/>
          </a:prstGeom>
        </p:spPr>
        <p:txBody>
          <a:bodyPr lIns="0" tIns="0" rIns="0" bIns="0" rtlCol="0" anchor="t">
            <a:spAutoFit/>
          </a:bodyPr>
          <a:lstStyle/>
          <a:p>
            <a:pPr>
              <a:lnSpc>
                <a:spcPts val="2239"/>
              </a:lnSpc>
            </a:pPr>
            <a:r>
              <a:rPr lang="en-US" sz="1866" spc="17">
                <a:solidFill>
                  <a:srgbClr val="A6A6A6"/>
                </a:solidFill>
                <a:latin typeface="TT Rounds Condensed"/>
              </a:rPr>
              <a:t>This presentation uses a free template provided by FPPT.com</a:t>
            </a:r>
          </a:p>
          <a:p>
            <a:pPr>
              <a:lnSpc>
                <a:spcPts val="2239"/>
              </a:lnSpc>
            </a:pPr>
            <a:r>
              <a:rPr lang="en-US" sz="1866" spc="17">
                <a:solidFill>
                  <a:srgbClr val="A6A6A6"/>
                </a:solidFill>
                <a:latin typeface="TT Rounds Condensed"/>
              </a:rPr>
              <a:t>www.free-power-point-templates.com</a:t>
            </a:r>
          </a:p>
        </p:txBody>
      </p:sp>
      <p:sp>
        <p:nvSpPr>
          <p:cNvPr id="7" name="TextBox 6">
            <a:extLst>
              <a:ext uri="{FF2B5EF4-FFF2-40B4-BE49-F238E27FC236}">
                <a16:creationId xmlns:a16="http://schemas.microsoft.com/office/drawing/2014/main" id="{23D965AD-62EF-AAF7-3A1D-4ECFA70C0144}"/>
              </a:ext>
            </a:extLst>
          </p:cNvPr>
          <p:cNvSpPr txBox="1"/>
          <p:nvPr/>
        </p:nvSpPr>
        <p:spPr>
          <a:xfrm>
            <a:off x="48760" y="105305"/>
            <a:ext cx="9409471" cy="830997"/>
          </a:xfrm>
          <a:prstGeom prst="rect">
            <a:avLst/>
          </a:prstGeom>
          <a:noFill/>
        </p:spPr>
        <p:txBody>
          <a:bodyPr wrap="square" rtlCol="0">
            <a:spAutoFit/>
          </a:bodyPr>
          <a:lstStyle/>
          <a:p>
            <a:r>
              <a:rPr lang="en-IN" sz="4800" b="1" dirty="0">
                <a:solidFill>
                  <a:schemeClr val="accent1">
                    <a:lumMod val="75000"/>
                  </a:schemeClr>
                </a:solidFill>
                <a:latin typeface="Calisto MT" panose="02040603050505030304" pitchFamily="18" charset="0"/>
              </a:rPr>
              <a:t>EXISTING SYSTEM</a:t>
            </a:r>
            <a:endParaRPr lang="en-IN" sz="5400" b="1" dirty="0">
              <a:solidFill>
                <a:schemeClr val="accent1">
                  <a:lumMod val="75000"/>
                </a:schemeClr>
              </a:solidFill>
              <a:latin typeface="Calisto MT" panose="02040603050505030304" pitchFamily="18" charset="0"/>
            </a:endParaRPr>
          </a:p>
        </p:txBody>
      </p:sp>
      <p:sp>
        <p:nvSpPr>
          <p:cNvPr id="9" name="Rectangle 3">
            <a:extLst>
              <a:ext uri="{FF2B5EF4-FFF2-40B4-BE49-F238E27FC236}">
                <a16:creationId xmlns:a16="http://schemas.microsoft.com/office/drawing/2014/main" id="{C0F790D4-B97A-9D30-A120-14CE6C9E32BC}"/>
              </a:ext>
            </a:extLst>
          </p:cNvPr>
          <p:cNvSpPr>
            <a:spLocks noChangeArrowheads="1"/>
          </p:cNvSpPr>
          <p:nvPr/>
        </p:nvSpPr>
        <p:spPr bwMode="auto">
          <a:xfrm>
            <a:off x="471888" y="1103010"/>
            <a:ext cx="9243612" cy="4651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sz="2000" dirty="0">
                <a:latin typeface="Arial" panose="020B0604020202020204" pitchFamily="34" charset="0"/>
                <a:cs typeface="Arial" panose="020B0604020202020204" pitchFamily="34" charset="0"/>
              </a:rPr>
              <a:t>The current bus ticketing system relies on manual bookings and paper-based ticketing, making it difficult for passengers to access real-time information on routes and seat availability.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sz="2000" dirty="0">
                <a:latin typeface="Arial" panose="020B0604020202020204" pitchFamily="34" charset="0"/>
                <a:cs typeface="Arial" panose="020B0604020202020204" pitchFamily="34" charset="0"/>
              </a:rPr>
              <a:t>This leads to frustration due to last-minute changes or unavailability. Operators face challenges in managing routes and schedules, resulting in inefficiencies and service disruptions.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sz="2000" dirty="0">
                <a:latin typeface="Arial" panose="020B0604020202020204" pitchFamily="34" charset="0"/>
                <a:cs typeface="Arial" panose="020B0604020202020204" pitchFamily="34" charset="0"/>
              </a:rPr>
              <a:t>Additionally, the lack of data analytics prevents optimization of services, while cash payment reliance increases fraud risk. Overall, these methods create a fragmented experience, highlighting the need for a more efficient and secure solution.</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60091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8760" y="6982143"/>
            <a:ext cx="11064247" cy="564257"/>
          </a:xfrm>
          <a:prstGeom prst="rect">
            <a:avLst/>
          </a:prstGeom>
        </p:spPr>
        <p:txBody>
          <a:bodyPr lIns="0" tIns="0" rIns="0" bIns="0" rtlCol="0" anchor="t">
            <a:spAutoFit/>
          </a:bodyPr>
          <a:lstStyle/>
          <a:p>
            <a:pPr>
              <a:lnSpc>
                <a:spcPts val="2239"/>
              </a:lnSpc>
            </a:pPr>
            <a:r>
              <a:rPr lang="en-US" sz="1866" spc="17">
                <a:solidFill>
                  <a:srgbClr val="A6A6A6"/>
                </a:solidFill>
                <a:latin typeface="TT Rounds Condensed"/>
              </a:rPr>
              <a:t>This presentation uses a free template provided by FPPT.com</a:t>
            </a:r>
          </a:p>
          <a:p>
            <a:pPr>
              <a:lnSpc>
                <a:spcPts val="2239"/>
              </a:lnSpc>
            </a:pPr>
            <a:r>
              <a:rPr lang="en-US" sz="1866" spc="17">
                <a:solidFill>
                  <a:srgbClr val="A6A6A6"/>
                </a:solidFill>
                <a:latin typeface="TT Rounds Condensed"/>
              </a:rPr>
              <a:t>www.free-power-point-templates.com</a:t>
            </a:r>
          </a:p>
        </p:txBody>
      </p:sp>
      <p:sp>
        <p:nvSpPr>
          <p:cNvPr id="7" name="TextBox 6">
            <a:extLst>
              <a:ext uri="{FF2B5EF4-FFF2-40B4-BE49-F238E27FC236}">
                <a16:creationId xmlns:a16="http://schemas.microsoft.com/office/drawing/2014/main" id="{23D965AD-62EF-AAF7-3A1D-4ECFA70C0144}"/>
              </a:ext>
            </a:extLst>
          </p:cNvPr>
          <p:cNvSpPr txBox="1"/>
          <p:nvPr/>
        </p:nvSpPr>
        <p:spPr>
          <a:xfrm>
            <a:off x="48760" y="230386"/>
            <a:ext cx="9409471" cy="830997"/>
          </a:xfrm>
          <a:prstGeom prst="rect">
            <a:avLst/>
          </a:prstGeom>
          <a:noFill/>
        </p:spPr>
        <p:txBody>
          <a:bodyPr wrap="square" rtlCol="0">
            <a:spAutoFit/>
          </a:bodyPr>
          <a:lstStyle/>
          <a:p>
            <a:r>
              <a:rPr lang="en-IN" sz="4800" b="1" dirty="0">
                <a:solidFill>
                  <a:schemeClr val="accent1">
                    <a:lumMod val="75000"/>
                  </a:schemeClr>
                </a:solidFill>
                <a:latin typeface="Calisto MT" panose="02040603050505030304" pitchFamily="18" charset="0"/>
              </a:rPr>
              <a:t>PROPOSED SYSTEM</a:t>
            </a:r>
            <a:endParaRPr lang="en-IN" sz="5400" b="1" dirty="0">
              <a:solidFill>
                <a:schemeClr val="accent1">
                  <a:lumMod val="75000"/>
                </a:schemeClr>
              </a:solidFill>
              <a:latin typeface="Calisto MT" panose="02040603050505030304" pitchFamily="18" charset="0"/>
            </a:endParaRPr>
          </a:p>
        </p:txBody>
      </p:sp>
      <p:sp>
        <p:nvSpPr>
          <p:cNvPr id="6" name="Rectangle 1">
            <a:extLst>
              <a:ext uri="{FF2B5EF4-FFF2-40B4-BE49-F238E27FC236}">
                <a16:creationId xmlns:a16="http://schemas.microsoft.com/office/drawing/2014/main" id="{AC433083-13AF-A8FC-2FEA-C116F99942AB}"/>
              </a:ext>
            </a:extLst>
          </p:cNvPr>
          <p:cNvSpPr>
            <a:spLocks noChangeArrowheads="1"/>
          </p:cNvSpPr>
          <p:nvPr/>
        </p:nvSpPr>
        <p:spPr bwMode="auto">
          <a:xfrm>
            <a:off x="197312" y="1024580"/>
            <a:ext cx="9738258" cy="5113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1" i="0" u="none" strike="noStrike" cap="none" normalizeH="0" baseline="0" dirty="0">
                <a:ln>
                  <a:noFill/>
                </a:ln>
                <a:solidFill>
                  <a:schemeClr val="tx1"/>
                </a:solidFill>
                <a:effectLst/>
                <a:latin typeface="Arial" panose="020B0604020202020204" pitchFamily="34" charset="0"/>
              </a:rPr>
              <a:t>Tour and Ticket Management System</a:t>
            </a:r>
            <a:r>
              <a:rPr kumimoji="0" lang="en-US" altLang="en-US" sz="2000" b="0" i="0" u="none" strike="noStrike" cap="none" normalizeH="0" baseline="0" dirty="0">
                <a:ln>
                  <a:noFill/>
                </a:ln>
                <a:solidFill>
                  <a:schemeClr val="tx1"/>
                </a:solidFill>
                <a:effectLst/>
                <a:latin typeface="Arial" panose="020B0604020202020204" pitchFamily="34" charset="0"/>
              </a:rPr>
              <a:t> is a web-based application designed to improve the bus ticket tour package booking system process for passengers and operators.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 It features a user-friendly interface for easy route searching and real-time seat availability, along with secure payment integration for safe transactions.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Operators benefit from management tools for routes and schedules, while real-time data updates ensure accurate information.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The system also includes analytics and reporting tools for data-driven decision-making, and is designed for scalability to accommodate future enhancements. Overall, it aims to streamline operations and enhance the travel experience.</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98615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3D965AD-62EF-AAF7-3A1D-4ECFA70C0144}"/>
              </a:ext>
            </a:extLst>
          </p:cNvPr>
          <p:cNvSpPr txBox="1"/>
          <p:nvPr/>
        </p:nvSpPr>
        <p:spPr>
          <a:xfrm>
            <a:off x="0" y="91630"/>
            <a:ext cx="9409471" cy="830997"/>
          </a:xfrm>
          <a:prstGeom prst="rect">
            <a:avLst/>
          </a:prstGeom>
          <a:noFill/>
        </p:spPr>
        <p:txBody>
          <a:bodyPr wrap="square" rtlCol="0">
            <a:spAutoFit/>
          </a:bodyPr>
          <a:lstStyle/>
          <a:p>
            <a:r>
              <a:rPr lang="en-IN" sz="4800" b="1" dirty="0">
                <a:solidFill>
                  <a:schemeClr val="accent1">
                    <a:lumMod val="75000"/>
                  </a:schemeClr>
                </a:solidFill>
                <a:latin typeface="Calisto MT" panose="02040603050505030304" pitchFamily="18" charset="0"/>
              </a:rPr>
              <a:t>TECHNOLOGIES USED</a:t>
            </a:r>
          </a:p>
        </p:txBody>
      </p:sp>
      <p:sp>
        <p:nvSpPr>
          <p:cNvPr id="4" name="TextBox 3">
            <a:extLst>
              <a:ext uri="{FF2B5EF4-FFF2-40B4-BE49-F238E27FC236}">
                <a16:creationId xmlns:a16="http://schemas.microsoft.com/office/drawing/2014/main" id="{FEFF6C19-5E43-8BB4-F7C6-C04DC8F924B2}"/>
              </a:ext>
            </a:extLst>
          </p:cNvPr>
          <p:cNvSpPr txBox="1"/>
          <p:nvPr/>
        </p:nvSpPr>
        <p:spPr>
          <a:xfrm>
            <a:off x="2625213" y="1556473"/>
            <a:ext cx="9379974" cy="457818"/>
          </a:xfrm>
          <a:prstGeom prst="rect">
            <a:avLst/>
          </a:prstGeom>
          <a:noFill/>
        </p:spPr>
        <p:txBody>
          <a:bodyPr wrap="square" rtlCol="0">
            <a:spAutoFit/>
          </a:bodyPr>
          <a:lstStyle/>
          <a:p>
            <a:pPr algn="just">
              <a:lnSpc>
                <a:spcPct val="150000"/>
              </a:lnSpc>
            </a:pPr>
            <a:r>
              <a:rPr lang="en-US" sz="1800" spc="45" dirty="0">
                <a:solidFill>
                  <a:schemeClr val="accent1">
                    <a:lumMod val="75000"/>
                  </a:schemeClr>
                </a:solidFill>
                <a:latin typeface="Sitka Heading" pitchFamily="2" charset="0"/>
              </a:rPr>
              <a:t>	</a:t>
            </a:r>
          </a:p>
        </p:txBody>
      </p:sp>
      <p:sp>
        <p:nvSpPr>
          <p:cNvPr id="5" name="TextBox 5">
            <a:extLst>
              <a:ext uri="{FF2B5EF4-FFF2-40B4-BE49-F238E27FC236}">
                <a16:creationId xmlns:a16="http://schemas.microsoft.com/office/drawing/2014/main" id="{4FBBB4ED-CE79-A80D-77D5-778CA3592E81}"/>
              </a:ext>
            </a:extLst>
          </p:cNvPr>
          <p:cNvSpPr txBox="1"/>
          <p:nvPr/>
        </p:nvSpPr>
        <p:spPr>
          <a:xfrm>
            <a:off x="2265601" y="1993169"/>
            <a:ext cx="9148791" cy="780983"/>
          </a:xfrm>
          <a:prstGeom prst="rect">
            <a:avLst/>
          </a:prstGeom>
        </p:spPr>
        <p:txBody>
          <a:bodyPr lIns="0" tIns="0" rIns="0" bIns="0" rtlCol="0" anchor="t">
            <a:spAutoFit/>
          </a:bodyPr>
          <a:lstStyle/>
          <a:p>
            <a:pPr marL="670877" lvl="1">
              <a:lnSpc>
                <a:spcPct val="150000"/>
              </a:lnSpc>
            </a:pPr>
            <a:endParaRPr lang="en-US" spc="50" dirty="0">
              <a:solidFill>
                <a:schemeClr val="tx1">
                  <a:lumMod val="95000"/>
                  <a:lumOff val="5000"/>
                </a:schemeClr>
              </a:solidFill>
              <a:latin typeface="Sitka Heading" pitchFamily="2" charset="0"/>
            </a:endParaRPr>
          </a:p>
          <a:p>
            <a:pPr>
              <a:lnSpc>
                <a:spcPct val="150000"/>
              </a:lnSpc>
            </a:pPr>
            <a:endParaRPr lang="en-US" spc="50" dirty="0">
              <a:solidFill>
                <a:schemeClr val="tx1">
                  <a:lumMod val="95000"/>
                  <a:lumOff val="5000"/>
                </a:schemeClr>
              </a:solidFill>
              <a:latin typeface="Sitka Heading" pitchFamily="2" charset="0"/>
            </a:endParaRPr>
          </a:p>
        </p:txBody>
      </p:sp>
      <p:sp>
        <p:nvSpPr>
          <p:cNvPr id="12" name="Rectangle 3">
            <a:extLst>
              <a:ext uri="{FF2B5EF4-FFF2-40B4-BE49-F238E27FC236}">
                <a16:creationId xmlns:a16="http://schemas.microsoft.com/office/drawing/2014/main" id="{A9C26D7A-F8FC-C0A0-2920-2096FF162742}"/>
              </a:ext>
            </a:extLst>
          </p:cNvPr>
          <p:cNvSpPr>
            <a:spLocks noChangeArrowheads="1"/>
          </p:cNvSpPr>
          <p:nvPr/>
        </p:nvSpPr>
        <p:spPr bwMode="auto">
          <a:xfrm>
            <a:off x="29497" y="729396"/>
            <a:ext cx="9379974" cy="6036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Arial" panose="020B0604020202020204" pitchFamily="34" charset="0"/>
              </a:rPr>
              <a:t>Frontend Development</a:t>
            </a:r>
            <a:r>
              <a:rPr kumimoji="0" lang="en-US" altLang="en-US" sz="2000" b="0" i="0" u="none" strike="noStrike" cap="none" normalizeH="0" baseline="0" dirty="0">
                <a:ln>
                  <a:noFill/>
                </a:ln>
                <a:solidFill>
                  <a:schemeClr val="tx1"/>
                </a:solidFill>
                <a:effectLst/>
                <a:latin typeface="Arial" panose="020B0604020202020204" pitchFamily="34" charset="0"/>
              </a:rPr>
              <a:t>: HTML, CSS, and JavaScript for creating a user-friendly interface.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Arial" panose="020B0604020202020204" pitchFamily="34" charset="0"/>
              </a:rPr>
              <a:t>Backend Development</a:t>
            </a:r>
            <a:r>
              <a:rPr kumimoji="0" lang="en-US" altLang="en-US" sz="2000" b="0" i="0" u="none" strike="noStrike" cap="none" normalizeH="0" baseline="0" dirty="0">
                <a:ln>
                  <a:noFill/>
                </a:ln>
                <a:solidFill>
                  <a:schemeClr val="tx1"/>
                </a:solidFill>
                <a:effectLst/>
                <a:latin typeface="Arial" panose="020B0604020202020204" pitchFamily="34" charset="0"/>
              </a:rPr>
              <a:t>: Python (Django) or Java (Spring Boot) for handling server-side operations and business logic.</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Arial" panose="020B0604020202020204" pitchFamily="34" charset="0"/>
              </a:rPr>
              <a:t>Database</a:t>
            </a:r>
            <a:r>
              <a:rPr kumimoji="0" lang="en-US" altLang="en-US" sz="2000" b="0" i="0" u="none" strike="noStrike" cap="none" normalizeH="0" baseline="0" dirty="0">
                <a:ln>
                  <a:noFill/>
                </a:ln>
                <a:solidFill>
                  <a:schemeClr val="tx1"/>
                </a:solidFill>
                <a:effectLst/>
                <a:latin typeface="Arial" panose="020B0604020202020204" pitchFamily="34" charset="0"/>
              </a:rPr>
              <a:t>: MySQL or PostgreSQL for storing user, booking, and operator data.</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Arial" panose="020B0604020202020204" pitchFamily="34" charset="0"/>
              </a:rPr>
              <a:t>Payment Gateway</a:t>
            </a:r>
            <a:r>
              <a:rPr kumimoji="0" lang="en-US" altLang="en-US" sz="2000" b="0" i="0" u="none" strike="noStrike" cap="none" normalizeH="0" baseline="0" dirty="0">
                <a:ln>
                  <a:noFill/>
                </a:ln>
                <a:solidFill>
                  <a:schemeClr val="tx1"/>
                </a:solidFill>
                <a:effectLst/>
                <a:latin typeface="Arial" panose="020B0604020202020204" pitchFamily="34" charset="0"/>
              </a:rPr>
              <a:t>: Secure payment integration using APIs like Stripe or PayPal.</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Arial" panose="020B0604020202020204" pitchFamily="34" charset="0"/>
              </a:rPr>
              <a:t>Real-time Data</a:t>
            </a:r>
            <a:r>
              <a:rPr kumimoji="0" lang="en-US" altLang="en-US" sz="2000" b="0" i="0" u="none" strike="noStrike" cap="none" normalizeH="0" baseline="0" dirty="0">
                <a:ln>
                  <a:noFill/>
                </a:ln>
                <a:solidFill>
                  <a:schemeClr val="tx1"/>
                </a:solidFill>
                <a:effectLst/>
                <a:latin typeface="Arial" panose="020B0604020202020204" pitchFamily="34" charset="0"/>
              </a:rPr>
              <a:t>: WebSocket or AJAX for real-time seat availability and updates.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Arial" panose="020B0604020202020204" pitchFamily="34" charset="0"/>
              </a:rPr>
              <a:t>Analytics and Reporting</a:t>
            </a:r>
            <a:r>
              <a:rPr kumimoji="0" lang="en-US" altLang="en-US" sz="2000" b="0" i="0" u="none" strike="noStrike" cap="none" normalizeH="0" baseline="0" dirty="0">
                <a:ln>
                  <a:noFill/>
                </a:ln>
                <a:solidFill>
                  <a:schemeClr val="tx1"/>
                </a:solidFill>
                <a:effectLst/>
                <a:latin typeface="Arial" panose="020B0604020202020204" pitchFamily="34" charset="0"/>
              </a:rPr>
              <a:t>: Custom-built reporting dashboards for performance tracking and data insights.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48559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a:extLst>
              <a:ext uri="{FF2B5EF4-FFF2-40B4-BE49-F238E27FC236}">
                <a16:creationId xmlns:a16="http://schemas.microsoft.com/office/drawing/2014/main" id="{9B9DDC4E-2528-00CE-23EC-C4A05EDC4C00}"/>
              </a:ext>
            </a:extLst>
          </p:cNvPr>
          <p:cNvSpPr txBox="1"/>
          <p:nvPr/>
        </p:nvSpPr>
        <p:spPr>
          <a:xfrm>
            <a:off x="273791" y="226142"/>
            <a:ext cx="10726638" cy="61555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b="1" dirty="0">
                <a:solidFill>
                  <a:schemeClr val="accent1">
                    <a:lumMod val="75000"/>
                  </a:schemeClr>
                </a:solidFill>
                <a:latin typeface="Calisto MT" panose="02040603050505030304" pitchFamily="18" charset="0"/>
              </a:rPr>
              <a:t>LITERATURE SURVEY</a:t>
            </a:r>
          </a:p>
        </p:txBody>
      </p:sp>
      <p:graphicFrame>
        <p:nvGraphicFramePr>
          <p:cNvPr id="2" name="Table 1">
            <a:extLst>
              <a:ext uri="{FF2B5EF4-FFF2-40B4-BE49-F238E27FC236}">
                <a16:creationId xmlns:a16="http://schemas.microsoft.com/office/drawing/2014/main" id="{32BB7411-12CC-92D6-D64F-F2A5071E0204}"/>
              </a:ext>
            </a:extLst>
          </p:cNvPr>
          <p:cNvGraphicFramePr>
            <a:graphicFrameLocks noGrp="1"/>
          </p:cNvGraphicFramePr>
          <p:nvPr>
            <p:extLst>
              <p:ext uri="{D42A27DB-BD31-4B8C-83A1-F6EECF244321}">
                <p14:modId xmlns:p14="http://schemas.microsoft.com/office/powerpoint/2010/main" val="488345155"/>
              </p:ext>
            </p:extLst>
          </p:nvPr>
        </p:nvGraphicFramePr>
        <p:xfrm>
          <a:off x="352448" y="1162116"/>
          <a:ext cx="11496652" cy="5238685"/>
        </p:xfrm>
        <a:graphic>
          <a:graphicData uri="http://schemas.openxmlformats.org/drawingml/2006/table">
            <a:tbl>
              <a:tblPr firstRow="1" bandRow="1">
                <a:tableStyleId>{5C22544A-7EE6-4342-B048-85BDC9FD1C3A}</a:tableStyleId>
              </a:tblPr>
              <a:tblGrid>
                <a:gridCol w="2141470">
                  <a:extLst>
                    <a:ext uri="{9D8B030D-6E8A-4147-A177-3AD203B41FA5}">
                      <a16:colId xmlns:a16="http://schemas.microsoft.com/office/drawing/2014/main" val="606582153"/>
                    </a:ext>
                  </a:extLst>
                </a:gridCol>
                <a:gridCol w="6922763">
                  <a:extLst>
                    <a:ext uri="{9D8B030D-6E8A-4147-A177-3AD203B41FA5}">
                      <a16:colId xmlns:a16="http://schemas.microsoft.com/office/drawing/2014/main" val="3476223387"/>
                    </a:ext>
                  </a:extLst>
                </a:gridCol>
                <a:gridCol w="1405863">
                  <a:extLst>
                    <a:ext uri="{9D8B030D-6E8A-4147-A177-3AD203B41FA5}">
                      <a16:colId xmlns:a16="http://schemas.microsoft.com/office/drawing/2014/main" val="4189023621"/>
                    </a:ext>
                  </a:extLst>
                </a:gridCol>
                <a:gridCol w="1026556">
                  <a:extLst>
                    <a:ext uri="{9D8B030D-6E8A-4147-A177-3AD203B41FA5}">
                      <a16:colId xmlns:a16="http://schemas.microsoft.com/office/drawing/2014/main" val="1088148522"/>
                    </a:ext>
                  </a:extLst>
                </a:gridCol>
              </a:tblGrid>
              <a:tr h="457993">
                <a:tc>
                  <a:txBody>
                    <a:bodyPr/>
                    <a:lstStyle/>
                    <a:p>
                      <a:pPr algn="ctr"/>
                      <a:r>
                        <a:rPr lang="en-IN" sz="1400" b="0" dirty="0">
                          <a:effectLst/>
                          <a:latin typeface="Arial" panose="020B0604020202020204" pitchFamily="34" charset="0"/>
                          <a:cs typeface="Arial" panose="020B0604020202020204" pitchFamily="34" charset="0"/>
                        </a:rPr>
                        <a:t>Topic</a:t>
                      </a:r>
                    </a:p>
                  </a:txBody>
                  <a:tcPr/>
                </a:tc>
                <a:tc>
                  <a:txBody>
                    <a:bodyPr/>
                    <a:lstStyle/>
                    <a:p>
                      <a:pPr algn="ctr"/>
                      <a:r>
                        <a:rPr lang="en-IN" sz="1400" b="0" dirty="0">
                          <a:effectLst/>
                          <a:latin typeface="Arial" panose="020B0604020202020204" pitchFamily="34" charset="0"/>
                          <a:cs typeface="Arial" panose="020B0604020202020204" pitchFamily="34" charset="0"/>
                        </a:rPr>
                        <a:t>Description</a:t>
                      </a:r>
                    </a:p>
                  </a:txBody>
                  <a:tcPr/>
                </a:tc>
                <a:tc>
                  <a:txBody>
                    <a:bodyPr/>
                    <a:lstStyle/>
                    <a:p>
                      <a:pPr algn="ctr"/>
                      <a:r>
                        <a:rPr lang="en-IN" sz="1400" b="0" dirty="0">
                          <a:effectLst/>
                          <a:latin typeface="Arial" panose="020B0604020202020204" pitchFamily="34" charset="0"/>
                          <a:cs typeface="Arial" panose="020B0604020202020204" pitchFamily="34" charset="0"/>
                        </a:rPr>
                        <a:t>Author</a:t>
                      </a:r>
                    </a:p>
                  </a:txBody>
                  <a:tcPr/>
                </a:tc>
                <a:tc>
                  <a:txBody>
                    <a:bodyPr/>
                    <a:lstStyle/>
                    <a:p>
                      <a:pPr algn="ctr"/>
                      <a:r>
                        <a:rPr lang="en-IN" sz="1400" b="0" dirty="0">
                          <a:effectLst/>
                          <a:latin typeface="Arial" panose="020B0604020202020204" pitchFamily="34" charset="0"/>
                          <a:cs typeface="Arial" panose="020B0604020202020204" pitchFamily="34" charset="0"/>
                        </a:rPr>
                        <a:t>Year</a:t>
                      </a:r>
                    </a:p>
                  </a:txBody>
                  <a:tcPr/>
                </a:tc>
                <a:extLst>
                  <a:ext uri="{0D108BD9-81ED-4DB2-BD59-A6C34878D82A}">
                    <a16:rowId xmlns:a16="http://schemas.microsoft.com/office/drawing/2014/main" val="135561352"/>
                  </a:ext>
                </a:extLst>
              </a:tr>
              <a:tr h="903438">
                <a:tc>
                  <a:txBody>
                    <a:bodyPr/>
                    <a:lstStyle/>
                    <a:p>
                      <a:pPr algn="l"/>
                      <a:r>
                        <a:rPr lang="en-US" sz="1400" b="0" kern="1200" dirty="0">
                          <a:solidFill>
                            <a:schemeClr val="dk1"/>
                          </a:solidFill>
                          <a:effectLst/>
                          <a:latin typeface="Arial" panose="020B0604020202020204" pitchFamily="34" charset="0"/>
                          <a:ea typeface="+mn-ea"/>
                          <a:cs typeface="Arial" panose="020B0604020202020204" pitchFamily="34" charset="0"/>
                        </a:rPr>
                        <a:t>1. </a:t>
                      </a:r>
                      <a:r>
                        <a:rPr lang="en-IN" sz="1400" b="0" dirty="0">
                          <a:effectLst/>
                          <a:latin typeface="Arial" panose="020B0604020202020204" pitchFamily="34" charset="0"/>
                          <a:cs typeface="Arial" panose="020B0604020202020204" pitchFamily="34" charset="0"/>
                        </a:rPr>
                        <a:t>User Experience in Online Booking</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effectLst/>
                          <a:latin typeface="Arial" panose="020B0604020202020204" pitchFamily="34" charset="0"/>
                          <a:cs typeface="Arial" panose="020B0604020202020204" pitchFamily="34" charset="0"/>
                        </a:rPr>
                        <a:t>This study explores the significance of user interface design and user experience in online booking systems ,emphasizing that a user-friendly design increases customer satisfaction and conversion rates</a:t>
                      </a:r>
                      <a:endParaRPr lang="en-IN" sz="1400" b="0" kern="1200" dirty="0">
                        <a:solidFill>
                          <a:schemeClr val="dk1"/>
                        </a:solidFill>
                        <a:effectLst/>
                        <a:latin typeface="Arial" panose="020B0604020202020204" pitchFamily="34" charset="0"/>
                        <a:ea typeface="+mn-ea"/>
                        <a:cs typeface="Arial" panose="020B0604020202020204" pitchFamily="34" charset="0"/>
                      </a:endParaRPr>
                    </a:p>
                  </a:txBody>
                  <a:tcPr/>
                </a:tc>
                <a:tc>
                  <a:txBody>
                    <a:bodyPr/>
                    <a:lstStyle/>
                    <a:p>
                      <a:pPr algn="just"/>
                      <a:endParaRPr lang="en-US" sz="1400" b="0" kern="1200" dirty="0">
                        <a:solidFill>
                          <a:schemeClr val="dk1"/>
                        </a:solidFill>
                        <a:effectLst/>
                        <a:latin typeface="Arial" panose="020B0604020202020204" pitchFamily="34" charset="0"/>
                        <a:ea typeface="+mn-ea"/>
                        <a:cs typeface="Arial" panose="020B0604020202020204" pitchFamily="34" charset="0"/>
                      </a:endParaRPr>
                    </a:p>
                    <a:p>
                      <a:pPr algn="just"/>
                      <a:r>
                        <a:rPr lang="en-IN" sz="1400" b="0" dirty="0">
                          <a:effectLst/>
                          <a:latin typeface="Arial" panose="020B0604020202020204" pitchFamily="34" charset="0"/>
                          <a:cs typeface="Arial" panose="020B0604020202020204" pitchFamily="34" charset="0"/>
                        </a:rPr>
                        <a:t>Shresth </a:t>
                      </a:r>
                      <a:r>
                        <a:rPr lang="en-IN" sz="1400" b="0" dirty="0" err="1">
                          <a:effectLst/>
                          <a:latin typeface="Arial" panose="020B0604020202020204" pitchFamily="34" charset="0"/>
                          <a:cs typeface="Arial" panose="020B0604020202020204" pitchFamily="34" charset="0"/>
                        </a:rPr>
                        <a:t>aetal</a:t>
                      </a:r>
                      <a:r>
                        <a:rPr lang="en-IN" sz="1400" b="0" dirty="0">
                          <a:effectLst/>
                          <a:latin typeface="Arial" panose="020B0604020202020204" pitchFamily="34" charset="0"/>
                          <a:cs typeface="Arial" panose="020B0604020202020204" pitchFamily="34" charset="0"/>
                        </a:rPr>
                        <a:t> </a:t>
                      </a:r>
                    </a:p>
                  </a:txBody>
                  <a:tcPr/>
                </a:tc>
                <a:tc>
                  <a:txBody>
                    <a:bodyPr/>
                    <a:lstStyle/>
                    <a:p>
                      <a:pPr algn="just"/>
                      <a:endParaRPr lang="en-IN" sz="1200" b="0" dirty="0">
                        <a:effectLst/>
                        <a:latin typeface="Arial" panose="020B0604020202020204" pitchFamily="34" charset="0"/>
                        <a:cs typeface="Arial" panose="020B0604020202020204" pitchFamily="34" charset="0"/>
                      </a:endParaRPr>
                    </a:p>
                    <a:p>
                      <a:pPr algn="just"/>
                      <a:r>
                        <a:rPr lang="en-IN" sz="1200" b="0" dirty="0">
                          <a:effectLst/>
                          <a:latin typeface="Arial" panose="020B0604020202020204" pitchFamily="34" charset="0"/>
                          <a:cs typeface="Arial" panose="020B0604020202020204" pitchFamily="34" charset="0"/>
                        </a:rPr>
                        <a:t>2020</a:t>
                      </a:r>
                    </a:p>
                  </a:txBody>
                  <a:tcPr/>
                </a:tc>
                <a:extLst>
                  <a:ext uri="{0D108BD9-81ED-4DB2-BD59-A6C34878D82A}">
                    <a16:rowId xmlns:a16="http://schemas.microsoft.com/office/drawing/2014/main" val="4131235296"/>
                  </a:ext>
                </a:extLst>
              </a:tr>
              <a:tr h="903438">
                <a:tc>
                  <a:txBody>
                    <a:bodyPr/>
                    <a:lstStyle/>
                    <a:p>
                      <a:pPr algn="l"/>
                      <a:r>
                        <a:rPr lang="en-US" sz="1400" b="0" kern="1200" dirty="0">
                          <a:solidFill>
                            <a:schemeClr val="dk1"/>
                          </a:solidFill>
                          <a:effectLst/>
                          <a:latin typeface="Arial" panose="020B0604020202020204" pitchFamily="34" charset="0"/>
                          <a:ea typeface="+mn-ea"/>
                          <a:cs typeface="Arial" panose="020B0604020202020204" pitchFamily="34" charset="0"/>
                        </a:rPr>
                        <a:t>2. </a:t>
                      </a:r>
                      <a:r>
                        <a:rPr lang="en-US" sz="1400" b="0" dirty="0">
                          <a:effectLst/>
                          <a:latin typeface="Arial" panose="020B0604020202020204" pitchFamily="34" charset="0"/>
                          <a:cs typeface="Arial" panose="020B0604020202020204" pitchFamily="34" charset="0"/>
                        </a:rPr>
                        <a:t>Security Challenges in E commerce</a:t>
                      </a:r>
                      <a:endParaRPr lang="en-IN" sz="1400" b="0" dirty="0">
                        <a:effectLst/>
                        <a:latin typeface="Arial" panose="020B0604020202020204" pitchFamily="34" charset="0"/>
                        <a:cs typeface="Arial" panose="020B0604020202020204" pitchFamily="3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effectLst/>
                          <a:latin typeface="Arial" panose="020B0604020202020204" pitchFamily="34" charset="0"/>
                          <a:cs typeface="Arial" panose="020B0604020202020204" pitchFamily="34" charset="0"/>
                        </a:rPr>
                        <a:t>This paper reviews the security threats faced by e-commerce platforms, particularly focusing on online payment systems. It discusses various methods to enhance security, such as encryption and two-factor authentication</a:t>
                      </a:r>
                      <a:endParaRPr lang="en-IN" sz="1400" b="0" kern="1200" dirty="0">
                        <a:solidFill>
                          <a:schemeClr val="dk1"/>
                        </a:solidFill>
                        <a:effectLst/>
                        <a:latin typeface="Arial" panose="020B0604020202020204" pitchFamily="34" charset="0"/>
                        <a:ea typeface="+mn-ea"/>
                        <a:cs typeface="Arial" panose="020B0604020202020204" pitchFamily="34" charset="0"/>
                      </a:endParaRPr>
                    </a:p>
                  </a:txBody>
                  <a:tcPr/>
                </a:tc>
                <a:tc>
                  <a:txBody>
                    <a:bodyPr/>
                    <a:lstStyle/>
                    <a:p>
                      <a:pPr algn="just"/>
                      <a:endParaRPr lang="en-US" sz="1400" b="0" kern="1200" dirty="0">
                        <a:solidFill>
                          <a:schemeClr val="dk1"/>
                        </a:solidFill>
                        <a:effectLst/>
                        <a:latin typeface="Arial" panose="020B0604020202020204" pitchFamily="34" charset="0"/>
                        <a:ea typeface="+mn-ea"/>
                        <a:cs typeface="Arial" panose="020B0604020202020204" pitchFamily="34" charset="0"/>
                      </a:endParaRPr>
                    </a:p>
                    <a:p>
                      <a:pPr algn="just"/>
                      <a:r>
                        <a:rPr lang="en-IN" sz="1400" b="0" dirty="0">
                          <a:effectLst/>
                          <a:latin typeface="Arial" panose="020B0604020202020204" pitchFamily="34" charset="0"/>
                          <a:cs typeface="Arial" panose="020B0604020202020204" pitchFamily="34" charset="0"/>
                        </a:rPr>
                        <a:t>Gupta &amp; Kumar</a:t>
                      </a:r>
                    </a:p>
                  </a:txBody>
                  <a:tcPr/>
                </a:tc>
                <a:tc>
                  <a:txBody>
                    <a:bodyPr/>
                    <a:lstStyle/>
                    <a:p>
                      <a:pPr algn="just"/>
                      <a:endParaRPr lang="en-US" sz="1200" b="0" kern="1200" dirty="0">
                        <a:solidFill>
                          <a:schemeClr val="dk1"/>
                        </a:solidFill>
                        <a:effectLst/>
                        <a:latin typeface="Arial" panose="020B0604020202020204" pitchFamily="34" charset="0"/>
                        <a:ea typeface="+mn-ea"/>
                        <a:cs typeface="Arial" panose="020B0604020202020204" pitchFamily="34" charset="0"/>
                      </a:endParaRPr>
                    </a:p>
                    <a:p>
                      <a:pPr algn="just"/>
                      <a:r>
                        <a:rPr lang="en-US" sz="1200" b="0" kern="1200" dirty="0">
                          <a:solidFill>
                            <a:schemeClr val="dk1"/>
                          </a:solidFill>
                          <a:effectLst/>
                          <a:latin typeface="Arial" panose="020B0604020202020204" pitchFamily="34" charset="0"/>
                          <a:ea typeface="+mn-ea"/>
                          <a:cs typeface="Arial" panose="020B0604020202020204" pitchFamily="34" charset="0"/>
                        </a:rPr>
                        <a:t>2019</a:t>
                      </a:r>
                      <a:endParaRPr lang="en-IN" sz="1200" b="0" dirty="0">
                        <a:effectLs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50482920"/>
                  </a:ext>
                </a:extLst>
              </a:tr>
              <a:tr h="903438">
                <a:tc>
                  <a:txBody>
                    <a:bodyPr/>
                    <a:lstStyle/>
                    <a:p>
                      <a:pPr algn="l"/>
                      <a:r>
                        <a:rPr lang="en-US" sz="1400" b="0" kern="1200" dirty="0">
                          <a:solidFill>
                            <a:schemeClr val="dk1"/>
                          </a:solidFill>
                          <a:effectLst/>
                          <a:latin typeface="Arial" panose="020B0604020202020204" pitchFamily="34" charset="0"/>
                          <a:ea typeface="+mn-ea"/>
                          <a:cs typeface="Arial" panose="020B0604020202020204" pitchFamily="34" charset="0"/>
                        </a:rPr>
                        <a:t>3. </a:t>
                      </a:r>
                      <a:r>
                        <a:rPr lang="en-IN" sz="1400" b="0" dirty="0">
                          <a:effectLst/>
                          <a:latin typeface="Arial" panose="020B0604020202020204" pitchFamily="34" charset="0"/>
                          <a:cs typeface="Arial" panose="020B0604020202020204" pitchFamily="34" charset="0"/>
                        </a:rPr>
                        <a:t>Dynamic Pricing Models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effectLst/>
                          <a:latin typeface="Arial" panose="020B0604020202020204" pitchFamily="34" charset="0"/>
                          <a:cs typeface="Arial" panose="020B0604020202020204" pitchFamily="34" charset="0"/>
                        </a:rPr>
                        <a:t>The research examines the effectiveness of dynamic pricing in various industries, including transportation. It discusses how dynamic pricing can optimize revenue but also raises ethical concerns about customer per caption and trust.</a:t>
                      </a:r>
                      <a:endParaRPr lang="en-IN" sz="1400" b="0" kern="1200" dirty="0">
                        <a:solidFill>
                          <a:schemeClr val="dk1"/>
                        </a:solidFill>
                        <a:effectLst/>
                        <a:latin typeface="Arial" panose="020B0604020202020204" pitchFamily="34" charset="0"/>
                        <a:ea typeface="+mn-ea"/>
                        <a:cs typeface="Arial" panose="020B0604020202020204" pitchFamily="34" charset="0"/>
                      </a:endParaRPr>
                    </a:p>
                  </a:txBody>
                  <a:tcPr/>
                </a:tc>
                <a:tc>
                  <a:txBody>
                    <a:bodyPr/>
                    <a:lstStyle/>
                    <a:p>
                      <a:pPr algn="just"/>
                      <a:endParaRPr lang="en-US" sz="1400" b="0" kern="1200" dirty="0">
                        <a:solidFill>
                          <a:schemeClr val="dk1"/>
                        </a:solidFill>
                        <a:effectLst/>
                        <a:latin typeface="Arial" panose="020B0604020202020204" pitchFamily="34" charset="0"/>
                        <a:ea typeface="+mn-ea"/>
                        <a:cs typeface="Arial" panose="020B0604020202020204" pitchFamily="34" charset="0"/>
                      </a:endParaRPr>
                    </a:p>
                    <a:p>
                      <a:pPr algn="just"/>
                      <a:r>
                        <a:rPr lang="en-IN" sz="1400" b="0" dirty="0">
                          <a:effectLst/>
                          <a:latin typeface="Arial" panose="020B0604020202020204" pitchFamily="34" charset="0"/>
                          <a:cs typeface="Arial" panose="020B0604020202020204" pitchFamily="34" charset="0"/>
                        </a:rPr>
                        <a:t>Chen &amp; Wang </a:t>
                      </a:r>
                    </a:p>
                  </a:txBody>
                  <a:tcPr/>
                </a:tc>
                <a:tc>
                  <a:txBody>
                    <a:bodyPr/>
                    <a:lstStyle/>
                    <a:p>
                      <a:pPr algn="just"/>
                      <a:endParaRPr lang="en-US" sz="1200" b="0" kern="1200" dirty="0">
                        <a:solidFill>
                          <a:schemeClr val="dk1"/>
                        </a:solidFill>
                        <a:effectLst/>
                        <a:latin typeface="Arial" panose="020B0604020202020204" pitchFamily="34" charset="0"/>
                        <a:ea typeface="+mn-ea"/>
                        <a:cs typeface="Arial" panose="020B0604020202020204" pitchFamily="34" charset="0"/>
                      </a:endParaRPr>
                    </a:p>
                    <a:p>
                      <a:pPr algn="just"/>
                      <a:r>
                        <a:rPr lang="en-US" sz="1200" b="0" kern="1200" dirty="0">
                          <a:solidFill>
                            <a:schemeClr val="dk1"/>
                          </a:solidFill>
                          <a:effectLst/>
                          <a:latin typeface="Arial" panose="020B0604020202020204" pitchFamily="34" charset="0"/>
                          <a:ea typeface="+mn-ea"/>
                          <a:cs typeface="Arial" panose="020B0604020202020204" pitchFamily="34" charset="0"/>
                        </a:rPr>
                        <a:t>2021</a:t>
                      </a:r>
                      <a:endParaRPr lang="en-IN" sz="1200" b="0" dirty="0">
                        <a:effectLs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15455283"/>
                  </a:ext>
                </a:extLst>
              </a:tr>
              <a:tr h="903438">
                <a:tc>
                  <a:txBody>
                    <a:bodyPr/>
                    <a:lstStyle/>
                    <a:p>
                      <a:pPr algn="l"/>
                      <a:r>
                        <a:rPr lang="en-US" sz="1400" b="0" kern="1200" dirty="0">
                          <a:solidFill>
                            <a:schemeClr val="dk1"/>
                          </a:solidFill>
                          <a:effectLst/>
                          <a:latin typeface="Arial" panose="020B0604020202020204" pitchFamily="34" charset="0"/>
                          <a:ea typeface="+mn-ea"/>
                          <a:cs typeface="Arial" panose="020B0604020202020204" pitchFamily="34" charset="0"/>
                        </a:rPr>
                        <a:t>4. </a:t>
                      </a:r>
                      <a:r>
                        <a:rPr lang="en-IN" sz="1400" b="0" dirty="0">
                          <a:effectLst/>
                          <a:latin typeface="Arial" panose="020B0604020202020204" pitchFamily="34" charset="0"/>
                          <a:cs typeface="Arial" panose="020B0604020202020204" pitchFamily="34" charset="0"/>
                        </a:rPr>
                        <a:t>Integration of Third-Party Services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0" dirty="0">
                          <a:effectLst/>
                          <a:latin typeface="Arial" panose="020B0604020202020204" pitchFamily="34" charset="0"/>
                          <a:cs typeface="Arial" panose="020B0604020202020204" pitchFamily="34" charset="0"/>
                        </a:rPr>
                        <a:t>This article analyses the challenges and benefits of integrating third-party services in booking systems, such as airlines and car rentals ,highlighting theimportanceofAPIsandinteroperabilityforseamlessuserexperiences.</a:t>
                      </a:r>
                      <a:endParaRPr lang="en-IN" sz="1400" b="0" kern="1200" dirty="0">
                        <a:solidFill>
                          <a:schemeClr val="dk1"/>
                        </a:solidFill>
                        <a:effectLst/>
                        <a:latin typeface="Arial" panose="020B0604020202020204" pitchFamily="34" charset="0"/>
                        <a:ea typeface="+mn-ea"/>
                        <a:cs typeface="Arial" panose="020B0604020202020204" pitchFamily="34" charset="0"/>
                      </a:endParaRPr>
                    </a:p>
                  </a:txBody>
                  <a:tcPr/>
                </a:tc>
                <a:tc>
                  <a:txBody>
                    <a:bodyPr/>
                    <a:lstStyle/>
                    <a:p>
                      <a:pPr algn="just"/>
                      <a:endParaRPr lang="en-US" sz="1400" b="0" kern="1200" dirty="0">
                        <a:solidFill>
                          <a:schemeClr val="dk1"/>
                        </a:solidFill>
                        <a:effectLst/>
                        <a:latin typeface="Arial" panose="020B0604020202020204" pitchFamily="34" charset="0"/>
                        <a:ea typeface="+mn-ea"/>
                        <a:cs typeface="Arial" panose="020B0604020202020204" pitchFamily="34" charset="0"/>
                      </a:endParaRPr>
                    </a:p>
                    <a:p>
                      <a:pPr algn="just"/>
                      <a:r>
                        <a:rPr lang="en-IN" sz="1400" b="0" dirty="0">
                          <a:effectLst/>
                          <a:latin typeface="Arial" panose="020B0604020202020204" pitchFamily="34" charset="0"/>
                          <a:cs typeface="Arial" panose="020B0604020202020204" pitchFamily="34" charset="0"/>
                        </a:rPr>
                        <a:t>Martin &amp; Smith </a:t>
                      </a:r>
                    </a:p>
                  </a:txBody>
                  <a:tcPr/>
                </a:tc>
                <a:tc>
                  <a:txBody>
                    <a:bodyPr/>
                    <a:lstStyle/>
                    <a:p>
                      <a:pPr algn="just"/>
                      <a:endParaRPr lang="en-IN" sz="1200" b="0" dirty="0">
                        <a:effectLst/>
                        <a:latin typeface="Arial" panose="020B0604020202020204" pitchFamily="34" charset="0"/>
                        <a:cs typeface="Arial" panose="020B0604020202020204" pitchFamily="34" charset="0"/>
                      </a:endParaRPr>
                    </a:p>
                    <a:p>
                      <a:pPr algn="just"/>
                      <a:r>
                        <a:rPr lang="en-IN" sz="1200" b="0" dirty="0">
                          <a:effectLst/>
                          <a:latin typeface="Arial" panose="020B0604020202020204" pitchFamily="34" charset="0"/>
                          <a:cs typeface="Arial" panose="020B0604020202020204" pitchFamily="34" charset="0"/>
                        </a:rPr>
                        <a:t>2022</a:t>
                      </a:r>
                    </a:p>
                  </a:txBody>
                  <a:tcPr/>
                </a:tc>
                <a:extLst>
                  <a:ext uri="{0D108BD9-81ED-4DB2-BD59-A6C34878D82A}">
                    <a16:rowId xmlns:a16="http://schemas.microsoft.com/office/drawing/2014/main" val="4138978458"/>
                  </a:ext>
                </a:extLst>
              </a:tr>
              <a:tr h="1166940">
                <a:tc>
                  <a:txBody>
                    <a:bodyPr/>
                    <a:lstStyle/>
                    <a:p>
                      <a:pPr algn="l"/>
                      <a:r>
                        <a:rPr lang="en-US" sz="1400" b="0" kern="1200" dirty="0">
                          <a:solidFill>
                            <a:schemeClr val="dk1"/>
                          </a:solidFill>
                          <a:effectLst/>
                          <a:latin typeface="Arial" panose="020B0604020202020204" pitchFamily="34" charset="0"/>
                          <a:ea typeface="+mn-ea"/>
                          <a:cs typeface="Arial" panose="020B0604020202020204" pitchFamily="34" charset="0"/>
                        </a:rPr>
                        <a:t>5. </a:t>
                      </a:r>
                      <a:r>
                        <a:rPr lang="en-IN" sz="1400" b="0" dirty="0">
                          <a:effectLst/>
                          <a:latin typeface="Arial" panose="020B0604020202020204" pitchFamily="34" charset="0"/>
                          <a:cs typeface="Arial" panose="020B0604020202020204" pitchFamily="34" charset="0"/>
                        </a:rPr>
                        <a:t>Sustainable Transportation Solutions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Arial" panose="020B0604020202020204" pitchFamily="34" charset="0"/>
                          <a:ea typeface="+mn-ea"/>
                          <a:cs typeface="Arial" panose="020B0604020202020204" pitchFamily="34" charset="0"/>
                        </a:rPr>
                        <a:t>.</a:t>
                      </a:r>
                      <a:r>
                        <a:rPr lang="en-IN" sz="1400" b="0" dirty="0">
                          <a:effectLst/>
                          <a:latin typeface="Arial" panose="020B0604020202020204" pitchFamily="34" charset="0"/>
                          <a:cs typeface="Arial" panose="020B0604020202020204" pitchFamily="34" charset="0"/>
                        </a:rPr>
                        <a:t> This study discusses the role of technology in promoting sustain able travel, including the adoption of electric vehicles and carbon foot print tracking in booking systems. It emphasizes the need for the travel industry to adopt eco-friendly practices</a:t>
                      </a:r>
                      <a:endParaRPr lang="en-IN" sz="1400" b="0" kern="1200" dirty="0">
                        <a:solidFill>
                          <a:schemeClr val="dk1"/>
                        </a:solidFill>
                        <a:effectLst/>
                        <a:latin typeface="Arial" panose="020B0604020202020204" pitchFamily="34" charset="0"/>
                        <a:ea typeface="+mn-ea"/>
                        <a:cs typeface="Arial" panose="020B0604020202020204" pitchFamily="34" charset="0"/>
                      </a:endParaRPr>
                    </a:p>
                  </a:txBody>
                  <a:tcPr/>
                </a:tc>
                <a:tc>
                  <a:txBody>
                    <a:bodyPr/>
                    <a:lstStyle/>
                    <a:p>
                      <a:pPr algn="just"/>
                      <a:endParaRPr lang="en-IN" sz="1400" b="0" kern="1200" dirty="0">
                        <a:solidFill>
                          <a:schemeClr val="dk1"/>
                        </a:solidFill>
                        <a:effectLst/>
                        <a:latin typeface="Arial" panose="020B0604020202020204" pitchFamily="34" charset="0"/>
                        <a:ea typeface="+mn-ea"/>
                        <a:cs typeface="Arial" panose="020B0604020202020204" pitchFamily="34" charset="0"/>
                      </a:endParaRPr>
                    </a:p>
                    <a:p>
                      <a:pPr algn="just"/>
                      <a:r>
                        <a:rPr lang="en-IN" sz="1400" b="0" dirty="0">
                          <a:effectLst/>
                          <a:latin typeface="Arial" panose="020B0604020202020204" pitchFamily="34" charset="0"/>
                          <a:cs typeface="Arial" panose="020B0604020202020204" pitchFamily="34" charset="0"/>
                        </a:rPr>
                        <a:t>Johnson &amp; Green</a:t>
                      </a:r>
                    </a:p>
                  </a:txBody>
                  <a:tcPr/>
                </a:tc>
                <a:tc>
                  <a:txBody>
                    <a:bodyPr/>
                    <a:lstStyle/>
                    <a:p>
                      <a:pPr algn="just"/>
                      <a:endParaRPr lang="en-IN" sz="1200" b="0" dirty="0">
                        <a:effectLst/>
                        <a:latin typeface="Arial" panose="020B0604020202020204" pitchFamily="34" charset="0"/>
                        <a:cs typeface="Arial" panose="020B0604020202020204" pitchFamily="34" charset="0"/>
                      </a:endParaRPr>
                    </a:p>
                    <a:p>
                      <a:pPr algn="just"/>
                      <a:r>
                        <a:rPr lang="en-IN" sz="1200" b="0" dirty="0">
                          <a:effectLst/>
                          <a:latin typeface="Arial" panose="020B0604020202020204" pitchFamily="34" charset="0"/>
                          <a:cs typeface="Arial" panose="020B0604020202020204" pitchFamily="34" charset="0"/>
                        </a:rPr>
                        <a:t>2023</a:t>
                      </a:r>
                    </a:p>
                  </a:txBody>
                  <a:tcPr/>
                </a:tc>
                <a:extLst>
                  <a:ext uri="{0D108BD9-81ED-4DB2-BD59-A6C34878D82A}">
                    <a16:rowId xmlns:a16="http://schemas.microsoft.com/office/drawing/2014/main" val="3405373374"/>
                  </a:ext>
                </a:extLst>
              </a:tr>
            </a:tbl>
          </a:graphicData>
        </a:graphic>
      </p:graphicFrame>
    </p:spTree>
    <p:extLst>
      <p:ext uri="{BB962C8B-B14F-4D97-AF65-F5344CB8AC3E}">
        <p14:creationId xmlns:p14="http://schemas.microsoft.com/office/powerpoint/2010/main" val="27556316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a:extLst>
              <a:ext uri="{FF2B5EF4-FFF2-40B4-BE49-F238E27FC236}">
                <a16:creationId xmlns:a16="http://schemas.microsoft.com/office/drawing/2014/main" id="{9B9DDC4E-2528-00CE-23EC-C4A05EDC4C00}"/>
              </a:ext>
            </a:extLst>
          </p:cNvPr>
          <p:cNvSpPr txBox="1"/>
          <p:nvPr/>
        </p:nvSpPr>
        <p:spPr>
          <a:xfrm>
            <a:off x="314632" y="195444"/>
            <a:ext cx="10726638" cy="677108"/>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400" b="1" dirty="0">
                <a:solidFill>
                  <a:schemeClr val="accent1">
                    <a:lumMod val="75000"/>
                  </a:schemeClr>
                </a:solidFill>
                <a:latin typeface="Calisto MT" panose="02040603050505030304" pitchFamily="18" charset="0"/>
              </a:rPr>
              <a:t>LITERATURE SURVEY</a:t>
            </a:r>
          </a:p>
        </p:txBody>
      </p:sp>
      <p:graphicFrame>
        <p:nvGraphicFramePr>
          <p:cNvPr id="2" name="Table 1">
            <a:extLst>
              <a:ext uri="{FF2B5EF4-FFF2-40B4-BE49-F238E27FC236}">
                <a16:creationId xmlns:a16="http://schemas.microsoft.com/office/drawing/2014/main" id="{32BB7411-12CC-92D6-D64F-F2A5071E0204}"/>
              </a:ext>
            </a:extLst>
          </p:cNvPr>
          <p:cNvGraphicFramePr>
            <a:graphicFrameLocks noGrp="1"/>
          </p:cNvGraphicFramePr>
          <p:nvPr>
            <p:extLst>
              <p:ext uri="{D42A27DB-BD31-4B8C-83A1-F6EECF244321}">
                <p14:modId xmlns:p14="http://schemas.microsoft.com/office/powerpoint/2010/main" val="4234432028"/>
              </p:ext>
            </p:extLst>
          </p:nvPr>
        </p:nvGraphicFramePr>
        <p:xfrm>
          <a:off x="314632" y="972408"/>
          <a:ext cx="11293168" cy="5664749"/>
        </p:xfrm>
        <a:graphic>
          <a:graphicData uri="http://schemas.openxmlformats.org/drawingml/2006/table">
            <a:tbl>
              <a:tblPr firstRow="1" bandRow="1">
                <a:tableStyleId>{5C22544A-7EE6-4342-B048-85BDC9FD1C3A}</a:tableStyleId>
              </a:tblPr>
              <a:tblGrid>
                <a:gridCol w="2804225">
                  <a:extLst>
                    <a:ext uri="{9D8B030D-6E8A-4147-A177-3AD203B41FA5}">
                      <a16:colId xmlns:a16="http://schemas.microsoft.com/office/drawing/2014/main" val="606582153"/>
                    </a:ext>
                  </a:extLst>
                </a:gridCol>
                <a:gridCol w="6226972">
                  <a:extLst>
                    <a:ext uri="{9D8B030D-6E8A-4147-A177-3AD203B41FA5}">
                      <a16:colId xmlns:a16="http://schemas.microsoft.com/office/drawing/2014/main" val="3476223387"/>
                    </a:ext>
                  </a:extLst>
                </a:gridCol>
                <a:gridCol w="1336836">
                  <a:extLst>
                    <a:ext uri="{9D8B030D-6E8A-4147-A177-3AD203B41FA5}">
                      <a16:colId xmlns:a16="http://schemas.microsoft.com/office/drawing/2014/main" val="4189023621"/>
                    </a:ext>
                  </a:extLst>
                </a:gridCol>
                <a:gridCol w="925135">
                  <a:extLst>
                    <a:ext uri="{9D8B030D-6E8A-4147-A177-3AD203B41FA5}">
                      <a16:colId xmlns:a16="http://schemas.microsoft.com/office/drawing/2014/main" val="1088148522"/>
                    </a:ext>
                  </a:extLst>
                </a:gridCol>
              </a:tblGrid>
              <a:tr h="430309">
                <a:tc>
                  <a:txBody>
                    <a:bodyPr/>
                    <a:lstStyle/>
                    <a:p>
                      <a:pPr algn="ctr"/>
                      <a:r>
                        <a:rPr lang="en-IN" sz="1400" dirty="0">
                          <a:latin typeface="Sitka Heading" pitchFamily="2" charset="0"/>
                        </a:rPr>
                        <a:t>Topic</a:t>
                      </a:r>
                    </a:p>
                  </a:txBody>
                  <a:tcPr/>
                </a:tc>
                <a:tc>
                  <a:txBody>
                    <a:bodyPr/>
                    <a:lstStyle/>
                    <a:p>
                      <a:pPr algn="ctr"/>
                      <a:r>
                        <a:rPr lang="en-IN" sz="1400" dirty="0">
                          <a:latin typeface="Sitka Heading" pitchFamily="2" charset="0"/>
                        </a:rPr>
                        <a:t>Description</a:t>
                      </a:r>
                    </a:p>
                  </a:txBody>
                  <a:tcPr/>
                </a:tc>
                <a:tc>
                  <a:txBody>
                    <a:bodyPr/>
                    <a:lstStyle/>
                    <a:p>
                      <a:pPr algn="ctr"/>
                      <a:r>
                        <a:rPr lang="en-IN" sz="1400" dirty="0">
                          <a:latin typeface="Sitka Heading" pitchFamily="2" charset="0"/>
                        </a:rPr>
                        <a:t>Author</a:t>
                      </a:r>
                    </a:p>
                  </a:txBody>
                  <a:tcPr/>
                </a:tc>
                <a:tc>
                  <a:txBody>
                    <a:bodyPr/>
                    <a:lstStyle/>
                    <a:p>
                      <a:pPr algn="ctr"/>
                      <a:r>
                        <a:rPr lang="en-IN" sz="1400" dirty="0">
                          <a:latin typeface="Sitka Heading" pitchFamily="2" charset="0"/>
                        </a:rPr>
                        <a:t>Year</a:t>
                      </a:r>
                    </a:p>
                  </a:txBody>
                  <a:tcPr/>
                </a:tc>
                <a:extLst>
                  <a:ext uri="{0D108BD9-81ED-4DB2-BD59-A6C34878D82A}">
                    <a16:rowId xmlns:a16="http://schemas.microsoft.com/office/drawing/2014/main" val="135561352"/>
                  </a:ext>
                </a:extLst>
              </a:tr>
              <a:tr h="1096403">
                <a:tc>
                  <a:txBody>
                    <a:bodyPr/>
                    <a:lstStyle/>
                    <a:p>
                      <a:pPr algn="l"/>
                      <a:r>
                        <a:rPr lang="en-US" sz="1400" b="1" kern="1200" dirty="0">
                          <a:solidFill>
                            <a:schemeClr val="dk1"/>
                          </a:solidFill>
                          <a:effectLst/>
                          <a:latin typeface="Sitka Heading" pitchFamily="2" charset="0"/>
                          <a:ea typeface="+mn-ea"/>
                          <a:cs typeface="+mn-cs"/>
                        </a:rPr>
                        <a:t>6.</a:t>
                      </a:r>
                      <a:r>
                        <a:rPr lang="en-US" sz="1400" dirty="0"/>
                        <a:t> .Adoption of Technology by Operators</a:t>
                      </a:r>
                      <a:endParaRPr lang="en-IN" sz="1400" dirty="0">
                        <a:latin typeface="Sitka Heading" pitchFamily="2"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t>The paper investigates the barriers that bus operators face when adopting new technologies in booking systems, including cost, training, and resistancetochange.Itsuggestsstrategiestofacilitatethetransition.</a:t>
                      </a:r>
                      <a:endParaRPr lang="en-IN" sz="1400" kern="1200" dirty="0">
                        <a:solidFill>
                          <a:schemeClr val="dk1"/>
                        </a:solidFill>
                        <a:effectLst/>
                        <a:latin typeface="Sitka Heading" pitchFamily="2" charset="0"/>
                        <a:ea typeface="+mn-ea"/>
                        <a:cs typeface="+mn-cs"/>
                      </a:endParaRPr>
                    </a:p>
                  </a:txBody>
                  <a:tcPr/>
                </a:tc>
                <a:tc>
                  <a:txBody>
                    <a:bodyPr/>
                    <a:lstStyle/>
                    <a:p>
                      <a:pPr algn="just"/>
                      <a:endParaRPr lang="en-US" sz="1400" kern="1200" dirty="0">
                        <a:solidFill>
                          <a:schemeClr val="dk1"/>
                        </a:solidFill>
                        <a:effectLst/>
                        <a:latin typeface="Sitka Heading" pitchFamily="2" charset="0"/>
                        <a:ea typeface="+mn-ea"/>
                        <a:cs typeface="+mn-cs"/>
                      </a:endParaRPr>
                    </a:p>
                    <a:p>
                      <a:pPr algn="just"/>
                      <a:r>
                        <a:rPr lang="en-IN" sz="1400" dirty="0"/>
                        <a:t>Lee &amp; Tan</a:t>
                      </a:r>
                      <a:endParaRPr lang="en-US" sz="1400" kern="1200" dirty="0">
                        <a:solidFill>
                          <a:schemeClr val="dk1"/>
                        </a:solidFill>
                        <a:effectLst/>
                        <a:latin typeface="Sitka Heading" pitchFamily="2" charset="0"/>
                        <a:ea typeface="+mn-ea"/>
                        <a:cs typeface="+mn-cs"/>
                      </a:endParaRPr>
                    </a:p>
                  </a:txBody>
                  <a:tcPr/>
                </a:tc>
                <a:tc>
                  <a:txBody>
                    <a:bodyPr/>
                    <a:lstStyle/>
                    <a:p>
                      <a:pPr algn="just"/>
                      <a:endParaRPr lang="en-IN" sz="1400" dirty="0">
                        <a:latin typeface="+mn-lt"/>
                      </a:endParaRPr>
                    </a:p>
                    <a:p>
                      <a:pPr algn="just"/>
                      <a:r>
                        <a:rPr lang="en-IN" sz="1400" dirty="0">
                          <a:latin typeface="+mn-lt"/>
                        </a:rPr>
                        <a:t>2020</a:t>
                      </a:r>
                    </a:p>
                  </a:txBody>
                  <a:tcPr/>
                </a:tc>
                <a:extLst>
                  <a:ext uri="{0D108BD9-81ED-4DB2-BD59-A6C34878D82A}">
                    <a16:rowId xmlns:a16="http://schemas.microsoft.com/office/drawing/2014/main" val="4131235296"/>
                  </a:ext>
                </a:extLst>
              </a:tr>
              <a:tr h="848828">
                <a:tc>
                  <a:txBody>
                    <a:bodyPr/>
                    <a:lstStyle/>
                    <a:p>
                      <a:pPr algn="l"/>
                      <a:r>
                        <a:rPr lang="en-US" sz="1400" b="1" kern="1200" dirty="0">
                          <a:solidFill>
                            <a:schemeClr val="dk1"/>
                          </a:solidFill>
                          <a:effectLst/>
                          <a:latin typeface="Sitka Heading" pitchFamily="2" charset="0"/>
                          <a:ea typeface="+mn-ea"/>
                          <a:cs typeface="+mn-cs"/>
                        </a:rPr>
                        <a:t>7. </a:t>
                      </a:r>
                      <a:r>
                        <a:rPr lang="en-IN" sz="1400" dirty="0"/>
                        <a:t>Fleet Management in Transportation</a:t>
                      </a:r>
                      <a:endParaRPr lang="en-IN" sz="1400" dirty="0">
                        <a:latin typeface="Sitka Heading" pitchFamily="2"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t>This research reviews fleet management systems and their impact on operational efficiency, focusing on real-time tracking and maintenance scheduling to optimize service delivery in the transportation sector</a:t>
                      </a:r>
                      <a:r>
                        <a:rPr lang="en-US" sz="1400" kern="1200" dirty="0">
                          <a:solidFill>
                            <a:schemeClr val="dk1"/>
                          </a:solidFill>
                          <a:effectLst/>
                          <a:latin typeface="Sitka Heading" pitchFamily="2" charset="0"/>
                          <a:ea typeface="+mn-ea"/>
                          <a:cs typeface="+mn-cs"/>
                        </a:rPr>
                        <a:t>.</a:t>
                      </a:r>
                      <a:endParaRPr lang="en-IN" sz="1400" kern="1200" dirty="0">
                        <a:solidFill>
                          <a:schemeClr val="dk1"/>
                        </a:solidFill>
                        <a:effectLst/>
                        <a:latin typeface="Sitka Heading" pitchFamily="2" charset="0"/>
                        <a:ea typeface="+mn-ea"/>
                        <a:cs typeface="+mn-cs"/>
                      </a:endParaRPr>
                    </a:p>
                  </a:txBody>
                  <a:tcPr/>
                </a:tc>
                <a:tc>
                  <a:txBody>
                    <a:bodyPr/>
                    <a:lstStyle/>
                    <a:p>
                      <a:pPr algn="just"/>
                      <a:endParaRPr lang="en-US" sz="1400" kern="1200" dirty="0">
                        <a:solidFill>
                          <a:schemeClr val="dk1"/>
                        </a:solidFill>
                        <a:effectLst/>
                        <a:latin typeface="Sitka Heading" pitchFamily="2" charset="0"/>
                        <a:ea typeface="+mn-ea"/>
                        <a:cs typeface="+mn-cs"/>
                      </a:endParaRPr>
                    </a:p>
                    <a:p>
                      <a:pPr algn="just"/>
                      <a:r>
                        <a:rPr lang="en-IN" sz="1400" dirty="0"/>
                        <a:t>Patel &amp; Agarwal </a:t>
                      </a:r>
                      <a:endParaRPr lang="en-IN" sz="1400" dirty="0">
                        <a:latin typeface="Sitka Heading" pitchFamily="2" charset="0"/>
                      </a:endParaRPr>
                    </a:p>
                  </a:txBody>
                  <a:tcPr/>
                </a:tc>
                <a:tc>
                  <a:txBody>
                    <a:bodyPr/>
                    <a:lstStyle/>
                    <a:p>
                      <a:pPr algn="just"/>
                      <a:endParaRPr lang="en-IN" sz="1400" dirty="0">
                        <a:latin typeface="+mn-lt"/>
                      </a:endParaRPr>
                    </a:p>
                    <a:p>
                      <a:pPr algn="just"/>
                      <a:r>
                        <a:rPr lang="en-IN" sz="1400" dirty="0">
                          <a:latin typeface="+mn-lt"/>
                        </a:rPr>
                        <a:t>2021</a:t>
                      </a:r>
                    </a:p>
                  </a:txBody>
                  <a:tcPr/>
                </a:tc>
                <a:extLst>
                  <a:ext uri="{0D108BD9-81ED-4DB2-BD59-A6C34878D82A}">
                    <a16:rowId xmlns:a16="http://schemas.microsoft.com/office/drawing/2014/main" val="2750482920"/>
                  </a:ext>
                </a:extLst>
              </a:tr>
              <a:tr h="1096403">
                <a:tc>
                  <a:txBody>
                    <a:bodyPr/>
                    <a:lstStyle/>
                    <a:p>
                      <a:pPr algn="l"/>
                      <a:r>
                        <a:rPr lang="en-US" sz="1400" b="1" kern="1200" dirty="0">
                          <a:solidFill>
                            <a:schemeClr val="dk1"/>
                          </a:solidFill>
                          <a:effectLst/>
                          <a:latin typeface="Sitka Heading" pitchFamily="2" charset="0"/>
                          <a:ea typeface="+mn-ea"/>
                          <a:cs typeface="+mn-cs"/>
                        </a:rPr>
                        <a:t>8.</a:t>
                      </a:r>
                      <a:r>
                        <a:rPr lang="en-IN" sz="1400" dirty="0"/>
                        <a:t> Customer Trust in Online Transactions</a:t>
                      </a:r>
                      <a:endParaRPr lang="en-IN" sz="1400" dirty="0">
                        <a:latin typeface="Sitka Heading" pitchFamily="2"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t>This paper explores factors influencing customer trust in online transactions , particularly in the context of travel and booking systems. It highlights the importance of transparency, security measures, and customer service inbuilding trust</a:t>
                      </a:r>
                      <a:endParaRPr lang="en-IN" sz="1400" kern="1200" dirty="0">
                        <a:solidFill>
                          <a:schemeClr val="dk1"/>
                        </a:solidFill>
                        <a:effectLst/>
                        <a:latin typeface="Sitka Heading" pitchFamily="2" charset="0"/>
                        <a:ea typeface="+mn-ea"/>
                        <a:cs typeface="+mn-cs"/>
                      </a:endParaRPr>
                    </a:p>
                  </a:txBody>
                  <a:tcPr/>
                </a:tc>
                <a:tc>
                  <a:txBody>
                    <a:bodyPr/>
                    <a:lstStyle/>
                    <a:p>
                      <a:pPr algn="just"/>
                      <a:endParaRPr lang="en-US" sz="1400" kern="1200" dirty="0">
                        <a:solidFill>
                          <a:schemeClr val="dk1"/>
                        </a:solidFill>
                        <a:effectLst/>
                        <a:latin typeface="Sitka Heading" pitchFamily="2" charset="0"/>
                        <a:ea typeface="+mn-ea"/>
                        <a:cs typeface="+mn-cs"/>
                      </a:endParaRPr>
                    </a:p>
                    <a:p>
                      <a:pPr algn="just"/>
                      <a:r>
                        <a:rPr lang="en-IN" sz="1400" dirty="0"/>
                        <a:t>Williams et al.</a:t>
                      </a:r>
                      <a:endParaRPr lang="en-IN" sz="1400" dirty="0">
                        <a:latin typeface="Sitka Heading" pitchFamily="2" charset="0"/>
                      </a:endParaRPr>
                    </a:p>
                  </a:txBody>
                  <a:tcPr/>
                </a:tc>
                <a:tc>
                  <a:txBody>
                    <a:bodyPr/>
                    <a:lstStyle/>
                    <a:p>
                      <a:pPr algn="just"/>
                      <a:endParaRPr lang="en-IN" sz="1400" dirty="0">
                        <a:latin typeface="+mn-lt"/>
                      </a:endParaRPr>
                    </a:p>
                    <a:p>
                      <a:pPr algn="just"/>
                      <a:r>
                        <a:rPr lang="en-IN" sz="1400" dirty="0">
                          <a:latin typeface="+mn-lt"/>
                        </a:rPr>
                        <a:t>2018</a:t>
                      </a:r>
                    </a:p>
                  </a:txBody>
                  <a:tcPr/>
                </a:tc>
                <a:extLst>
                  <a:ext uri="{0D108BD9-81ED-4DB2-BD59-A6C34878D82A}">
                    <a16:rowId xmlns:a16="http://schemas.microsoft.com/office/drawing/2014/main" val="615455283"/>
                  </a:ext>
                </a:extLst>
              </a:tr>
              <a:tr h="1096403">
                <a:tc>
                  <a:txBody>
                    <a:bodyPr/>
                    <a:lstStyle/>
                    <a:p>
                      <a:pPr algn="l"/>
                      <a:r>
                        <a:rPr lang="en-US" sz="1400" b="1" kern="1200" dirty="0">
                          <a:solidFill>
                            <a:schemeClr val="dk1"/>
                          </a:solidFill>
                          <a:effectLst/>
                          <a:latin typeface="Sitka Heading" pitchFamily="2" charset="0"/>
                          <a:ea typeface="+mn-ea"/>
                          <a:cs typeface="+mn-cs"/>
                        </a:rPr>
                        <a:t>9.</a:t>
                      </a:r>
                      <a:r>
                        <a:rPr lang="en-IN" sz="1400" dirty="0"/>
                        <a:t> Data-Driven Decision Makin</a:t>
                      </a:r>
                      <a:endParaRPr lang="en-IN" sz="1400" dirty="0">
                        <a:latin typeface="Sitka Heading" pitchFamily="2"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dirty="0"/>
                        <a:t>This study discusses the importance of analytics and reporting tools in the travel industry, emphasizing how data can be leveraged for decision making , optimizing routes , and improving service offerings for operators.</a:t>
                      </a:r>
                      <a:endParaRPr lang="en-IN" sz="1400" kern="1200" dirty="0">
                        <a:solidFill>
                          <a:schemeClr val="dk1"/>
                        </a:solidFill>
                        <a:effectLst/>
                        <a:latin typeface="Sitka Heading" pitchFamily="2" charset="0"/>
                        <a:ea typeface="+mn-ea"/>
                        <a:cs typeface="+mn-cs"/>
                      </a:endParaRPr>
                    </a:p>
                  </a:txBody>
                  <a:tcPr/>
                </a:tc>
                <a:tc>
                  <a:txBody>
                    <a:bodyPr/>
                    <a:lstStyle/>
                    <a:p>
                      <a:pPr algn="just"/>
                      <a:endParaRPr lang="en-US" sz="1400" kern="1200" dirty="0">
                        <a:solidFill>
                          <a:schemeClr val="dk1"/>
                        </a:solidFill>
                        <a:effectLst/>
                        <a:latin typeface="Sitka Heading" pitchFamily="2" charset="0"/>
                        <a:ea typeface="+mn-ea"/>
                        <a:cs typeface="+mn-cs"/>
                      </a:endParaRPr>
                    </a:p>
                    <a:p>
                      <a:pPr algn="just"/>
                      <a:r>
                        <a:rPr lang="en-IN" sz="1400" dirty="0"/>
                        <a:t>Singh &amp; Bansal</a:t>
                      </a:r>
                      <a:endParaRPr lang="en-IN" sz="1400" dirty="0">
                        <a:latin typeface="Sitka Heading" pitchFamily="2" charset="0"/>
                      </a:endParaRPr>
                    </a:p>
                  </a:txBody>
                  <a:tcPr/>
                </a:tc>
                <a:tc>
                  <a:txBody>
                    <a:bodyPr/>
                    <a:lstStyle/>
                    <a:p>
                      <a:pPr algn="just"/>
                      <a:endParaRPr lang="en-US" sz="1400" kern="1200" dirty="0">
                        <a:solidFill>
                          <a:schemeClr val="dk1"/>
                        </a:solidFill>
                        <a:effectLst/>
                        <a:latin typeface="+mn-lt"/>
                        <a:ea typeface="+mn-ea"/>
                        <a:cs typeface="+mn-cs"/>
                      </a:endParaRPr>
                    </a:p>
                    <a:p>
                      <a:pPr algn="just"/>
                      <a:r>
                        <a:rPr lang="en-US" sz="1400" kern="1200" dirty="0">
                          <a:solidFill>
                            <a:schemeClr val="dk1"/>
                          </a:solidFill>
                          <a:effectLst/>
                          <a:latin typeface="+mn-lt"/>
                          <a:ea typeface="+mn-ea"/>
                          <a:cs typeface="+mn-cs"/>
                        </a:rPr>
                        <a:t>2022</a:t>
                      </a:r>
                      <a:endParaRPr lang="en-IN" sz="1400" dirty="0">
                        <a:latin typeface="+mn-lt"/>
                      </a:endParaRPr>
                    </a:p>
                  </a:txBody>
                  <a:tcPr/>
                </a:tc>
                <a:extLst>
                  <a:ext uri="{0D108BD9-81ED-4DB2-BD59-A6C34878D82A}">
                    <a16:rowId xmlns:a16="http://schemas.microsoft.com/office/drawing/2014/main" val="4138978458"/>
                  </a:ext>
                </a:extLst>
              </a:tr>
              <a:tr h="1096403">
                <a:tc>
                  <a:txBody>
                    <a:bodyPr/>
                    <a:lstStyle/>
                    <a:p>
                      <a:pPr algn="l"/>
                      <a:r>
                        <a:rPr lang="en-US" sz="1400" b="1" kern="1200" dirty="0">
                          <a:solidFill>
                            <a:schemeClr val="dk1"/>
                          </a:solidFill>
                          <a:effectLst/>
                          <a:latin typeface="Sitka Heading" pitchFamily="2" charset="0"/>
                          <a:ea typeface="+mn-ea"/>
                          <a:cs typeface="+mn-cs"/>
                        </a:rPr>
                        <a:t>10.</a:t>
                      </a:r>
                      <a:r>
                        <a:rPr lang="en-IN" sz="1400" dirty="0"/>
                        <a:t> Impact of COVID-19onTravel Booking</a:t>
                      </a:r>
                      <a:endParaRPr lang="en-IN" sz="1400" dirty="0">
                        <a:latin typeface="Sitka Heading" pitchFamily="2"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t>This article analyzes how theCOVID-19pandemic has affected travel booking systems, including changes in consumer behavior, the rise of contactless services, and the increased importance of health and safety features in booking applications</a:t>
                      </a:r>
                      <a:endParaRPr lang="en-IN" sz="1400" kern="1200" dirty="0">
                        <a:solidFill>
                          <a:schemeClr val="dk1"/>
                        </a:solidFill>
                        <a:effectLst/>
                        <a:latin typeface="Sitka Heading" pitchFamily="2" charset="0"/>
                        <a:ea typeface="+mn-ea"/>
                        <a:cs typeface="+mn-cs"/>
                      </a:endParaRPr>
                    </a:p>
                  </a:txBody>
                  <a:tcPr/>
                </a:tc>
                <a:tc>
                  <a:txBody>
                    <a:bodyPr/>
                    <a:lstStyle/>
                    <a:p>
                      <a:pPr algn="just"/>
                      <a:endParaRPr lang="en-US" sz="1400" kern="1200" dirty="0">
                        <a:solidFill>
                          <a:schemeClr val="dk1"/>
                        </a:solidFill>
                        <a:effectLst/>
                        <a:latin typeface="Sitka Heading" pitchFamily="2" charset="0"/>
                        <a:ea typeface="+mn-ea"/>
                        <a:cs typeface="+mn-cs"/>
                      </a:endParaRPr>
                    </a:p>
                    <a:p>
                      <a:pPr algn="just"/>
                      <a:r>
                        <a:rPr lang="en-IN" sz="1400" dirty="0"/>
                        <a:t>Brown &amp; Jones</a:t>
                      </a:r>
                      <a:r>
                        <a:rPr lang="en-US" sz="1400" kern="1200" dirty="0">
                          <a:solidFill>
                            <a:schemeClr val="dk1"/>
                          </a:solidFill>
                          <a:effectLst/>
                          <a:latin typeface="Sitka Heading" pitchFamily="2" charset="0"/>
                          <a:ea typeface="+mn-ea"/>
                          <a:cs typeface="+mn-cs"/>
                        </a:rPr>
                        <a:t>.</a:t>
                      </a:r>
                      <a:endParaRPr lang="en-IN" sz="1400" dirty="0">
                        <a:latin typeface="Sitka Heading" pitchFamily="2" charset="0"/>
                      </a:endParaRPr>
                    </a:p>
                  </a:txBody>
                  <a:tcPr/>
                </a:tc>
                <a:tc>
                  <a:txBody>
                    <a:bodyPr/>
                    <a:lstStyle/>
                    <a:p>
                      <a:pPr algn="just"/>
                      <a:endParaRPr lang="en-IN" sz="1400" dirty="0">
                        <a:latin typeface="+mn-lt"/>
                      </a:endParaRPr>
                    </a:p>
                    <a:p>
                      <a:pPr algn="just"/>
                      <a:r>
                        <a:rPr lang="en-IN" sz="1400" dirty="0">
                          <a:latin typeface="+mn-lt"/>
                        </a:rPr>
                        <a:t>2021</a:t>
                      </a:r>
                    </a:p>
                  </a:txBody>
                  <a:tcPr/>
                </a:tc>
                <a:extLst>
                  <a:ext uri="{0D108BD9-81ED-4DB2-BD59-A6C34878D82A}">
                    <a16:rowId xmlns:a16="http://schemas.microsoft.com/office/drawing/2014/main" val="3405373374"/>
                  </a:ext>
                </a:extLst>
              </a:tr>
            </a:tbl>
          </a:graphicData>
        </a:graphic>
      </p:graphicFrame>
    </p:spTree>
    <p:extLst>
      <p:ext uri="{BB962C8B-B14F-4D97-AF65-F5344CB8AC3E}">
        <p14:creationId xmlns:p14="http://schemas.microsoft.com/office/powerpoint/2010/main" val="20677006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a:extLst>
              <a:ext uri="{FF2B5EF4-FFF2-40B4-BE49-F238E27FC236}">
                <a16:creationId xmlns:a16="http://schemas.microsoft.com/office/drawing/2014/main" id="{9B9DDC4E-2528-00CE-23EC-C4A05EDC4C00}"/>
              </a:ext>
            </a:extLst>
          </p:cNvPr>
          <p:cNvSpPr txBox="1"/>
          <p:nvPr/>
        </p:nvSpPr>
        <p:spPr>
          <a:xfrm>
            <a:off x="362281" y="163769"/>
            <a:ext cx="10726638" cy="738664"/>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800" b="1" dirty="0">
                <a:solidFill>
                  <a:schemeClr val="accent1">
                    <a:lumMod val="75000"/>
                  </a:schemeClr>
                </a:solidFill>
                <a:latin typeface="Calisto MT" panose="02040603050505030304" pitchFamily="18" charset="0"/>
              </a:rPr>
              <a:t>ARCHITECTURE DIAGRAM</a:t>
            </a:r>
          </a:p>
        </p:txBody>
      </p:sp>
      <p:sp>
        <p:nvSpPr>
          <p:cNvPr id="8" name="Rectangle 3">
            <a:extLst>
              <a:ext uri="{FF2B5EF4-FFF2-40B4-BE49-F238E27FC236}">
                <a16:creationId xmlns:a16="http://schemas.microsoft.com/office/drawing/2014/main" id="{AD95F05D-4BAF-2CC7-283F-2397B6BCE866}"/>
              </a:ext>
            </a:extLst>
          </p:cNvPr>
          <p:cNvSpPr>
            <a:spLocks noChangeArrowheads="1"/>
          </p:cNvSpPr>
          <p:nvPr/>
        </p:nvSpPr>
        <p:spPr bwMode="auto">
          <a:xfrm>
            <a:off x="540774" y="1525680"/>
            <a:ext cx="11110452" cy="457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Sitka Heading" pitchFamily="2" charset="0"/>
              </a:rPr>
              <a:t>	</a:t>
            </a:r>
          </a:p>
        </p:txBody>
      </p:sp>
      <p:pic>
        <p:nvPicPr>
          <p:cNvPr id="5" name="Picture 4">
            <a:extLst>
              <a:ext uri="{FF2B5EF4-FFF2-40B4-BE49-F238E27FC236}">
                <a16:creationId xmlns:a16="http://schemas.microsoft.com/office/drawing/2014/main" id="{F53BC9AF-BBD4-A0D7-417E-82D8735BA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14" y="1347880"/>
            <a:ext cx="7605486" cy="4715463"/>
          </a:xfrm>
          <a:prstGeom prst="rect">
            <a:avLst/>
          </a:prstGeom>
        </p:spPr>
      </p:pic>
    </p:spTree>
    <p:extLst>
      <p:ext uri="{BB962C8B-B14F-4D97-AF65-F5344CB8AC3E}">
        <p14:creationId xmlns:p14="http://schemas.microsoft.com/office/powerpoint/2010/main" val="23282829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351</TotalTime>
  <Words>1356</Words>
  <Application>Microsoft Office PowerPoint</Application>
  <PresentationFormat>Widescreen</PresentationFormat>
  <Paragraphs>155</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Calisto MT</vt:lpstr>
      <vt:lpstr>Cambria</vt:lpstr>
      <vt:lpstr>Cooper Black</vt:lpstr>
      <vt:lpstr>Sitka Heading</vt:lpstr>
      <vt:lpstr>Trebuchet MS</vt:lpstr>
      <vt:lpstr>TT Rounds Condensed</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 PAGE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Sutharsini S</dc:creator>
  <cp:lastModifiedBy>Varshini R</cp:lastModifiedBy>
  <cp:revision>18</cp:revision>
  <dcterms:created xsi:type="dcterms:W3CDTF">2024-09-18T13:11:34Z</dcterms:created>
  <dcterms:modified xsi:type="dcterms:W3CDTF">2024-11-09T15:00:29Z</dcterms:modified>
</cp:coreProperties>
</file>