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64" r:id="rId2"/>
    <p:sldId id="256" r:id="rId3"/>
    <p:sldId id="257" r:id="rId4"/>
    <p:sldId id="258" r:id="rId5"/>
    <p:sldId id="259" r:id="rId6"/>
    <p:sldId id="260" r:id="rId7"/>
    <p:sldId id="262" r:id="rId8"/>
    <p:sldId id="263" r:id="rId9"/>
  </p:sldIdLst>
  <p:sldSz cx="14630400" cy="8229600"/>
  <p:notesSz cx="8229600" cy="14630400"/>
  <p:embeddedFontLst>
    <p:embeddedFont>
      <p:font typeface="Aptos Narrow" panose="020B0004020202020204" pitchFamily="34" charset="0"/>
      <p:regular r:id="rId11"/>
      <p:bold r:id="rId12"/>
    </p:embeddedFont>
    <p:embeddedFont>
      <p:font typeface="Barlow" panose="00000500000000000000" pitchFamily="2" charset="0"/>
      <p:regular r:id="rId13"/>
      <p:bold r:id="rId14"/>
      <p:italic r:id="rId15"/>
      <p:bold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4E4E4"/>
    <a:srgbClr val="355F6E"/>
    <a:srgbClr val="0C3451"/>
    <a:srgbClr val="31658A"/>
    <a:srgbClr val="356B9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9295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E7EEF9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AFA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99;p13">
            <a:extLst>
              <a:ext uri="{FF2B5EF4-FFF2-40B4-BE49-F238E27FC236}">
                <a16:creationId xmlns:a16="http://schemas.microsoft.com/office/drawing/2014/main" id="{0360E0CE-7889-87C5-0959-389EF3BA8283}"/>
              </a:ext>
            </a:extLst>
          </p:cNvPr>
          <p:cNvSpPr txBox="1"/>
          <p:nvPr/>
        </p:nvSpPr>
        <p:spPr>
          <a:xfrm>
            <a:off x="1812781" y="1276006"/>
            <a:ext cx="10762673" cy="54006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ctr">
              <a:buSzPts val="2400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PROJECT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ON</a:t>
            </a:r>
            <a:endParaRPr lang="en-US" sz="2000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ctr">
              <a:buClr>
                <a:srgbClr val="000000"/>
              </a:buClr>
              <a:buSzPts val="2400"/>
            </a:pP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 METRICS DASHBOARD FOR EXECUTIVE INSIGHTS</a:t>
            </a:r>
            <a:endParaRPr lang="en-US" sz="2000" b="1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endParaRPr lang="en-US" sz="2000" b="1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 panose="020B0604020202020204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BACHELOR OF TECHNOLOGY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IN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ctr">
              <a:buSzPts val="1800"/>
            </a:pP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COMPUTER SCIENCE AND</a:t>
            </a:r>
            <a:r>
              <a:rPr lang="en-US" sz="20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 </a:t>
            </a:r>
            <a:r>
              <a:rPr lang="en-US" sz="2000" b="0" i="0" u="none" strike="noStrike" cap="none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ENGINEERING</a:t>
            </a: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2000" b="0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BY</a:t>
            </a:r>
          </a:p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lang="en-US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marL="342900" marR="0" lvl="0" indent="-34290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                             </a:t>
            </a:r>
            <a:r>
              <a:rPr lang="en-US" sz="2000" b="1" dirty="0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CHITTIMALLA 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ASHWITH                             22VE1A0575</a:t>
            </a:r>
            <a:endParaRPr lang="en-US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lvl="0" algn="just">
              <a:buSzPts val="18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                             K. VISWAS REDDY                                           22VE1A0582</a:t>
            </a:r>
          </a:p>
          <a:p>
            <a:pPr lvl="0" algn="just">
              <a:buSzPts val="1800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                            M. SHASHIKANTH REDDY                             22VE1A0595</a:t>
            </a:r>
            <a:endParaRPr lang="en-US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buSzPts val="1800"/>
            </a:pP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                            M. VARSHINI REDDY                                       22VE1A0599</a:t>
            </a:r>
          </a:p>
          <a:p>
            <a:pPr algn="just">
              <a:buSzPts val="1800"/>
            </a:pPr>
            <a:r>
              <a:rPr lang="en-US" sz="2000" b="1" i="0" u="none" strike="noStrike" cap="none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                                                  T.ISHA                                                                   22VE1</a:t>
            </a:r>
            <a:r>
              <a:rPr lang="en-US" sz="2000" b="1">
                <a:solidFill>
                  <a:schemeClr val="dk1"/>
                </a:solidFill>
                <a:latin typeface="Times New Roman" panose="02020603050405020304" pitchFamily="18" charset="0"/>
                <a:ea typeface="Times New Roman" panose="02020603050405020304"/>
                <a:cs typeface="Times New Roman" panose="02020603050405020304" pitchFamily="18" charset="0"/>
                <a:sym typeface="Times New Roman" panose="02020603050405020304"/>
              </a:rPr>
              <a:t>A05B9</a:t>
            </a:r>
          </a:p>
          <a:p>
            <a:pPr algn="just">
              <a:buSzPts val="1800"/>
            </a:pPr>
            <a:endParaRPr lang="en-US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just">
              <a:lnSpc>
                <a:spcPct val="150000"/>
              </a:lnSpc>
              <a:buSzPts val="1800"/>
            </a:pPr>
            <a:endParaRPr lang="en-IN" sz="2000" b="1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Times New Roman" panose="02020603050405020304"/>
            </a:endParaRPr>
          </a:p>
          <a:p>
            <a:pPr algn="ctr">
              <a:buSzPts val="1800"/>
            </a:pPr>
            <a:endParaRPr lang="en-IN" sz="2000" dirty="0">
              <a:solidFill>
                <a:schemeClr val="dk1"/>
              </a:solidFill>
              <a:latin typeface="Times New Roman" panose="02020603050405020304" pitchFamily="18" charset="0"/>
              <a:ea typeface="Libre Franklin"/>
              <a:cs typeface="Times New Roman" panose="02020603050405020304" pitchFamily="18" charset="0"/>
              <a:sym typeface="Libre Franklin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2000" b="0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  <a:sym typeface="Times New Roman" panose="02020603050405020304"/>
            </a:endParaRPr>
          </a:p>
          <a:p>
            <a:pPr algn="ctr">
              <a:buSzPts val="1800"/>
            </a:pPr>
            <a:endParaRPr lang="en-US" sz="2000" b="1" i="0" u="none" strike="noStrike" cap="none" dirty="0">
              <a:solidFill>
                <a:schemeClr val="dk1"/>
              </a:solidFill>
              <a:latin typeface="Times New Roman" panose="02020603050405020304" pitchFamily="18" charset="0"/>
              <a:ea typeface="Times New Roman" panose="02020603050405020304"/>
              <a:cs typeface="Times New Roman" panose="02020603050405020304" pitchFamily="18" charset="0"/>
            </a:endParaRPr>
          </a:p>
        </p:txBody>
      </p:sp>
      <p:sp>
        <p:nvSpPr>
          <p:cNvPr id="15" name="Google Shape;100;p13">
            <a:extLst>
              <a:ext uri="{FF2B5EF4-FFF2-40B4-BE49-F238E27FC236}">
                <a16:creationId xmlns:a16="http://schemas.microsoft.com/office/drawing/2014/main" id="{9CBD5CF0-F971-8AE4-5FA3-333F6487FF2D}"/>
              </a:ext>
            </a:extLst>
          </p:cNvPr>
          <p:cNvSpPr txBox="1"/>
          <p:nvPr/>
        </p:nvSpPr>
        <p:spPr>
          <a:xfrm>
            <a:off x="11703325" y="1596475"/>
            <a:ext cx="488100" cy="5601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endParaRPr sz="2000" b="0" i="0" u="none" strike="noStrike" cap="none">
              <a:solidFill>
                <a:srgbClr val="000000"/>
              </a:solidFill>
              <a:latin typeface="Barlow" panose="00000500000000000000" pitchFamily="2" charset="0"/>
              <a:ea typeface="Libre Franklin"/>
              <a:cs typeface="Libre Franklin"/>
              <a:sym typeface="Libre Franklin"/>
            </a:endParaRPr>
          </a:p>
        </p:txBody>
      </p:sp>
      <p:pic>
        <p:nvPicPr>
          <p:cNvPr id="16" name="Picture 1">
            <a:extLst>
              <a:ext uri="{FF2B5EF4-FFF2-40B4-BE49-F238E27FC236}">
                <a16:creationId xmlns:a16="http://schemas.microsoft.com/office/drawing/2014/main" id="{AB9C068C-E52D-95A6-523A-20E14D371B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3785" y="0"/>
            <a:ext cx="1524000" cy="1381125"/>
          </a:xfrm>
          <a:prstGeom prst="rect">
            <a:avLst/>
          </a:prstGeom>
          <a:noFill/>
        </p:spPr>
      </p:pic>
      <p:sp>
        <p:nvSpPr>
          <p:cNvPr id="17" name="AutoShape 8">
            <a:extLst>
              <a:ext uri="{FF2B5EF4-FFF2-40B4-BE49-F238E27FC236}">
                <a16:creationId xmlns:a16="http://schemas.microsoft.com/office/drawing/2014/main" id="{580EAAA8-3ECF-21B7-DB73-9710026751C2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414374"/>
            <a:ext cx="14630400" cy="45719"/>
          </a:xfrm>
          <a:prstGeom prst="straightConnector1">
            <a:avLst/>
          </a:prstGeom>
          <a:noFill/>
          <a:ln w="19050">
            <a:solidFill>
              <a:srgbClr val="3399FF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Barlow" panose="00000500000000000000" pitchFamily="2" charset="0"/>
            </a:endParaRPr>
          </a:p>
        </p:txBody>
      </p:sp>
      <p:sp>
        <p:nvSpPr>
          <p:cNvPr id="18" name="AutoShape 7">
            <a:extLst>
              <a:ext uri="{FF2B5EF4-FFF2-40B4-BE49-F238E27FC236}">
                <a16:creationId xmlns:a16="http://schemas.microsoft.com/office/drawing/2014/main" id="{B31C3B85-6036-28C2-FF79-C087B8B65DA3}"/>
              </a:ext>
            </a:extLst>
          </p:cNvPr>
          <p:cNvSpPr>
            <a:spLocks noChangeShapeType="1"/>
          </p:cNvSpPr>
          <p:nvPr/>
        </p:nvSpPr>
        <p:spPr bwMode="auto">
          <a:xfrm>
            <a:off x="0" y="1517507"/>
            <a:ext cx="14630400" cy="58712"/>
          </a:xfrm>
          <a:prstGeom prst="straightConnector1">
            <a:avLst/>
          </a:prstGeom>
          <a:noFill/>
          <a:ln w="19050">
            <a:solidFill>
              <a:srgbClr val="E36C0A"/>
            </a:solidFill>
            <a:round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en-US" sz="2000">
              <a:latin typeface="Barlow" panose="00000500000000000000" pitchFamily="2" charset="0"/>
            </a:endParaRPr>
          </a:p>
        </p:txBody>
      </p:sp>
      <p:sp>
        <p:nvSpPr>
          <p:cNvPr id="19" name="Rectangle 10">
            <a:extLst>
              <a:ext uri="{FF2B5EF4-FFF2-40B4-BE49-F238E27FC236}">
                <a16:creationId xmlns:a16="http://schemas.microsoft.com/office/drawing/2014/main" id="{21794A7E-72DA-B44D-7485-2D78246CF7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545"/>
            <a:ext cx="18473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en-US" sz="2000">
              <a:latin typeface="Barlow" panose="00000500000000000000" pitchFamily="2" charset="0"/>
            </a:endParaRPr>
          </a:p>
        </p:txBody>
      </p:sp>
      <p:sp>
        <p:nvSpPr>
          <p:cNvPr id="20" name="Rectangle 11">
            <a:extLst>
              <a:ext uri="{FF2B5EF4-FFF2-40B4-BE49-F238E27FC236}">
                <a16:creationId xmlns:a16="http://schemas.microsoft.com/office/drawing/2014/main" id="{3514D252-5708-2887-A912-DD3DE21A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339" y="-190146"/>
            <a:ext cx="12192000" cy="1631216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ctr" anchorCtr="0" compatLnSpc="1">
            <a:spAutoFit/>
          </a:bodyPr>
          <a:lstStyle/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libri" panose="020F0502020204030204" pitchFamily="34" charset="0"/>
              </a:rPr>
              <a:t>                                         </a:t>
            </a:r>
          </a:p>
          <a:p>
            <a:pPr marL="0" marR="0" lvl="0" indent="45720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libri" panose="020F0502020204030204" pitchFamily="34" charset="0"/>
              </a:rPr>
              <a:t>   </a:t>
            </a:r>
            <a:r>
              <a:rPr kumimoji="0" lang="en-US" sz="2000" b="1" i="0" u="none" strike="noStrike" cap="none" normalizeH="0" baseline="0" err="1">
                <a:ln>
                  <a:noFill/>
                </a:ln>
                <a:solidFill>
                  <a:srgbClr val="0070C0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libri" panose="020F0502020204030204" pitchFamily="34" charset="0"/>
              </a:rPr>
              <a:t>Sreyas</a:t>
            </a:r>
            <a:r>
              <a:rPr kumimoji="0" lang="en-US" sz="2000" b="1" i="0" u="none" strike="noStrike" cap="none" normalizeH="0" baseline="0">
                <a:ln>
                  <a:noFill/>
                </a:ln>
                <a:solidFill>
                  <a:srgbClr val="0070C0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libri" panose="020F0502020204030204" pitchFamily="34" charset="0"/>
              </a:rPr>
              <a:t> Institute of Engineering and Technology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1" i="1" u="none" strike="noStrike" cap="none" normalizeH="0" baseline="0">
                <a:ln>
                  <a:noFill/>
                </a:ln>
                <a:solidFill>
                  <a:srgbClr val="FF0000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mbria" panose="02040503050406030204" pitchFamily="18" charset="0"/>
              </a:rPr>
              <a:t> An Autonomous Institution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mbria" panose="02040503050406030204" pitchFamily="18" charset="0"/>
              </a:rPr>
              <a:t>Approved by AICTE, Affiliated to JNTUH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  <a:cs typeface="Arial" panose="020B0604020202020204" pitchFamily="34" charset="0"/>
            </a:endParaRPr>
          </a:p>
          <a:p>
            <a:pPr marL="0" marR="0" lvl="0" indent="45720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r>
              <a:rPr kumimoji="0" 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Barlow" panose="00000500000000000000" pitchFamily="2" charset="0"/>
                <a:ea typeface="Cambria" panose="02040503050406030204" pitchFamily="18" charset="0"/>
                <a:cs typeface="Cambria" panose="02040503050406030204" pitchFamily="18" charset="0"/>
              </a:rPr>
              <a:t>                     Accredited by NAAC-A Grade, NBA (CSE, ECE &amp; ME) &amp; ISO 9001:2015 Certified</a:t>
            </a: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1" name="Rectangle 12">
            <a:extLst>
              <a:ext uri="{FF2B5EF4-FFF2-40B4-BE49-F238E27FC236}">
                <a16:creationId xmlns:a16="http://schemas.microsoft.com/office/drawing/2014/main" id="{C10947EC-2F28-8852-28E9-21B2E4A6B9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714345"/>
            <a:ext cx="184731" cy="4001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2865120" algn="ctr"/>
                <a:tab pos="5730875" algn="r"/>
              </a:tabLst>
            </a:pPr>
            <a:endParaRPr kumimoji="0" lang="en-US" sz="2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Barlow" panose="00000500000000000000" pitchFamily="2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183E183-E30B-CF62-6314-62DA9D38840C}"/>
              </a:ext>
            </a:extLst>
          </p:cNvPr>
          <p:cNvSpPr txBox="1"/>
          <p:nvPr/>
        </p:nvSpPr>
        <p:spPr>
          <a:xfrm>
            <a:off x="12743727" y="7592992"/>
            <a:ext cx="1886673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 sz="2000">
              <a:latin typeface="Barlow" panose="000005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95586AD-F997-97D4-F995-EBA359AA9833}"/>
              </a:ext>
            </a:extLst>
          </p:cNvPr>
          <p:cNvSpPr txBox="1"/>
          <p:nvPr/>
        </p:nvSpPr>
        <p:spPr>
          <a:xfrm>
            <a:off x="0" y="8067554"/>
            <a:ext cx="14630400" cy="400110"/>
          </a:xfrm>
          <a:prstGeom prst="rect">
            <a:avLst/>
          </a:prstGeom>
          <a:solidFill>
            <a:srgbClr val="31658A"/>
          </a:solidFill>
        </p:spPr>
        <p:txBody>
          <a:bodyPr wrap="square" rtlCol="0">
            <a:spAutoFit/>
          </a:bodyPr>
          <a:lstStyle/>
          <a:p>
            <a:endParaRPr lang="en-IN" sz="2000">
              <a:latin typeface="Barlow" panose="000005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401D9-0AB3-5E34-A77B-1961C1ABA49A}"/>
              </a:ext>
            </a:extLst>
          </p:cNvPr>
          <p:cNvSpPr txBox="1"/>
          <p:nvPr/>
        </p:nvSpPr>
        <p:spPr>
          <a:xfrm>
            <a:off x="5879076" y="7172063"/>
            <a:ext cx="48673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>
                <a:latin typeface="Barlow" panose="00000500000000000000" pitchFamily="2" charset="0"/>
              </a:rPr>
              <a:t>SUBJECT : DEVOPS</a:t>
            </a:r>
            <a:endParaRPr lang="en-IN" sz="2000" b="1">
              <a:latin typeface="Barlow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4701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20815" y="771497"/>
            <a:ext cx="8625036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445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720815" y="1998101"/>
            <a:ext cx="11449259" cy="310574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just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hape 2"/>
          <p:cNvSpPr/>
          <p:nvPr/>
        </p:nvSpPr>
        <p:spPr>
          <a:xfrm>
            <a:off x="6280190" y="5665470"/>
            <a:ext cx="362903" cy="362903"/>
          </a:xfrm>
          <a:prstGeom prst="roundRect">
            <a:avLst>
              <a:gd name="adj" fmla="val 25194296"/>
            </a:avLst>
          </a:prstGeom>
          <a:noFill/>
          <a:ln w="7620">
            <a:solidFill>
              <a:srgbClr val="FFFFFF"/>
            </a:solidFill>
            <a:prstDash val="solid"/>
          </a:ln>
        </p:spPr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218BA6-E184-E4B5-E2BE-F9B9BBF5B1C6}"/>
              </a:ext>
            </a:extLst>
          </p:cNvPr>
          <p:cNvSpPr txBox="1"/>
          <p:nvPr/>
        </p:nvSpPr>
        <p:spPr>
          <a:xfrm>
            <a:off x="12662704" y="7812382"/>
            <a:ext cx="2106592" cy="458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2251AA4-8DE4-C658-1B51-516578BFC33F}"/>
              </a:ext>
            </a:extLst>
          </p:cNvPr>
          <p:cNvSpPr txBox="1"/>
          <p:nvPr/>
        </p:nvSpPr>
        <p:spPr>
          <a:xfrm>
            <a:off x="720815" y="1998101"/>
            <a:ext cx="12772161" cy="46130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In today’s fast-paced software environment, organizations must deliver quality software quickly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without compromising security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integrates development, security, and operations to ensure security is embedded throughout the CI/CD pipeline.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However, teams face challenges in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tracking and visualizing performance and security metrics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spread across multiple tools like Jenkins, Prometheus, and others.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—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DevSecOps Metrics Dashboard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— provides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centralized platform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monitor, analyze, and visualize CI/CD performance and security data in real-time.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The dashboard bridges the gap between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technical operations and executive-level insights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, enabling faster and more informed decision-making.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promotes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governance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transforming raw CI/CD and monitoring data into meaningful visual insights.</a:t>
            </a:r>
          </a:p>
          <a:p>
            <a:pPr marL="285750" lvl="0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481091" y="876124"/>
            <a:ext cx="7864793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800">
                <a:latin typeface="Times New Roman" panose="02020603050405020304" pitchFamily="18" charset="0"/>
                <a:cs typeface="Times New Roman" panose="02020603050405020304" pitchFamily="18" charset="0"/>
              </a:rPr>
              <a:t>WHAT IS DEVSECOPS?</a:t>
            </a:r>
            <a:endParaRPr lang="en-US" sz="3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3542022-3A5A-12FF-26B5-2DFDE25D9323}"/>
              </a:ext>
            </a:extLst>
          </p:cNvPr>
          <p:cNvSpPr txBox="1"/>
          <p:nvPr/>
        </p:nvSpPr>
        <p:spPr>
          <a:xfrm>
            <a:off x="12523808" y="7718893"/>
            <a:ext cx="2106592" cy="45807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C7DDCA-F845-F03F-E3C1-A60D325FF23A}"/>
              </a:ext>
            </a:extLst>
          </p:cNvPr>
          <p:cNvSpPr txBox="1"/>
          <p:nvPr/>
        </p:nvSpPr>
        <p:spPr>
          <a:xfrm>
            <a:off x="481091" y="1897277"/>
            <a:ext cx="12723541" cy="17045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DevSecOps integrates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Development, Security, and Operations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to ensure secure software delivery.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It embeds security checks and monitoring throughout the CI/CD pipeline rather than adding them at the end.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Focuses on automation, continuous monitoring, and faster, safer releases.</a:t>
            </a:r>
          </a:p>
          <a:p>
            <a:pPr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0">
            <a:extLst>
              <a:ext uri="{FF2B5EF4-FFF2-40B4-BE49-F238E27FC236}">
                <a16:creationId xmlns:a16="http://schemas.microsoft.com/office/drawing/2014/main" id="{ABFB3259-8ABC-9969-1E4A-89E7601D4BA4}"/>
              </a:ext>
            </a:extLst>
          </p:cNvPr>
          <p:cNvSpPr/>
          <p:nvPr/>
        </p:nvSpPr>
        <p:spPr>
          <a:xfrm>
            <a:off x="481091" y="3601846"/>
            <a:ext cx="13814772" cy="87026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360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METRICS DASHBOARD IN DEVSECOPS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64C3E78-0689-48AB-D5A7-F2850E96C732}"/>
              </a:ext>
            </a:extLst>
          </p:cNvPr>
          <p:cNvSpPr txBox="1"/>
          <p:nvPr/>
        </p:nvSpPr>
        <p:spPr>
          <a:xfrm>
            <a:off x="481091" y="4899782"/>
            <a:ext cx="13297828" cy="21200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Provides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real-time visibility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into pipeline health and performance metrics.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Enhances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traceability, compliance, and decision-making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integrated dashboards.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Reduces manual effort by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automating monitoring and reporting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Supports a </a:t>
            </a:r>
            <a:r>
              <a:rPr lang="en-US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data-driven security approach</a:t>
            </a:r>
            <a:r>
              <a:rPr lang="en-US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by tracking vulnerabilities and deployment trends.</a:t>
            </a:r>
          </a:p>
          <a:p>
            <a:pPr>
              <a:lnSpc>
                <a:spcPct val="150000"/>
              </a:lnSpc>
            </a:pPr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62297" y="966371"/>
            <a:ext cx="5670590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r>
              <a:rPr lang="en-US" sz="4450" b="1">
                <a:solidFill>
                  <a:srgbClr val="1F1E1E"/>
                </a:solidFill>
                <a:latin typeface="Times New Roman" panose="02020603050405020304" pitchFamily="18" charset="0"/>
                <a:ea typeface="Spline Sans Bold" pitchFamily="34" charset="-122"/>
                <a:cs typeface="Times New Roman" panose="02020603050405020304" pitchFamily="18" charset="0"/>
              </a:rPr>
              <a:t>ARCHITECTURE</a:t>
            </a:r>
            <a:endParaRPr lang="en-US" sz="44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975360" y="3213140"/>
            <a:ext cx="147161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1567637" y="31365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4"/>
          <p:cNvSpPr/>
          <p:nvPr/>
        </p:nvSpPr>
        <p:spPr>
          <a:xfrm>
            <a:off x="1530906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4963576" y="3213140"/>
            <a:ext cx="189190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5422583" y="312812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 8"/>
          <p:cNvSpPr/>
          <p:nvPr/>
        </p:nvSpPr>
        <p:spPr>
          <a:xfrm>
            <a:off x="5422583" y="3618548"/>
            <a:ext cx="2927747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949344" y="5628560"/>
            <a:ext cx="199192" cy="3402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1530906" y="5699522"/>
            <a:ext cx="31121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Text 12"/>
          <p:cNvSpPr/>
          <p:nvPr/>
        </p:nvSpPr>
        <p:spPr>
          <a:xfrm>
            <a:off x="1530906" y="6263792"/>
            <a:ext cx="6819305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ct val="150000"/>
              </a:lnSpc>
              <a:buNone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9F92EDD-9130-9FEE-CAF0-87F403515E72}"/>
              </a:ext>
            </a:extLst>
          </p:cNvPr>
          <p:cNvSpPr txBox="1"/>
          <p:nvPr/>
        </p:nvSpPr>
        <p:spPr>
          <a:xfrm>
            <a:off x="12523808" y="7690222"/>
            <a:ext cx="2106592" cy="53937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endParaRPr lang="en-IN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5C47EEA-1B46-14A7-8B79-453F5B9E5FD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003"/>
          <a:stretch>
            <a:fillRect/>
          </a:stretch>
        </p:blipFill>
        <p:spPr>
          <a:xfrm>
            <a:off x="496016" y="2245910"/>
            <a:ext cx="8430773" cy="492269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7BDBF940-7F9E-EA45-004F-53184AEA5550}"/>
              </a:ext>
            </a:extLst>
          </p:cNvPr>
          <p:cNvSpPr txBox="1"/>
          <p:nvPr/>
        </p:nvSpPr>
        <p:spPr>
          <a:xfrm>
            <a:off x="9503367" y="2380433"/>
            <a:ext cx="4415883" cy="4653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Automate build, test, and deployment processes.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Containers run Jenkins agents and monitored services in isolated environments.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Collects performance and pipeline metrics from Jenkins and Docker.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: Visualizes these metrics in real-time through interactive dashboards.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CFEC09E-5E16-AF42-3D19-E114C110B947}"/>
              </a:ext>
            </a:extLst>
          </p:cNvPr>
          <p:cNvSpPr txBox="1"/>
          <p:nvPr/>
        </p:nvSpPr>
        <p:spPr>
          <a:xfrm>
            <a:off x="1257954" y="2980790"/>
            <a:ext cx="748844" cy="246221"/>
          </a:xfrm>
          <a:prstGeom prst="rect">
            <a:avLst/>
          </a:prstGeom>
          <a:solidFill>
            <a:srgbClr val="355F6E"/>
          </a:solidFill>
        </p:spPr>
        <p:txBody>
          <a:bodyPr wrap="square" rtlCol="0">
            <a:spAutoFit/>
          </a:bodyPr>
          <a:lstStyle/>
          <a:p>
            <a:r>
              <a:rPr lang="en-US" sz="1000" b="1">
                <a:solidFill>
                  <a:srgbClr val="E4E4E4"/>
                </a:solidFill>
                <a:latin typeface="Aptos Narrow" panose="020B0004020202020204" pitchFamily="34" charset="0"/>
              </a:rPr>
              <a:t>Developer</a:t>
            </a:r>
            <a:endParaRPr lang="en-IN" sz="1000" b="1">
              <a:solidFill>
                <a:srgbClr val="E4E4E4"/>
              </a:solidFill>
              <a:latin typeface="Aptos Narrow" panose="020B00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2F39F5B-433A-F429-AAC4-5C0201A6410E}"/>
              </a:ext>
            </a:extLst>
          </p:cNvPr>
          <p:cNvSpPr txBox="1"/>
          <p:nvPr/>
        </p:nvSpPr>
        <p:spPr>
          <a:xfrm>
            <a:off x="12812751" y="7805854"/>
            <a:ext cx="181764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4A45095-703C-34BA-2441-DC8631DACC81}"/>
              </a:ext>
            </a:extLst>
          </p:cNvPr>
          <p:cNvSpPr txBox="1"/>
          <p:nvPr/>
        </p:nvSpPr>
        <p:spPr>
          <a:xfrm>
            <a:off x="780585" y="613317"/>
            <a:ext cx="918860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  <a:endParaRPr lang="en-IN" sz="4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4" name="Rectangle 1">
            <a:extLst>
              <a:ext uri="{FF2B5EF4-FFF2-40B4-BE49-F238E27FC236}">
                <a16:creationId xmlns:a16="http://schemas.microsoft.com/office/drawing/2014/main" id="{38A1239A-2729-ABC2-0DFE-98F1C2A6EE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0585" y="1438760"/>
            <a:ext cx="13136137" cy="68290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Pipelines: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Created two pipelines –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Python Pipeline</a:t>
            </a: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(for application testing and validation) and </a:t>
            </a:r>
            <a:r>
              <a:rPr kumimoji="0" lang="en-US" altLang="en-US" sz="18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Build-Metrics Pipeline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automatically triggered builds on every code change from the GitHub repository.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Post-build actions pushed status data for monitoring and visualization.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Docker Integration: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Application was containerized using Docker to maintain environment consistency across builds.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Jenkins pipelines used Docker images during the build and test phases to ensure reproducibility.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Prometheus Setup: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Configured Prometheus to scrape metrics from Jenkins and Docker containers.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Used Jenkins Prometheus plugin for collecting job-level metrics such as build duration, success rate, and failure count.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Integration: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Grafana connected with Prometheus to create real-time dashboards.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Visualized build trends, job performance, and container health metrics.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Provided continuous insights into DevSecOps pipeline health and performance.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CA2987AC-2BB5-07DA-5CC2-A299D60B93A7}"/>
              </a:ext>
            </a:extLst>
          </p:cNvPr>
          <p:cNvSpPr txBox="1"/>
          <p:nvPr/>
        </p:nvSpPr>
        <p:spPr>
          <a:xfrm>
            <a:off x="12790025" y="7674015"/>
            <a:ext cx="1840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Text 0">
            <a:extLst>
              <a:ext uri="{FF2B5EF4-FFF2-40B4-BE49-F238E27FC236}">
                <a16:creationId xmlns:a16="http://schemas.microsoft.com/office/drawing/2014/main" id="{26A0CBC6-0206-DD87-D4FE-C07E50205BE7}"/>
              </a:ext>
            </a:extLst>
          </p:cNvPr>
          <p:cNvSpPr/>
          <p:nvPr/>
        </p:nvSpPr>
        <p:spPr>
          <a:xfrm>
            <a:off x="628949" y="786691"/>
            <a:ext cx="6929318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50"/>
              </a:lnSpc>
              <a:buNone/>
            </a:pPr>
            <a:r>
              <a:rPr lang="en-US" sz="4450" b="1">
                <a:latin typeface="Times New Roman" panose="02020603050405020304" pitchFamily="18" charset="0"/>
                <a:cs typeface="Times New Roman" panose="02020603050405020304" pitchFamily="18" charset="0"/>
              </a:rPr>
              <a:t>TECHNOLOGY STACK</a:t>
            </a:r>
            <a:endParaRPr lang="en-US" sz="445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">
            <a:extLst>
              <a:ext uri="{FF2B5EF4-FFF2-40B4-BE49-F238E27FC236}">
                <a16:creationId xmlns:a16="http://schemas.microsoft.com/office/drawing/2014/main" id="{2D1F1075-B4E5-B3F2-A6FF-6DC563022F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8949" y="2221636"/>
            <a:ext cx="13515314" cy="2806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Jenkins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for ci/cd automation and pipeline orchestration.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Docker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to containerize applications and ensure environment consistency.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Prometheus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for collecting and storing performance and build metrics.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Grafana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for real-time visualization and dashboard generation.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for source code management and version control.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en-US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– used for sample application and script-based testing.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F615AD6-5B96-8EEE-51BE-F706F694EC49}"/>
              </a:ext>
            </a:extLst>
          </p:cNvPr>
          <p:cNvSpPr txBox="1"/>
          <p:nvPr/>
        </p:nvSpPr>
        <p:spPr>
          <a:xfrm>
            <a:off x="12790025" y="7674015"/>
            <a:ext cx="1840375" cy="5555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110625B-9E07-3577-AB90-070B9240D126}"/>
              </a:ext>
            </a:extLst>
          </p:cNvPr>
          <p:cNvSpPr txBox="1"/>
          <p:nvPr/>
        </p:nvSpPr>
        <p:spPr>
          <a:xfrm>
            <a:off x="231494" y="902825"/>
            <a:ext cx="5104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40" b="1"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endParaRPr lang="en-IN" sz="444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14AB3F-2E11-AACC-B79B-9779C6BEF22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0970" b="10970"/>
          <a:stretch>
            <a:fillRect/>
          </a:stretch>
        </p:blipFill>
        <p:spPr>
          <a:xfrm>
            <a:off x="231494" y="2040673"/>
            <a:ext cx="6523463" cy="455012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47EF01C5-28E6-F8AA-6DB3-9356681BF45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0970" b="5420"/>
          <a:stretch>
            <a:fillRect/>
          </a:stretch>
        </p:blipFill>
        <p:spPr>
          <a:xfrm>
            <a:off x="7454096" y="2040673"/>
            <a:ext cx="6406870" cy="45556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Box 14">
            <a:extLst>
              <a:ext uri="{FF2B5EF4-FFF2-40B4-BE49-F238E27FC236}">
                <a16:creationId xmlns:a16="http://schemas.microsoft.com/office/drawing/2014/main" id="{2CFE3B16-0096-AE1E-C11D-94EBC7A4AECF}"/>
              </a:ext>
            </a:extLst>
          </p:cNvPr>
          <p:cNvSpPr txBox="1"/>
          <p:nvPr/>
        </p:nvSpPr>
        <p:spPr>
          <a:xfrm>
            <a:off x="12790025" y="7674015"/>
            <a:ext cx="1840375" cy="55558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IN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40377A-D79E-CEB8-F02C-51F71A8AF62F}"/>
              </a:ext>
            </a:extLst>
          </p:cNvPr>
          <p:cNvSpPr txBox="1"/>
          <p:nvPr/>
        </p:nvSpPr>
        <p:spPr>
          <a:xfrm>
            <a:off x="5335929" y="3345359"/>
            <a:ext cx="51044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4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YOU!!</a:t>
            </a:r>
            <a:endParaRPr lang="en-IN" sz="444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576</Words>
  <Application>Microsoft Office PowerPoint</Application>
  <PresentationFormat>Custom</PresentationFormat>
  <Paragraphs>78</Paragraphs>
  <Slides>8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Barlow</vt:lpstr>
      <vt:lpstr>Times New Roman</vt:lpstr>
      <vt:lpstr>Aptos Narrow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Varshini Reddy</cp:lastModifiedBy>
  <cp:revision>7</cp:revision>
  <dcterms:created xsi:type="dcterms:W3CDTF">2024-11-25T14:30:28Z</dcterms:created>
  <dcterms:modified xsi:type="dcterms:W3CDTF">2025-10-31T07:48:43Z</dcterms:modified>
</cp:coreProperties>
</file>