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58" r:id="rId5"/>
    <p:sldId id="260" r:id="rId6"/>
    <p:sldId id="263" r:id="rId7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53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4138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971A8-77D6-5ECC-1A6F-CA75C2A6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7FE451-636E-C280-64ED-974DAC29E2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8ADE6-C093-FECA-9FF0-C92BE9BC9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39FFC-C771-64BC-E8A6-626BCB0DD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7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69152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/>
              <a:t>AI in action – Beyond the chatbot</a:t>
            </a:r>
          </a:p>
        </p:txBody>
      </p:sp>
      <p:sp>
        <p:nvSpPr>
          <p:cNvPr id="4" name="Text 1"/>
          <p:cNvSpPr/>
          <p:nvPr/>
        </p:nvSpPr>
        <p:spPr>
          <a:xfrm>
            <a:off x="6280190" y="444924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Discover how AI is transforming the software development life cycle - from planning to production - creating AI teammates that accelerate innovation beyond traditional coding assistants.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32802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66882" y="3080980"/>
            <a:ext cx="12567166" cy="5819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How AI helps in day-to-day work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766882" y="3942278"/>
            <a:ext cx="4241363" cy="1683901"/>
          </a:xfrm>
          <a:prstGeom prst="roundRect">
            <a:avLst>
              <a:gd name="adj" fmla="val 46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5" name="Text 2"/>
          <p:cNvSpPr/>
          <p:nvPr/>
        </p:nvSpPr>
        <p:spPr>
          <a:xfrm>
            <a:off x="960715" y="4136112"/>
            <a:ext cx="2946797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Document Summarization 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960715" y="4538663"/>
            <a:ext cx="3853696" cy="8936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Instantly digest lengthy technical specs, requirements, and legacy documentation into actionable insights.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5194459" y="3942278"/>
            <a:ext cx="4241363" cy="1683901"/>
          </a:xfrm>
          <a:prstGeom prst="roundRect">
            <a:avLst>
              <a:gd name="adj" fmla="val 46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8" name="Text 5"/>
          <p:cNvSpPr/>
          <p:nvPr/>
        </p:nvSpPr>
        <p:spPr>
          <a:xfrm>
            <a:off x="5388293" y="4136112"/>
            <a:ext cx="2328029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</a:rPr>
              <a:t>Context aware bots for coding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5388293" y="4538663"/>
            <a:ext cx="3853696" cy="8936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Deploy context-aware bots that understand your codebase and answer team questions instantly.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9622036" y="3942278"/>
            <a:ext cx="4241363" cy="1683901"/>
          </a:xfrm>
          <a:prstGeom prst="roundRect">
            <a:avLst>
              <a:gd name="adj" fmla="val 464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15870" y="4136112"/>
            <a:ext cx="2907744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Infrastructure Setup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9815870" y="4538663"/>
            <a:ext cx="3853696" cy="5957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cloud architecture design and deployment with best practices built-in.</a:t>
            </a:r>
            <a:endParaRPr lang="en-US" sz="1450" dirty="0"/>
          </a:p>
        </p:txBody>
      </p:sp>
      <p:sp>
        <p:nvSpPr>
          <p:cNvPr id="14" name="Text 11"/>
          <p:cNvSpPr/>
          <p:nvPr/>
        </p:nvSpPr>
        <p:spPr>
          <a:xfrm>
            <a:off x="10563224" y="5790664"/>
            <a:ext cx="2328029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Faster Setup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9622036" y="6108503"/>
            <a:ext cx="4210288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infrastructure deployment speed increases</a:t>
            </a:r>
            <a:endParaRPr lang="en-US" sz="1450" dirty="0"/>
          </a:p>
        </p:txBody>
      </p:sp>
      <p:sp>
        <p:nvSpPr>
          <p:cNvPr id="17" name="Text 14"/>
          <p:cNvSpPr/>
          <p:nvPr/>
        </p:nvSpPr>
        <p:spPr>
          <a:xfrm>
            <a:off x="906582" y="5769213"/>
            <a:ext cx="2328029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Time Saved</a:t>
            </a:r>
            <a:endParaRPr lang="en-US" sz="1800" dirty="0"/>
          </a:p>
        </p:txBody>
      </p:sp>
      <p:sp>
        <p:nvSpPr>
          <p:cNvPr id="18" name="Text 15"/>
          <p:cNvSpPr/>
          <p:nvPr/>
        </p:nvSpPr>
        <p:spPr>
          <a:xfrm>
            <a:off x="5194459" y="6110883"/>
            <a:ext cx="4210407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Reduction in time spent on referring documentations</a:t>
            </a:r>
            <a:endParaRPr lang="en-US" sz="1450" dirty="0"/>
          </a:p>
        </p:txBody>
      </p:sp>
      <p:sp>
        <p:nvSpPr>
          <p:cNvPr id="20" name="Text 17"/>
          <p:cNvSpPr/>
          <p:nvPr/>
        </p:nvSpPr>
        <p:spPr>
          <a:xfrm>
            <a:off x="5740002" y="5796100"/>
            <a:ext cx="2328029" cy="2908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Accuracy Boost</a:t>
            </a:r>
            <a:endParaRPr lang="en-US" sz="1800" dirty="0"/>
          </a:p>
        </p:txBody>
      </p:sp>
      <p:sp>
        <p:nvSpPr>
          <p:cNvPr id="21" name="Text 18"/>
          <p:cNvSpPr/>
          <p:nvPr/>
        </p:nvSpPr>
        <p:spPr>
          <a:xfrm>
            <a:off x="684509" y="6094234"/>
            <a:ext cx="4210407" cy="297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searching for the right topics and reading them fully</a:t>
            </a:r>
            <a:endParaRPr lang="en-US" sz="14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69965"/>
            <a:ext cx="13042821" cy="12758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Complete AI-Powered Software Development Lifecycle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2505194" y="238946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Planning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793790" y="2830711"/>
            <a:ext cx="4263152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AI-driven requirement analysis and project scoping. Intelligent documentation. Jira</a:t>
            </a:r>
            <a:endParaRPr lang="en-US" sz="16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015" y="2354104"/>
            <a:ext cx="4108371" cy="4108371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8214" y="2867025"/>
            <a:ext cx="305395" cy="38171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573458" y="238946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Design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9573458" y="2830711"/>
            <a:ext cx="4263152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Creating wireframe and mockups of end-to-end flow. Figma and Canva AI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1015" y="2354104"/>
            <a:ext cx="4108371" cy="4108371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4701" y="3114199"/>
            <a:ext cx="305395" cy="3817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574451" y="386095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Development</a:t>
            </a:r>
            <a:endParaRPr lang="en-US" sz="2000" dirty="0"/>
          </a:p>
        </p:txBody>
      </p:sp>
      <p:sp>
        <p:nvSpPr>
          <p:cNvPr id="12" name="Text 6"/>
          <p:cNvSpPr/>
          <p:nvPr/>
        </p:nvSpPr>
        <p:spPr>
          <a:xfrm>
            <a:off x="9574451" y="4302204"/>
            <a:ext cx="4058960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code generation and architectural suggestions. </a:t>
            </a:r>
            <a:r>
              <a:rPr lang="en-US" sz="160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VSCode</a:t>
            </a: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Copilot</a:t>
            </a:r>
            <a:endParaRPr lang="en-US" sz="16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1015" y="2354104"/>
            <a:ext cx="4108371" cy="4108371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78929" y="4464606"/>
            <a:ext cx="305395" cy="38171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9573458" y="533245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Testing</a:t>
            </a:r>
            <a:endParaRPr lang="en-US" sz="2000" dirty="0"/>
          </a:p>
        </p:txBody>
      </p:sp>
      <p:sp>
        <p:nvSpPr>
          <p:cNvPr id="16" name="Text 8"/>
          <p:cNvSpPr/>
          <p:nvPr/>
        </p:nvSpPr>
        <p:spPr>
          <a:xfrm>
            <a:off x="9573458" y="5773698"/>
            <a:ext cx="4263152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test creation and quality assurance. GitLab</a:t>
            </a:r>
            <a:endParaRPr lang="en-US" sz="16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61015" y="2354104"/>
            <a:ext cx="4108371" cy="4108371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6552" y="5567720"/>
            <a:ext cx="305395" cy="381714"/>
          </a:xfrm>
          <a:prstGeom prst="rect">
            <a:avLst/>
          </a:prstGeom>
        </p:spPr>
      </p:pic>
      <p:sp>
        <p:nvSpPr>
          <p:cNvPr id="19" name="Text 9"/>
          <p:cNvSpPr/>
          <p:nvPr/>
        </p:nvSpPr>
        <p:spPr>
          <a:xfrm>
            <a:off x="2505194" y="5332452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Deployment</a:t>
            </a:r>
            <a:endParaRPr lang="en-US" sz="2000" dirty="0"/>
          </a:p>
        </p:txBody>
      </p:sp>
      <p:sp>
        <p:nvSpPr>
          <p:cNvPr id="20" name="Text 10"/>
          <p:cNvSpPr/>
          <p:nvPr/>
        </p:nvSpPr>
        <p:spPr>
          <a:xfrm>
            <a:off x="793790" y="5773698"/>
            <a:ext cx="4263152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Streamlined CI/CD with intelligent monitoring. GitLab duo</a:t>
            </a:r>
            <a:endParaRPr lang="en-US" sz="1600" dirty="0"/>
          </a:p>
        </p:txBody>
      </p:sp>
      <p:pic>
        <p:nvPicPr>
          <p:cNvPr id="21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1015" y="2354104"/>
            <a:ext cx="4108371" cy="4108371"/>
          </a:xfrm>
          <a:prstGeom prst="rect">
            <a:avLst/>
          </a:prstGeom>
        </p:spPr>
      </p:pic>
      <p:pic>
        <p:nvPicPr>
          <p:cNvPr id="22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40066" y="5320546"/>
            <a:ext cx="305395" cy="381714"/>
          </a:xfrm>
          <a:prstGeom prst="rect">
            <a:avLst/>
          </a:prstGeom>
        </p:spPr>
      </p:pic>
      <p:sp>
        <p:nvSpPr>
          <p:cNvPr id="23" name="Text 11"/>
          <p:cNvSpPr/>
          <p:nvPr/>
        </p:nvSpPr>
        <p:spPr>
          <a:xfrm>
            <a:off x="2301002" y="3860959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Monitoring</a:t>
            </a:r>
            <a:endParaRPr lang="en-US" sz="2000" dirty="0"/>
          </a:p>
        </p:txBody>
      </p:sp>
      <p:sp>
        <p:nvSpPr>
          <p:cNvPr id="24" name="Text 12"/>
          <p:cNvSpPr/>
          <p:nvPr/>
        </p:nvSpPr>
        <p:spPr>
          <a:xfrm>
            <a:off x="793790" y="4302204"/>
            <a:ext cx="4058960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550"/>
              </a:lnSpc>
              <a:buNone/>
            </a:pPr>
            <a:r>
              <a:rPr lang="en-US" sz="1600" dirty="0"/>
              <a:t>Ensuring logs are collected correctly and any anomalies are detected. Splunk</a:t>
            </a:r>
          </a:p>
        </p:txBody>
      </p:sp>
      <p:pic>
        <p:nvPicPr>
          <p:cNvPr id="25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61015" y="2354104"/>
            <a:ext cx="4108371" cy="4108371"/>
          </a:xfrm>
          <a:prstGeom prst="rect">
            <a:avLst/>
          </a:prstGeom>
        </p:spPr>
      </p:pic>
      <p:pic>
        <p:nvPicPr>
          <p:cNvPr id="26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745837" y="3970139"/>
            <a:ext cx="305395" cy="381714"/>
          </a:xfrm>
          <a:prstGeom prst="rect">
            <a:avLst/>
          </a:prstGeom>
        </p:spPr>
      </p:pic>
      <p:sp>
        <p:nvSpPr>
          <p:cNvPr id="27" name="Shape 13"/>
          <p:cNvSpPr/>
          <p:nvPr/>
        </p:nvSpPr>
        <p:spPr>
          <a:xfrm>
            <a:off x="793790" y="6692027"/>
            <a:ext cx="13042821" cy="867489"/>
          </a:xfrm>
          <a:prstGeom prst="roundRect">
            <a:avLst>
              <a:gd name="adj" fmla="val 9884"/>
            </a:avLst>
          </a:prstGeom>
          <a:solidFill>
            <a:srgbClr val="D9D9D9"/>
          </a:solidFill>
          <a:ln/>
        </p:spPr>
      </p:sp>
      <p:pic>
        <p:nvPicPr>
          <p:cNvPr id="28" name="Image 12" descr="preencoded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97863" y="7004685"/>
            <a:ext cx="255151" cy="204073"/>
          </a:xfrm>
          <a:prstGeom prst="rect">
            <a:avLst/>
          </a:prstGeom>
        </p:spPr>
      </p:pic>
      <p:sp>
        <p:nvSpPr>
          <p:cNvPr id="29" name="Text 14"/>
          <p:cNvSpPr/>
          <p:nvPr/>
        </p:nvSpPr>
        <p:spPr>
          <a:xfrm>
            <a:off x="1457087" y="6947059"/>
            <a:ext cx="12175450" cy="326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Think about it:</a:t>
            </a:r>
            <a:r>
              <a:rPr lang="en-US" sz="16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Which phase of your current SDLC takes the most time? How could AI acceleration transform that bottleneck?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9006" y="486370"/>
            <a:ext cx="13038058" cy="4973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Beyond Development: Production &amp; Documentation Transformation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619006" y="1381482"/>
            <a:ext cx="3793331" cy="2983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Deployment and Change Management </a:t>
            </a:r>
            <a:endParaRPr lang="en-US" sz="1850" dirty="0"/>
          </a:p>
        </p:txBody>
      </p:sp>
      <p:sp>
        <p:nvSpPr>
          <p:cNvPr id="4" name="Text 2"/>
          <p:cNvSpPr/>
          <p:nvPr/>
        </p:nvSpPr>
        <p:spPr>
          <a:xfrm>
            <a:off x="619005" y="1774646"/>
            <a:ext cx="7880033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Helps with change record creation and management</a:t>
            </a:r>
            <a:endParaRPr lang="en-US" sz="1250" dirty="0"/>
          </a:p>
        </p:txBody>
      </p:sp>
      <p:sp>
        <p:nvSpPr>
          <p:cNvPr id="5" name="Text 3"/>
          <p:cNvSpPr/>
          <p:nvPr/>
        </p:nvSpPr>
        <p:spPr>
          <a:xfrm>
            <a:off x="619006" y="2149197"/>
            <a:ext cx="7880033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Helps draft implementation plan/SoE and test strategy report</a:t>
            </a:r>
            <a:endParaRPr lang="en-US" sz="1250" dirty="0"/>
          </a:p>
        </p:txBody>
      </p:sp>
      <p:sp>
        <p:nvSpPr>
          <p:cNvPr id="6" name="Text 4"/>
          <p:cNvSpPr/>
          <p:nvPr/>
        </p:nvSpPr>
        <p:spPr>
          <a:xfrm>
            <a:off x="606306" y="2459474"/>
            <a:ext cx="7880033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Context of CAB best practices can be provided to model for better responses</a:t>
            </a:r>
            <a:endParaRPr lang="en-US" sz="1250" dirty="0"/>
          </a:p>
        </p:txBody>
      </p:sp>
      <p:sp>
        <p:nvSpPr>
          <p:cNvPr id="7" name="Text 5"/>
          <p:cNvSpPr/>
          <p:nvPr/>
        </p:nvSpPr>
        <p:spPr>
          <a:xfrm>
            <a:off x="619006" y="2769751"/>
            <a:ext cx="7880033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000"/>
              </a:lnSpc>
              <a:buSzPct val="100000"/>
              <a:buChar char="•"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Smart approval workflows based on change complexity</a:t>
            </a:r>
            <a:endParaRPr lang="en-US" sz="1250" dirty="0"/>
          </a:p>
        </p:txBody>
      </p:sp>
      <p:pic>
        <p:nvPicPr>
          <p:cNvPr id="1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5040" y="1401485"/>
            <a:ext cx="4611410" cy="4611410"/>
          </a:xfrm>
          <a:prstGeom prst="rect">
            <a:avLst/>
          </a:prstGeom>
        </p:spPr>
      </p:pic>
      <p:sp>
        <p:nvSpPr>
          <p:cNvPr id="13" name="Text 10"/>
          <p:cNvSpPr/>
          <p:nvPr/>
        </p:nvSpPr>
        <p:spPr>
          <a:xfrm>
            <a:off x="8895040" y="6191964"/>
            <a:ext cx="5123855" cy="764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 transforms the traditionally manual processes of change management and documentation into seamless, intelligent workflows.</a:t>
            </a:r>
            <a:endParaRPr lang="en-US" sz="1250" dirty="0"/>
          </a:p>
        </p:txBody>
      </p:sp>
      <p:sp>
        <p:nvSpPr>
          <p:cNvPr id="14" name="Text 11"/>
          <p:cNvSpPr/>
          <p:nvPr/>
        </p:nvSpPr>
        <p:spPr>
          <a:xfrm>
            <a:off x="857726" y="7457361"/>
            <a:ext cx="13153668" cy="254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"What if your documentation updated itself every time you pushed code?"</a:t>
            </a:r>
            <a:endParaRPr lang="en-US" sz="1250" dirty="0"/>
          </a:p>
        </p:txBody>
      </p:sp>
      <p:sp>
        <p:nvSpPr>
          <p:cNvPr id="15" name="Shape 12"/>
          <p:cNvSpPr/>
          <p:nvPr/>
        </p:nvSpPr>
        <p:spPr>
          <a:xfrm>
            <a:off x="619006" y="7278291"/>
            <a:ext cx="22860" cy="612815"/>
          </a:xfrm>
          <a:prstGeom prst="rect">
            <a:avLst/>
          </a:prstGeom>
          <a:solidFill>
            <a:srgbClr val="4950BC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3425" y="675561"/>
            <a:ext cx="7519630" cy="425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Live Demo: Serverless Application in Minutes</a:t>
            </a:r>
            <a:endParaRPr lang="en-US" sz="26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1305520"/>
            <a:ext cx="681038" cy="81724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550670" y="1441728"/>
            <a:ext cx="1702594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Requirement Input</a:t>
            </a:r>
            <a:endParaRPr lang="en-US" sz="1300" dirty="0"/>
          </a:p>
        </p:txBody>
      </p:sp>
      <p:sp>
        <p:nvSpPr>
          <p:cNvPr id="6" name="Text 2"/>
          <p:cNvSpPr/>
          <p:nvPr/>
        </p:nvSpPr>
        <p:spPr>
          <a:xfrm>
            <a:off x="1550670" y="1736169"/>
            <a:ext cx="6859905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A detailed prompt highlighting business use case and tech stack that should be used. Also highlight performance requirements, </a:t>
            </a:r>
          </a:p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compliance needs, scale expectations </a:t>
            </a:r>
            <a:r>
              <a:rPr lang="en-US" sz="105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woth</a:t>
            </a: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this request</a:t>
            </a:r>
            <a:endParaRPr lang="en-US" sz="10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2122765"/>
            <a:ext cx="681038" cy="81724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550670" y="2258973"/>
            <a:ext cx="1875592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Architecture Design</a:t>
            </a:r>
            <a:endParaRPr lang="en-US" sz="1300" dirty="0"/>
          </a:p>
        </p:txBody>
      </p:sp>
      <p:sp>
        <p:nvSpPr>
          <p:cNvPr id="9" name="Text 4"/>
          <p:cNvSpPr/>
          <p:nvPr/>
        </p:nvSpPr>
        <p:spPr>
          <a:xfrm>
            <a:off x="1550670" y="2553414"/>
            <a:ext cx="6859905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Q automatically selects and configures optimal AWS services. Review the cost predictions made by amazon Q. Remove/add components</a:t>
            </a:r>
          </a:p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If needed.</a:t>
            </a:r>
            <a:endParaRPr lang="en-US" sz="10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5" y="2940010"/>
            <a:ext cx="681038" cy="8172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550670" y="3076218"/>
            <a:ext cx="1848683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Complete Deployment</a:t>
            </a:r>
            <a:endParaRPr lang="en-US" sz="1300" dirty="0"/>
          </a:p>
        </p:txBody>
      </p:sp>
      <p:sp>
        <p:nvSpPr>
          <p:cNvPr id="12" name="Text 6"/>
          <p:cNvSpPr/>
          <p:nvPr/>
        </p:nvSpPr>
        <p:spPr>
          <a:xfrm>
            <a:off x="1550670" y="3370659"/>
            <a:ext cx="6859905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End-to-end serverless stack deployed with security best practices</a:t>
            </a:r>
            <a:endParaRPr lang="en-US" sz="1050" dirty="0"/>
          </a:p>
        </p:txBody>
      </p:sp>
      <p:sp>
        <p:nvSpPr>
          <p:cNvPr id="13" name="Text 7"/>
          <p:cNvSpPr/>
          <p:nvPr/>
        </p:nvSpPr>
        <p:spPr>
          <a:xfrm>
            <a:off x="733425" y="4046696"/>
            <a:ext cx="227278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Components Deployed</a:t>
            </a:r>
            <a:endParaRPr lang="en-US" sz="1600" dirty="0"/>
          </a:p>
        </p:txBody>
      </p:sp>
      <p:sp>
        <p:nvSpPr>
          <p:cNvPr id="14" name="Text 8"/>
          <p:cNvSpPr/>
          <p:nvPr/>
        </p:nvSpPr>
        <p:spPr>
          <a:xfrm>
            <a:off x="733425" y="4438293"/>
            <a:ext cx="3672483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VPC:</a:t>
            </a: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Secure network isolation</a:t>
            </a:r>
            <a:endParaRPr lang="en-US" sz="1050" dirty="0"/>
          </a:p>
        </p:txBody>
      </p:sp>
      <p:sp>
        <p:nvSpPr>
          <p:cNvPr id="15" name="Text 9"/>
          <p:cNvSpPr/>
          <p:nvPr/>
        </p:nvSpPr>
        <p:spPr>
          <a:xfrm>
            <a:off x="733425" y="4703802"/>
            <a:ext cx="3672483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Lambda:</a:t>
            </a: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Serverless compute functions</a:t>
            </a:r>
            <a:endParaRPr lang="en-US" sz="1050" dirty="0"/>
          </a:p>
        </p:txBody>
      </p:sp>
      <p:sp>
        <p:nvSpPr>
          <p:cNvPr id="16" name="Text 10"/>
          <p:cNvSpPr/>
          <p:nvPr/>
        </p:nvSpPr>
        <p:spPr>
          <a:xfrm>
            <a:off x="733425" y="4969312"/>
            <a:ext cx="3672483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KMS:</a:t>
            </a: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Encryption key management</a:t>
            </a:r>
            <a:endParaRPr lang="en-US" sz="1050" dirty="0"/>
          </a:p>
        </p:txBody>
      </p:sp>
      <p:sp>
        <p:nvSpPr>
          <p:cNvPr id="17" name="Text 11"/>
          <p:cNvSpPr/>
          <p:nvPr/>
        </p:nvSpPr>
        <p:spPr>
          <a:xfrm>
            <a:off x="733425" y="5234821"/>
            <a:ext cx="3672483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CloudFront:</a:t>
            </a: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Global content delivery</a:t>
            </a:r>
            <a:endParaRPr lang="en-US" sz="1050" dirty="0"/>
          </a:p>
        </p:txBody>
      </p:sp>
      <p:sp>
        <p:nvSpPr>
          <p:cNvPr id="18" name="Text 12"/>
          <p:cNvSpPr/>
          <p:nvPr/>
        </p:nvSpPr>
        <p:spPr>
          <a:xfrm>
            <a:off x="733425" y="5500330"/>
            <a:ext cx="3672483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Gateway:</a:t>
            </a: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RESTful API management</a:t>
            </a:r>
            <a:endParaRPr lang="en-US" sz="1050" dirty="0"/>
          </a:p>
        </p:txBody>
      </p:sp>
      <p:sp>
        <p:nvSpPr>
          <p:cNvPr id="19" name="Text 13"/>
          <p:cNvSpPr/>
          <p:nvPr/>
        </p:nvSpPr>
        <p:spPr>
          <a:xfrm>
            <a:off x="733425" y="5765840"/>
            <a:ext cx="3672483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1700"/>
              </a:lnSpc>
              <a:buSzPct val="100000"/>
              <a:buChar char="•"/>
            </a:pPr>
            <a:r>
              <a:rPr lang="en-US" sz="10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DynamoDB:</a:t>
            </a: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NoSQL database storage</a:t>
            </a:r>
            <a:endParaRPr lang="en-US" sz="1050" dirty="0"/>
          </a:p>
        </p:txBody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712" y="4063722"/>
            <a:ext cx="2387084" cy="2387084"/>
          </a:xfrm>
          <a:prstGeom prst="rect">
            <a:avLst/>
          </a:prstGeom>
        </p:spPr>
      </p:pic>
      <p:sp>
        <p:nvSpPr>
          <p:cNvPr id="21" name="Shape 14"/>
          <p:cNvSpPr/>
          <p:nvPr/>
        </p:nvSpPr>
        <p:spPr>
          <a:xfrm>
            <a:off x="733425" y="6757273"/>
            <a:ext cx="7677150" cy="796647"/>
          </a:xfrm>
          <a:prstGeom prst="roundRect">
            <a:avLst>
              <a:gd name="adj" fmla="val 7181"/>
            </a:avLst>
          </a:prstGeom>
          <a:solidFill>
            <a:srgbClr val="B6D6FC"/>
          </a:solidFill>
          <a:ln/>
        </p:spPr>
      </p:sp>
      <p:pic>
        <p:nvPicPr>
          <p:cNvPr id="22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633" y="6960751"/>
            <a:ext cx="170259" cy="136208"/>
          </a:xfrm>
          <a:prstGeom prst="rect">
            <a:avLst/>
          </a:prstGeom>
        </p:spPr>
      </p:pic>
      <p:sp>
        <p:nvSpPr>
          <p:cNvPr id="23" name="Text 15"/>
          <p:cNvSpPr/>
          <p:nvPr/>
        </p:nvSpPr>
        <p:spPr>
          <a:xfrm>
            <a:off x="1176099" y="6927533"/>
            <a:ext cx="7098268" cy="4357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 Time:</a:t>
            </a:r>
            <a:r>
              <a:rPr lang="en-US" sz="10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Watch Amazon Q transform a single requirement into a production-ready application in under 10 minutes!</a:t>
            </a:r>
            <a:endParaRPr lang="en-US" sz="10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EF5EB-3520-0C5E-2E5B-68EC3E8FB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022CC8C-810C-9F4E-CFC7-A848F0A1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EA9A5B7B-C02F-F23A-C217-FC9683E3F9F4}"/>
              </a:ext>
            </a:extLst>
          </p:cNvPr>
          <p:cNvSpPr/>
          <p:nvPr/>
        </p:nvSpPr>
        <p:spPr>
          <a:xfrm>
            <a:off x="733425" y="675561"/>
            <a:ext cx="7519630" cy="4256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50"/>
              </a:lnSpc>
              <a:buNone/>
            </a:pPr>
            <a:r>
              <a:rPr lang="en-US" sz="2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Live Demo: Serverless Application in Minutes</a:t>
            </a:r>
            <a:endParaRPr lang="en-US" sz="265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DC606278-F37A-644D-9387-468408A923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425" y="1305520"/>
            <a:ext cx="681038" cy="817245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C2E7F7CA-2289-95EC-5CA5-3A829575F473}"/>
              </a:ext>
            </a:extLst>
          </p:cNvPr>
          <p:cNvSpPr/>
          <p:nvPr/>
        </p:nvSpPr>
        <p:spPr>
          <a:xfrm>
            <a:off x="1550670" y="1441728"/>
            <a:ext cx="1702594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Requirement Input</a:t>
            </a:r>
            <a:endParaRPr lang="en-US" sz="13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2A01F32-A6A0-A8AF-0694-290F8639BBA0}"/>
              </a:ext>
            </a:extLst>
          </p:cNvPr>
          <p:cNvSpPr/>
          <p:nvPr/>
        </p:nvSpPr>
        <p:spPr>
          <a:xfrm>
            <a:off x="1550670" y="1736169"/>
            <a:ext cx="6859905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A detailed prompt highlighting business use case and tech stack that should be used. Also highlight performance requirements, </a:t>
            </a:r>
          </a:p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compliance needs, scale expectations </a:t>
            </a:r>
            <a:r>
              <a:rPr lang="en-US" sz="1050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woth</a:t>
            </a: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 this request</a:t>
            </a:r>
            <a:endParaRPr lang="en-US" sz="1050" dirty="0"/>
          </a:p>
        </p:txBody>
      </p:sp>
      <p:pic>
        <p:nvPicPr>
          <p:cNvPr id="7" name="Image 2" descr="preencoded.png">
            <a:extLst>
              <a:ext uri="{FF2B5EF4-FFF2-40B4-BE49-F238E27FC236}">
                <a16:creationId xmlns:a16="http://schemas.microsoft.com/office/drawing/2014/main" id="{FB6AB65A-0F46-1EF5-2FFA-F3CC150B06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425" y="2122765"/>
            <a:ext cx="681038" cy="817245"/>
          </a:xfrm>
          <a:prstGeom prst="rect">
            <a:avLst/>
          </a:prstGeom>
        </p:spPr>
      </p:pic>
      <p:sp>
        <p:nvSpPr>
          <p:cNvPr id="8" name="Text 3">
            <a:extLst>
              <a:ext uri="{FF2B5EF4-FFF2-40B4-BE49-F238E27FC236}">
                <a16:creationId xmlns:a16="http://schemas.microsoft.com/office/drawing/2014/main" id="{35B0E6C2-3F5F-D8C1-E71C-0484B33C9E49}"/>
              </a:ext>
            </a:extLst>
          </p:cNvPr>
          <p:cNvSpPr/>
          <p:nvPr/>
        </p:nvSpPr>
        <p:spPr>
          <a:xfrm>
            <a:off x="1550670" y="2258973"/>
            <a:ext cx="1875592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AI Architecture Design</a:t>
            </a:r>
            <a:endParaRPr lang="en-US" sz="1300" dirty="0"/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297AAE5C-283D-82A1-12C1-C7E8BB010E12}"/>
              </a:ext>
            </a:extLst>
          </p:cNvPr>
          <p:cNvSpPr/>
          <p:nvPr/>
        </p:nvSpPr>
        <p:spPr>
          <a:xfrm>
            <a:off x="1550670" y="2553414"/>
            <a:ext cx="6859905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Amazon Q automatically selects and configures optimal AWS services. Review the cost predictions made by amazon Q. Remove/add components</a:t>
            </a:r>
          </a:p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</a:rPr>
              <a:t>If needed.</a:t>
            </a:r>
            <a:endParaRPr lang="en-US" sz="1050" dirty="0"/>
          </a:p>
        </p:txBody>
      </p:sp>
      <p:pic>
        <p:nvPicPr>
          <p:cNvPr id="10" name="Image 3" descr="preencoded.png">
            <a:extLst>
              <a:ext uri="{FF2B5EF4-FFF2-40B4-BE49-F238E27FC236}">
                <a16:creationId xmlns:a16="http://schemas.microsoft.com/office/drawing/2014/main" id="{E446C13B-48E7-7ACC-6CE2-5E5866A931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425" y="2940010"/>
            <a:ext cx="681038" cy="817245"/>
          </a:xfrm>
          <a:prstGeom prst="rect">
            <a:avLst/>
          </a:prstGeom>
        </p:spPr>
      </p:pic>
      <p:sp>
        <p:nvSpPr>
          <p:cNvPr id="11" name="Text 5">
            <a:extLst>
              <a:ext uri="{FF2B5EF4-FFF2-40B4-BE49-F238E27FC236}">
                <a16:creationId xmlns:a16="http://schemas.microsoft.com/office/drawing/2014/main" id="{DACE3EF9-9DB4-33F6-E1F6-D459EBC9E114}"/>
              </a:ext>
            </a:extLst>
          </p:cNvPr>
          <p:cNvSpPr/>
          <p:nvPr/>
        </p:nvSpPr>
        <p:spPr>
          <a:xfrm>
            <a:off x="1550670" y="3076218"/>
            <a:ext cx="1848683" cy="2127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650"/>
              </a:lnSpc>
              <a:buNone/>
            </a:pPr>
            <a:r>
              <a:rPr lang="en-US" sz="13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Complete Deployment</a:t>
            </a:r>
            <a:endParaRPr lang="en-US" sz="13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0DAB15F8-7A0C-41FB-AAC4-DF244A9824A7}"/>
              </a:ext>
            </a:extLst>
          </p:cNvPr>
          <p:cNvSpPr/>
          <p:nvPr/>
        </p:nvSpPr>
        <p:spPr>
          <a:xfrm>
            <a:off x="1550670" y="3370659"/>
            <a:ext cx="6859905" cy="2178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End-to-end serverless stack deployed with security best practices</a:t>
            </a:r>
            <a:endParaRPr lang="en-US" sz="1050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C176709D-919A-EF65-9F29-B432D53AA91F}"/>
              </a:ext>
            </a:extLst>
          </p:cNvPr>
          <p:cNvSpPr/>
          <p:nvPr/>
        </p:nvSpPr>
        <p:spPr>
          <a:xfrm>
            <a:off x="733425" y="4046696"/>
            <a:ext cx="2272784" cy="2553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Architectural </a:t>
            </a:r>
            <a:r>
              <a:rPr lang="en-US" sz="160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</a:rPr>
              <a:t>componentd</a:t>
            </a:r>
            <a:endParaRPr lang="en-US" sz="1600" dirty="0"/>
          </a:p>
        </p:txBody>
      </p:sp>
      <p:pic>
        <p:nvPicPr>
          <p:cNvPr id="20" name="Image 4" descr="preencoded.png">
            <a:extLst>
              <a:ext uri="{FF2B5EF4-FFF2-40B4-BE49-F238E27FC236}">
                <a16:creationId xmlns:a16="http://schemas.microsoft.com/office/drawing/2014/main" id="{6AC9538B-387C-7E19-8640-52D35B444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5712" y="4063722"/>
            <a:ext cx="2387084" cy="2387084"/>
          </a:xfrm>
          <a:prstGeom prst="rect">
            <a:avLst/>
          </a:prstGeom>
        </p:spPr>
      </p:pic>
      <p:pic>
        <p:nvPicPr>
          <p:cNvPr id="22" name="Image 5" descr="preencoded.png">
            <a:extLst>
              <a:ext uri="{FF2B5EF4-FFF2-40B4-BE49-F238E27FC236}">
                <a16:creationId xmlns:a16="http://schemas.microsoft.com/office/drawing/2014/main" id="{8D63F9E1-8C76-6E65-1177-A407DE6E1D0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9633" y="6960751"/>
            <a:ext cx="170259" cy="136208"/>
          </a:xfrm>
          <a:prstGeom prst="rect">
            <a:avLst/>
          </a:prstGeom>
        </p:spPr>
      </p:pic>
      <p:sp>
        <p:nvSpPr>
          <p:cNvPr id="23" name="Text 15">
            <a:extLst>
              <a:ext uri="{FF2B5EF4-FFF2-40B4-BE49-F238E27FC236}">
                <a16:creationId xmlns:a16="http://schemas.microsoft.com/office/drawing/2014/main" id="{9D2F5E58-CB44-83EB-D6A9-270040BE2848}"/>
              </a:ext>
            </a:extLst>
          </p:cNvPr>
          <p:cNvSpPr/>
          <p:nvPr/>
        </p:nvSpPr>
        <p:spPr>
          <a:xfrm>
            <a:off x="1176099" y="6927533"/>
            <a:ext cx="7098268" cy="4357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700"/>
              </a:lnSpc>
              <a:buNone/>
            </a:pPr>
            <a:r>
              <a:rPr lang="en-US" sz="10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 Time:</a:t>
            </a:r>
            <a:r>
              <a:rPr lang="en-US" sz="10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Watch Amazon Q transform a single requirement into a production-ready application in under 10 minutes!</a:t>
            </a:r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3915A3F-1202-82B5-8616-0660EACEF113}"/>
              </a:ext>
            </a:extLst>
          </p:cNvPr>
          <p:cNvSpPr txBox="1"/>
          <p:nvPr/>
        </p:nvSpPr>
        <p:spPr>
          <a:xfrm>
            <a:off x="869632" y="4457700"/>
            <a:ext cx="81092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Plain-text architecture summary (one-liner each)</a:t>
            </a:r>
          </a:p>
          <a:p>
            <a:r>
              <a:rPr lang="en-IN" b="1" dirty="0"/>
              <a:t>Frontend</a:t>
            </a:r>
            <a:r>
              <a:rPr lang="en-IN" dirty="0"/>
              <a:t>: Single-page app hosted on </a:t>
            </a:r>
            <a:r>
              <a:rPr lang="en-IN" b="1" dirty="0"/>
              <a:t>S3</a:t>
            </a:r>
            <a:r>
              <a:rPr lang="en-IN" dirty="0"/>
              <a:t> and served via </a:t>
            </a:r>
            <a:r>
              <a:rPr lang="en-IN" b="1" dirty="0"/>
              <a:t>CloudFront</a:t>
            </a:r>
            <a:r>
              <a:rPr lang="en-IN" dirty="0"/>
              <a:t>.</a:t>
            </a:r>
          </a:p>
          <a:p>
            <a:r>
              <a:rPr lang="en-IN" b="1" dirty="0"/>
              <a:t>Auth</a:t>
            </a:r>
            <a:r>
              <a:rPr lang="en-IN" dirty="0"/>
              <a:t>: </a:t>
            </a:r>
            <a:r>
              <a:rPr lang="en-IN" b="1" dirty="0"/>
              <a:t>Amazon Cognito</a:t>
            </a:r>
            <a:r>
              <a:rPr lang="en-IN" dirty="0"/>
              <a:t> (User Pool + App Client) for user authentication/OAuth.</a:t>
            </a:r>
          </a:p>
          <a:p>
            <a:r>
              <a:rPr lang="en-IN" b="1" dirty="0"/>
              <a:t>API</a:t>
            </a:r>
            <a:r>
              <a:rPr lang="en-IN" dirty="0"/>
              <a:t>: </a:t>
            </a:r>
            <a:r>
              <a:rPr lang="en-IN" b="1" dirty="0"/>
              <a:t>API Gateway</a:t>
            </a:r>
            <a:r>
              <a:rPr lang="en-IN" dirty="0"/>
              <a:t> used as the public HTTPS endpoint that routes to a </a:t>
            </a:r>
            <a:r>
              <a:rPr lang="en-IN" b="1" dirty="0"/>
              <a:t>Node.js Lambda</a:t>
            </a:r>
            <a:r>
              <a:rPr lang="en-IN" dirty="0"/>
              <a:t> (</a:t>
            </a:r>
            <a:r>
              <a:rPr lang="en-IN" dirty="0" err="1"/>
              <a:t>index.handler</a:t>
            </a:r>
            <a:r>
              <a:rPr lang="en-IN" dirty="0"/>
              <a:t>).</a:t>
            </a:r>
          </a:p>
          <a:p>
            <a:r>
              <a:rPr lang="en-IN" b="1" dirty="0"/>
              <a:t>Compute</a:t>
            </a:r>
            <a:r>
              <a:rPr lang="en-IN" dirty="0"/>
              <a:t>: </a:t>
            </a:r>
            <a:r>
              <a:rPr lang="en-IN" b="1" dirty="0"/>
              <a:t>AWS Lambda</a:t>
            </a:r>
            <a:r>
              <a:rPr lang="en-IN" dirty="0"/>
              <a:t> implements the API logic (Node.js 18).</a:t>
            </a:r>
          </a:p>
          <a:p>
            <a:r>
              <a:rPr lang="en-IN" b="1" dirty="0"/>
              <a:t>Storage/Analytics</a:t>
            </a:r>
            <a:r>
              <a:rPr lang="en-IN" dirty="0"/>
              <a:t>: </a:t>
            </a:r>
            <a:r>
              <a:rPr lang="en-IN" b="1" dirty="0"/>
              <a:t>DynamoDB</a:t>
            </a:r>
            <a:r>
              <a:rPr lang="en-IN" dirty="0"/>
              <a:t> table for analytics/events.</a:t>
            </a:r>
          </a:p>
          <a:p>
            <a:r>
              <a:rPr lang="en-IN" b="1" dirty="0"/>
              <a:t>Networking</a:t>
            </a:r>
            <a:r>
              <a:rPr lang="en-IN" dirty="0"/>
              <a:t>: A </a:t>
            </a:r>
            <a:r>
              <a:rPr lang="en-IN" b="1" dirty="0"/>
              <a:t>VPC</a:t>
            </a:r>
            <a:r>
              <a:rPr lang="en-IN" dirty="0"/>
              <a:t> exists with Internet Gateway + Gateway Endpoints for S3/DynamoDB; README and VPC module state </a:t>
            </a:r>
            <a:r>
              <a:rPr lang="en-IN" i="1" dirty="0"/>
              <a:t>no NAT Gateway</a:t>
            </a:r>
            <a:r>
              <a:rPr lang="en-IN" dirty="0"/>
              <a:t> (cost-saving).</a:t>
            </a:r>
          </a:p>
          <a:p>
            <a:r>
              <a:rPr lang="en-IN" b="1" dirty="0"/>
              <a:t>Optional</a:t>
            </a:r>
            <a:r>
              <a:rPr lang="en-IN" dirty="0"/>
              <a:t>: Bastion host is present/optional (disabled by default in README).</a:t>
            </a:r>
          </a:p>
          <a:p>
            <a:r>
              <a:rPr lang="en-IN" b="1" dirty="0"/>
              <a:t>Observability &amp; Security</a:t>
            </a:r>
            <a:r>
              <a:rPr lang="en-IN" dirty="0"/>
              <a:t>: CloudWatch logging, KMS encryption for DynamoDB, least-privilege IAM (referenced in TF).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96358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668</Words>
  <Application>Microsoft Office PowerPoint</Application>
  <PresentationFormat>Custom</PresentationFormat>
  <Paragraphs>80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Varshini Ramesh</cp:lastModifiedBy>
  <cp:revision>16</cp:revision>
  <dcterms:created xsi:type="dcterms:W3CDTF">2025-09-19T08:18:29Z</dcterms:created>
  <dcterms:modified xsi:type="dcterms:W3CDTF">2025-09-19T09:24:13Z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28421951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S10.9.2</vt:lpwstr>
  </property>
</Properties>
</file>