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type="screen16x9" cy="5143500" cx="9144000"/>
  <p:notesSz cx="6858000" cy="9144000"/>
  <p:embeddedFontLst>
    <p:embeddedFont>
      <p:font typeface="HelvLight"/>
      <p:regular r:id="rId18"/>
    </p:embeddedFont>
    <p:embeddedFont>
      <p:font typeface="Dosis" charset="0"/>
      <p:regular r:id="rId19"/>
      <p:bold r:id="rId20"/>
    </p:embeddedFont>
    <p:embeddedFont>
      <p:font typeface="Roboto" charset="0"/>
      <p:regular r:id="rId21"/>
      <p:bold r:id="rId22"/>
      <p:italic r:id="rId23"/>
      <p:boldItalic r:id="rId24"/>
    </p:embeddedFont>
    <p:embeddedFont>
      <p:font typeface="Trebuchet MS" pitchFamily="34" charset="0"/>
      <p:regular r:id="rId25"/>
      <p:bold r:id="rId26"/>
      <p:italic r:id="rId27"/>
      <p:boldItalic r:id="rId2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9021"/>
    <a:srgbClr val="E8CF18"/>
  </p:clrMru>
</p:presentationPr>
</file>

<file path=ppt/tableStyles.xml><?xml version="1.0" encoding="utf-8"?>
<a:tblStyleLst xmlns:a="http://schemas.openxmlformats.org/drawingml/2006/main" def="{5C22544A-7EE6-4342-B048-85BDC9FD1C3A}">
  <a:tblStyle styleId="{A1F0864C-AB27-435B-8AB0-51E4432F6CB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Relationship Id="rId26" Type="http://schemas.openxmlformats.org/officeDocument/2006/relationships/font" Target="fonts/font9.fntdata"/><Relationship Id="rId27" Type="http://schemas.openxmlformats.org/officeDocument/2006/relationships/font" Target="fonts/font10.fntdata"/><Relationship Id="rId28" Type="http://schemas.openxmlformats.org/officeDocument/2006/relationships/font" Target="fonts/font11.fntdata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hape 3"/>
          <p:cNvSpPr>
            <a:spLocks noChangeAspect="1" noRot="1" noGrp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63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hape 102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/>
        </p:spPr>
        <p:txBody>
          <a:bodyPr anchor="t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</p:bgPr>
    </p:bg>
    <p:spTree>
      <p:nvGrpSpPr>
        <p:cNvPr id="3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hape 10"/>
          <p:cNvSpPr/>
          <p:nvPr/>
        </p:nvSpPr>
        <p:spPr>
          <a:xfrm>
            <a:off x="-11025" y="-11025"/>
            <a:ext cx="9144000" cy="5143500"/>
          </a:xfrm>
          <a:prstGeom prst="rect"/>
          <a:solidFill>
            <a:srgbClr val="222222">
              <a:alpha val="64620"/>
            </a:srgbClr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6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ah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0486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486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6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/>
        </p:spPr>
        <p:txBody>
          <a:bodyPr anchor="b" anchorCtr="0" bIns="91425" lIns="91425" rIns="91425" tIns="91425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6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ah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048580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581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582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583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584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585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/>
        </p:spPr>
        <p:txBody>
          <a:bodyPr anchor="ctr" anchorCtr="0" bIns="91425" lIns="91425" rIns="91425" tIns="91425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/>
        </p:txBody>
      </p:sp>
      <p:sp>
        <p:nvSpPr>
          <p:cNvPr id="1048586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/>
        </p:spPr>
        <p:txBody>
          <a:bodyPr anchor="t" anchorCtr="0" bIns="91425" lIns="91425" rIns="91425" tIns="91425"/>
          <a:lstStyle>
            <a:lvl1pPr lvl="0">
              <a:spcBef>
                <a:spcPts val="0"/>
              </a:spcBef>
            </a:lvl1pPr>
            <a:lvl2pPr lvl="1">
              <a:spcBef>
                <a:spcPts val="0"/>
              </a:spcBef>
            </a:lvl2pPr>
            <a:lvl3pPr lvl="2">
              <a:spcBef>
                <a:spcPts val="0"/>
              </a:spcBef>
            </a:lvl3pPr>
            <a:lvl4pPr lvl="3">
              <a:spcBef>
                <a:spcPts val="0"/>
              </a:spcBef>
            </a:lvl4pPr>
            <a:lvl5pPr lvl="4">
              <a:spcBef>
                <a:spcPts val="0"/>
              </a:spcBef>
            </a:lvl5pPr>
            <a:lvl6pPr lvl="5">
              <a:spcBef>
                <a:spcPts val="0"/>
              </a:spcBef>
            </a:lvl6pPr>
            <a:lvl7pPr lvl="6">
              <a:spcBef>
                <a:spcPts val="0"/>
              </a:spcBef>
            </a:lvl7pPr>
            <a:lvl8pPr lvl="7">
              <a:spcBef>
                <a:spcPts val="0"/>
              </a:spcBef>
            </a:lvl8pPr>
            <a:lvl9pPr lvl="8">
              <a:spcBef>
                <a:spcPts val="0"/>
              </a:spcBef>
            </a:lvl9pPr>
          </a:lstStyle>
          <a:p/>
        </p:txBody>
      </p:sp>
      <p:sp>
        <p:nvSpPr>
          <p:cNvPr id="1048587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/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2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ah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104860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60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60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4860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/>
        </p:spPr>
        <p:txBody>
          <a:bodyPr anchor="ctr" anchorCtr="0" bIns="91425" lIns="91425" rIns="91425" tIns="91425">
            <a:noAutofit/>
          </a:bodyPr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/>
          <a:noFill/>
          <a:ln>
            <a:noFill/>
          </a:ln>
        </p:spPr>
        <p:txBody>
          <a:bodyPr anchor="ctr" anchorCtr="0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04857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/>
          <a:noFill/>
          <a:ln>
            <a:noFill/>
          </a:ln>
        </p:spPr>
        <p:txBody>
          <a:bodyPr anchor="t" anchorCtr="0" bIns="91425" lIns="91425" rIns="91425" tIns="91425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7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/>
          <a:noFill/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algn="ctr" lvl="0">
              <a:spcBef>
                <a:spcPts val="0"/>
              </a:spcBef>
              <a:buNone/>
            </a:pPr>
            <a:fld id="{00000000-1234-1234-1234-123412341234}" type="slidenum">
              <a:rPr b="1" sz="1300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pPr algn="ctr" lvl="0">
                <a:spcBef>
                  <a:spcPts val="0"/>
                </a:spcBef>
                <a:buNone/>
              </a:pPr>
            </a:fld>
            <a:endParaRPr b="1" sz="1300" lang="en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http://en.wikipedia.org/wiki/Color_histogram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://en.wikipedia.org/wiki/Segmentation_(image_processing)" TargetMode="External"/><Relationship Id="rId2" Type="http://schemas.openxmlformats.org/officeDocument/2006/relationships/hyperlink" Target="http://en.wikipedia.org/wiki/Edge_detection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33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hape 105"/>
          <p:cNvSpPr txBox="1">
            <a:spLocks noGrp="1"/>
          </p:cNvSpPr>
          <p:nvPr>
            <p:ph type="ctrTitle"/>
          </p:nvPr>
        </p:nvSpPr>
        <p:spPr>
          <a:xfrm>
            <a:off x="74427" y="520995"/>
            <a:ext cx="6018029" cy="2594346"/>
          </a:xfrm>
          <a:prstGeom prst="rect"/>
        </p:spPr>
        <p:txBody>
          <a:bodyPr anchor="ctr" anchorCtr="0" bIns="91425" lIns="91425" rIns="91425" tIns="91425">
            <a:noAutofit/>
          </a:bodyPr>
          <a:p>
            <a:pPr lvl="0"/>
            <a:r>
              <a:rPr b="1" dirty="0" sz="4800" lang="en-US">
                <a:solidFill>
                  <a:schemeClr val="accent2"/>
                </a:solidFill>
                <a:latin typeface="HelvLight" pitchFamily="2" charset="0"/>
                <a:cs typeface="Adobe Arabic" panose="02040503050201020203" pitchFamily="18" charset="-78"/>
              </a:rPr>
              <a:t>CONTENT BASED IMAGE RETRIEVAL SYSTEM (CBIR)</a:t>
            </a:r>
            <a:endParaRPr dirty="0" sz="4800" lang="en">
              <a:latin typeface="HelvLight" pitchFamily="2" charset="0"/>
              <a:cs typeface="Adobe Arabic" panose="02040503050201020203" pitchFamily="18" charset="-78"/>
            </a:endParaRPr>
          </a:p>
        </p:txBody>
      </p:sp>
      <p:sp>
        <p:nvSpPr>
          <p:cNvPr id="1048616" name="Subtitle 5"/>
          <p:cNvSpPr txBox="1"/>
          <p:nvPr/>
        </p:nvSpPr>
        <p:spPr>
          <a:xfrm>
            <a:off x="6453970" y="2679403"/>
            <a:ext cx="2573072" cy="1467293"/>
          </a:xfrm>
          <a:prstGeom prst="rect"/>
        </p:spPr>
        <p:txBody>
          <a:bodyPr anchor="ctr"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B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 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S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 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A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k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a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s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h</a:t>
            </a:r>
            <a:endParaRPr altLang="en-US" lang="zh-CN"/>
          </a:p>
          <a:p>
            <a:pPr algn="r"/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1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6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3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1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1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A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O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5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Q</a:t>
            </a:r>
            <a:r>
              <a:rPr altLang="en-IN" dirty="0" sz="2400" lang="en-US">
                <a:latin typeface="Adobe Garamond Pro" panose="02020502060506020403" pitchFamily="18" charset="0"/>
                <a:ea typeface="Roboto" panose="020B0604020202020204" charset="0"/>
              </a:rPr>
              <a:t>5</a:t>
            </a:r>
            <a:endParaRPr altLang="en-US" lang="zh-CN"/>
          </a:p>
          <a:p>
            <a:pPr algn="r"/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TEXTURE</a:t>
            </a:r>
          </a:p>
        </p:txBody>
      </p:sp>
      <p:sp>
        <p:nvSpPr>
          <p:cNvPr id="1048591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5221472" cy="3648300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Texture measures look for </a:t>
            </a:r>
            <a:r>
              <a:rPr dirty="0" sz="2000" lang="en-US" u="sng">
                <a:solidFill>
                  <a:schemeClr val="accent1"/>
                </a:solidFill>
              </a:rPr>
              <a:t>visual patterns</a:t>
            </a:r>
            <a:r>
              <a:rPr dirty="0" sz="2000" lang="en-US"/>
              <a:t> in images and how they are spatially defined. 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These sets not only define the texture, but also where in the image the texture is located.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Texture is a </a:t>
            </a:r>
            <a:r>
              <a:rPr dirty="0" sz="2000" lang="en-US">
                <a:solidFill>
                  <a:schemeClr val="tx1"/>
                </a:solidFill>
              </a:rPr>
              <a:t>difficult concept</a:t>
            </a:r>
            <a:r>
              <a:rPr dirty="0" sz="2000" lang="en-US"/>
              <a:t> to represent</a:t>
            </a:r>
            <a:r>
              <a:rPr dirty="0" sz="2000" lang="en-US" smtClean="0"/>
              <a:t>.</a:t>
            </a:r>
            <a:endParaRPr dirty="0" sz="2000" lang="en-US"/>
          </a:p>
        </p:txBody>
      </p:sp>
      <p:pic>
        <p:nvPicPr>
          <p:cNvPr id="2097153" name="Picture 2" descr="NaturalTexture.png (600×450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549422" y="2075388"/>
            <a:ext cx="2141157" cy="1605868"/>
          </a:xfrm>
          <a:prstGeom prst="rect"/>
          <a:noFill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 ADVANTAGES</a:t>
            </a:r>
          </a:p>
        </p:txBody>
      </p:sp>
      <p:sp>
        <p:nvSpPr>
          <p:cNvPr id="1048595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4"/>
            <a:ext cx="7187045" cy="2930693"/>
          </a:xfrm>
        </p:spPr>
        <p:txBody>
          <a:bodyPr anchor="ctr"/>
          <a:p>
            <a:pPr algn="just" indent="-457200" lvl="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It avoid the annotation of name with each image.</a:t>
            </a:r>
            <a:endParaRPr dirty="0" sz="2400" lang="en-IN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  <a:p>
            <a:pPr algn="just" indent="-457200" lvl="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 Visual features of images are extracted automatically.</a:t>
            </a:r>
            <a:endParaRPr dirty="0" sz="2400" lang="en-IN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  <a:p>
            <a:pPr algn="just" indent="-457200" lvl="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 Similarities of images are based on the distances between features. </a:t>
            </a:r>
            <a:endParaRPr dirty="0" sz="2400" lang="en-IN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  <a:p>
            <a:pPr algn="just" indent="-457200" lvl="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 It is more efficient than previous technique.</a:t>
            </a:r>
            <a:endParaRPr dirty="0" sz="2400" lang="en-IN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APPLICATIONS OF CBIR</a:t>
            </a:r>
          </a:p>
        </p:txBody>
      </p:sp>
      <p:sp>
        <p:nvSpPr>
          <p:cNvPr id="1048599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187045" cy="3367111"/>
          </a:xfrm>
        </p:spPr>
        <p:txBody>
          <a:bodyPr anchor="ctr"/>
          <a:p>
            <a:pPr algn="just" indent="-342900" lvl="0" marL="342900">
              <a:buFont typeface="Wingdings" panose="05000000000000000000" pitchFamily="2" charset="2"/>
              <a:buChar char="§"/>
            </a:pPr>
            <a:r>
              <a:rPr b="1" dirty="0" sz="2000" lang="en-IN"/>
              <a:t>Crime prevention</a:t>
            </a:r>
            <a:r>
              <a:rPr dirty="0" sz="2000" lang="en-IN"/>
              <a:t>: Automatic face recognition systems, used by police forces.</a:t>
            </a:r>
          </a:p>
          <a:p>
            <a:pPr algn="just" indent="-342900" lvl="0" marL="342900">
              <a:buFont typeface="Wingdings" panose="05000000000000000000" pitchFamily="2" charset="2"/>
              <a:buChar char="§"/>
            </a:pPr>
            <a:r>
              <a:rPr b="1" dirty="0" sz="2000" lang="en-IN"/>
              <a:t>Security Check</a:t>
            </a:r>
            <a:r>
              <a:rPr dirty="0" sz="2000" lang="en-IN"/>
              <a:t>: Finger print or retina scanning for access privileges.</a:t>
            </a:r>
          </a:p>
          <a:p>
            <a:pPr algn="just" indent="-342900" lvl="0" marL="342900">
              <a:buFont typeface="Wingdings" panose="05000000000000000000" pitchFamily="2" charset="2"/>
              <a:buChar char="§"/>
            </a:pPr>
            <a:r>
              <a:rPr b="1" dirty="0" sz="2000" lang="en-IN"/>
              <a:t>Medical Diagnosis</a:t>
            </a:r>
            <a:r>
              <a:rPr dirty="0" sz="2000" lang="en-IN"/>
              <a:t>: Using CBIR in a medical database of medical images to aid diagnosis by identifying similar past cases</a:t>
            </a:r>
            <a:r>
              <a:rPr dirty="0" sz="2000" lang="en-IN" smtClean="0"/>
              <a:t>.</a:t>
            </a:r>
            <a:endParaRPr dirty="0" sz="2000" lang="en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LIMITATIONS</a:t>
            </a:r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67690"/>
            <a:ext cx="7384473" cy="3325091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200" lang="en-US"/>
              <a:t>We do not yet have a universally acceptable algorithmic means of characterizing human vision, more specifically in the context of image understanding.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200" lang="en-US"/>
              <a:t>Hence it is not surprising to see continuing efforts towards it, either building up on prior work or exploring novel directions.</a:t>
            </a:r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419066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CBIR </a:t>
            </a:r>
            <a:r>
              <a:rPr dirty="0" sz="2000" lang="en-US" smtClean="0"/>
              <a:t>is used to search a specific image from a large database. </a:t>
            </a:r>
            <a:endParaRPr dirty="0" sz="2000" lang="en-US" smtClean="0"/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CBIR </a:t>
            </a:r>
            <a:r>
              <a:rPr dirty="0" sz="2000" lang="en-US" smtClean="0"/>
              <a:t>makes interactive search of images from the database. 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Until </a:t>
            </a:r>
            <a:r>
              <a:rPr dirty="0" sz="2000" lang="en-US" smtClean="0"/>
              <a:t>now CBIR is not the most accurate technique for finding desired outcomes. </a:t>
            </a:r>
            <a:endParaRPr dirty="0" sz="2000" lang="en-US" smtClean="0"/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This </a:t>
            </a:r>
            <a:r>
              <a:rPr dirty="0" sz="2000" lang="en-US" smtClean="0"/>
              <a:t>technique is still in research state for finding better and accurate output. </a:t>
            </a:r>
            <a:endParaRPr dirty="0" sz="2000" lang="en-US" smtClean="0"/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 smtClean="0"/>
              <a:t>At </a:t>
            </a:r>
            <a:r>
              <a:rPr dirty="0" sz="2000" lang="en-US" smtClean="0"/>
              <a:t>present this technique is implemented by Google.</a:t>
            </a:r>
            <a:endParaRPr dirty="0" sz="2000" lang="en-IN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1"/>
          <p:cNvSpPr txBox="1"/>
          <p:nvPr/>
        </p:nvSpPr>
        <p:spPr>
          <a:xfrm>
            <a:off x="1423554" y="1996964"/>
            <a:ext cx="5860473" cy="1069340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dirty="0" sz="6600" lang="en-IN">
                <a:solidFill>
                  <a:srgbClr val="FF9021"/>
                </a:solidFill>
                <a:latin typeface="Trebuchet MS" panose="020B0603020202020204" pitchFamily="34" charset="0"/>
              </a:rPr>
              <a:t>THANK YOU</a:t>
            </a:r>
          </a:p>
        </p:txBody>
      </p:sp>
      <p:sp>
        <p:nvSpPr>
          <p:cNvPr id="1048632" name="Shape 781"/>
          <p:cNvSpPr txBox="1"/>
          <p:nvPr/>
        </p:nvSpPr>
        <p:spPr>
          <a:xfrm>
            <a:off x="6821174" y="1867799"/>
            <a:ext cx="1440600" cy="1296000"/>
          </a:xfrm>
          <a:prstGeom prst="rect"/>
          <a:noFill/>
          <a:ln>
            <a:noFill/>
          </a:ln>
        </p:spPr>
        <p:txBody>
          <a:bodyPr anchor="ctr" anchorCtr="0" bIns="91425" lIns="91425" rIns="91425" tIns="91425">
            <a:noAutofit/>
          </a:bodyPr>
          <a:p>
            <a:pPr algn="ctr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dirty="0" sz="9600" lang="en">
                <a:solidFill>
                  <a:srgbClr val="FF8700"/>
                </a:solidFill>
              </a:rPr>
              <a:t>😉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PRESENTATION </a:t>
            </a:r>
            <a:r>
              <a:rPr dirty="0" sz="3200" lang="en-IN" smtClean="0">
                <a:solidFill>
                  <a:schemeClr val="accent2"/>
                </a:solidFill>
              </a:rPr>
              <a:t> OUTLINE</a:t>
            </a:r>
            <a:endParaRPr dirty="0" sz="3200" lang="en-IN">
              <a:solidFill>
                <a:schemeClr val="accent2"/>
              </a:solidFill>
            </a:endParaRPr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145519"/>
          </a:xfrm>
        </p:spPr>
        <p:txBody>
          <a:bodyPr anchor="ctr"/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Introduction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Challenges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CBIR Techniques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Advantages of CBIR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Applications of CBIR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Limitations of CBIR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Conclusion</a:t>
            </a: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180075"/>
          </a:xfrm>
        </p:spPr>
        <p:txBody>
          <a:bodyPr anchor="ctr"/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 CBIR (Content-Based Image Retrieval) also known as query by image content.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 </a:t>
            </a:r>
            <a:r>
              <a:rPr dirty="0" sz="2400" lang="en-CA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CBIR is the retrieval of images based on visual features such as colour, texture. </a:t>
            </a:r>
            <a:r>
              <a:rPr dirty="0" sz="2400" lang="en-IN"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The aim of CBIR is to avoid the use of textual descriptions.</a:t>
            </a:r>
            <a:endParaRPr dirty="0" sz="2400" lang="en-US">
              <a:latin typeface="Roboto" panose="020B0604020202020204" charset="0"/>
              <a:ea typeface="Roboto" panose="020B0604020202020204" charset="0"/>
              <a:cs typeface="Times New Roman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LIMITATIONS OF TEXT-BASED APPROACH</a:t>
            </a:r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3044993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Problem of image annotation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Large volumes of databases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Problem of human </a:t>
            </a:r>
            <a:r>
              <a:rPr dirty="0" sz="2400" lang="en-IN" smtClean="0"/>
              <a:t>perception</a:t>
            </a:r>
            <a:endParaRPr dirty="0" sz="2400" lang="en-IN"/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Too much responsibility on the end-user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Problem of Queries that cannot be described at all, but tap into the visual features of images.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CHALLENGES</a:t>
            </a:r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121761"/>
            <a:ext cx="7581900" cy="3648300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Semantic gap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The semantic gap is the lack of coincidence between the information that one can extract from the visual data .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User seeks semantic similarity, but the database can only provide similarity by data processing.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400" lang="en-IN"/>
              <a:t>Huge amount of objects to search among.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 txBox="1"/>
          <p:nvPr/>
        </p:nvSpPr>
        <p:spPr>
          <a:xfrm>
            <a:off x="914997" y="854852"/>
            <a:ext cx="7606146" cy="464794"/>
          </a:xfrm>
          <a:prstGeom prst="rect"/>
        </p:spPr>
        <p:txBody>
          <a:bodyPr/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dirty="0" sz="2000" lang="en-US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Times New Roman" pitchFamily="18" charset="0"/>
              </a:rPr>
              <a:t>General CBIR system works according to the following schema :</a:t>
            </a:r>
            <a:endParaRPr dirty="0" sz="2000" lang="ar-SA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097155" name="Picture 3" descr="I:\ima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928429" y="1651489"/>
            <a:ext cx="5041551" cy="31070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algn="tl" blurRad="76200" dir="7800000" dist="381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contrasting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FEATURE EXTRACTION</a:t>
            </a:r>
          </a:p>
        </p:txBody>
      </p:sp>
      <p:sp>
        <p:nvSpPr>
          <p:cNvPr id="1048597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7581900" cy="2639748"/>
          </a:xfrm>
        </p:spPr>
        <p:txBody>
          <a:bodyPr anchor="ctr"/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</a:rPr>
              <a:t>Color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</a:rPr>
              <a:t>Local Shape</a:t>
            </a:r>
          </a:p>
          <a:p>
            <a:pPr algn="just" indent="-457200" marL="457200">
              <a:buFont typeface="Wingdings" panose="05000000000000000000" pitchFamily="2" charset="2"/>
              <a:buChar char="§"/>
            </a:pPr>
            <a:r>
              <a:rPr dirty="0" sz="2400" lang="en-US">
                <a:latin typeface="Roboto" panose="020B0604020202020204" charset="0"/>
                <a:ea typeface="Roboto" panose="020B0604020202020204" charset="0"/>
              </a:rPr>
              <a:t>Texture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COLOR</a:t>
            </a:r>
          </a:p>
        </p:txBody>
      </p:sp>
      <p:sp>
        <p:nvSpPr>
          <p:cNvPr id="1048593" name="Text Placeholder 2"/>
          <p:cNvSpPr>
            <a:spLocks noGrp="1"/>
          </p:cNvSpPr>
          <p:nvPr>
            <p:ph type="body" idx="1"/>
          </p:nvPr>
        </p:nvSpPr>
        <p:spPr>
          <a:xfrm>
            <a:off x="893619" y="1173716"/>
            <a:ext cx="5444836" cy="3741184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1800" lang="en-US"/>
              <a:t>Color similarity is achieved by computing a </a:t>
            </a:r>
            <a:r>
              <a:rPr dirty="0" sz="1800" lang="en-US" u="sng">
                <a:solidFill>
                  <a:schemeClr val="accent1"/>
                </a:solidFill>
              </a:rPr>
              <a:t>color histogram </a:t>
            </a:r>
            <a:r>
              <a:rPr dirty="0" sz="1800" lang="en-US"/>
              <a:t>for each image that identifies the </a:t>
            </a:r>
            <a:r>
              <a:rPr dirty="0" sz="1800" lang="en-US">
                <a:solidFill>
                  <a:schemeClr val="tx1"/>
                </a:solidFill>
              </a:rPr>
              <a:t>proportion of </a:t>
            </a:r>
            <a:r>
              <a:rPr dirty="0" sz="1800" lang="en-US" smtClean="0">
                <a:solidFill>
                  <a:schemeClr val="tx1"/>
                </a:solidFill>
              </a:rPr>
              <a:t>pixels </a:t>
            </a:r>
            <a:r>
              <a:rPr dirty="0" sz="1800" lang="en-US"/>
              <a:t>within an image holding specific </a:t>
            </a:r>
            <a:r>
              <a:rPr dirty="0" sz="1800" lang="en-US" smtClean="0"/>
              <a:t>values. </a:t>
            </a:r>
            <a:endParaRPr dirty="0" sz="1800" lang="en-US"/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1800" lang="en-US" smtClean="0"/>
              <a:t>It</a:t>
            </a:r>
            <a:r>
              <a:rPr dirty="0" sz="1800" lang="en-US" smtClean="0"/>
              <a:t> </a:t>
            </a:r>
            <a:r>
              <a:rPr dirty="0" sz="1800" lang="en-US"/>
              <a:t>is one of the most widely used techniques because it does not depend on image size or orientation.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1800" lang="en-US"/>
              <a:t>Color searches will usually involve comparing </a:t>
            </a:r>
            <a:r>
              <a:rPr dirty="0" sz="1800" lang="en-US">
                <a:hlinkClick r:id="rId1" tooltip="Color histogram"/>
              </a:rPr>
              <a:t>color histograms</a:t>
            </a:r>
            <a:r>
              <a:rPr dirty="0" sz="1800" lang="en-US"/>
              <a:t>, though this is not the only technique in practice.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6631" t="5134" r="3313" b="2740"/>
          <a:stretch>
            <a:fillRect/>
          </a:stretch>
        </p:blipFill>
        <p:spPr>
          <a:xfrm rot="19845031">
            <a:off x="6761796" y="2170882"/>
            <a:ext cx="1957281" cy="156067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algn="tl" blurRad="101600" dir="7200000" dist="50800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sz="3200" lang="en-IN">
                <a:solidFill>
                  <a:schemeClr val="accent2"/>
                </a:solidFill>
              </a:rPr>
              <a:t>SHAPE</a:t>
            </a:r>
          </a:p>
        </p:txBody>
      </p:sp>
      <p:sp>
        <p:nvSpPr>
          <p:cNvPr id="1048589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277625"/>
            <a:ext cx="4849333" cy="3592088"/>
          </a:xfrm>
        </p:spPr>
        <p:txBody>
          <a:bodyPr anchor="ctr"/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Shape does not refer to the </a:t>
            </a:r>
            <a:r>
              <a:rPr dirty="0" sz="2000" lang="en-US">
                <a:solidFill>
                  <a:schemeClr val="accent1"/>
                </a:solidFill>
              </a:rPr>
              <a:t>shape of an image</a:t>
            </a:r>
            <a:r>
              <a:rPr dirty="0" sz="2000" lang="en-US"/>
              <a:t> but to the </a:t>
            </a:r>
            <a:r>
              <a:rPr dirty="0" sz="2000" lang="en-US">
                <a:solidFill>
                  <a:schemeClr val="accent1"/>
                </a:solidFill>
              </a:rPr>
              <a:t>shape of a particular region</a:t>
            </a:r>
            <a:r>
              <a:rPr dirty="0" sz="2000" lang="en-US"/>
              <a:t> that is being sought out. 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Shapes will often be determined first applying </a:t>
            </a:r>
            <a:r>
              <a:rPr dirty="0" sz="2000" lang="en-US">
                <a:solidFill>
                  <a:schemeClr val="tx1"/>
                </a:solidFill>
                <a:hlinkClick r:id="rId1" tooltip="Segmentation (image processing)"/>
              </a:rPr>
              <a:t>segmentation</a:t>
            </a:r>
            <a:r>
              <a:rPr dirty="0" sz="2000" lang="en-US"/>
              <a:t> or </a:t>
            </a:r>
            <a:r>
              <a:rPr dirty="0" sz="2000" lang="en-US">
                <a:hlinkClick r:id="rId2" tooltip="Edge detection"/>
              </a:rPr>
              <a:t>edge detection</a:t>
            </a:r>
            <a:r>
              <a:rPr dirty="0" sz="2000" lang="en-US"/>
              <a:t> to an image. </a:t>
            </a:r>
          </a:p>
          <a:p>
            <a:pPr algn="just" indent="-342900" marL="342900">
              <a:buFont typeface="Wingdings" panose="05000000000000000000" pitchFamily="2" charset="2"/>
              <a:buChar char="§"/>
            </a:pPr>
            <a:r>
              <a:rPr dirty="0" sz="2000" lang="en-US"/>
              <a:t>Other methods like use shape filters to identify given shapes of an image.</a:t>
            </a:r>
          </a:p>
        </p:txBody>
      </p:sp>
      <p:pic>
        <p:nvPicPr>
          <p:cNvPr id="2097152" name="Picture 2" descr="Ääretuvastuse_näide.png (1415×471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 rot="1756459">
            <a:off x="6085570" y="2239697"/>
            <a:ext cx="2910481" cy="1016120"/>
          </a:xfrm>
          <a:prstGeom prst="rect"/>
          <a:noFill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THIS IS YOUR PRESENTATION TITLE</dc:title>
  <dc:creator>Chandrakanth Jenne</dc:creator>
  <cp:lastModifiedBy>admin</cp:lastModifiedBy>
  <dcterms:created xsi:type="dcterms:W3CDTF">2017-12-18T17:57:08Z</dcterms:created>
  <dcterms:modified xsi:type="dcterms:W3CDTF">2017-12-18T17:57:08Z</dcterms:modified>
</cp:coreProperties>
</file>