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6" r:id="rId2"/>
    <p:sldId id="257" r:id="rId3"/>
    <p:sldId id="258" r:id="rId4"/>
    <p:sldId id="259" r:id="rId5"/>
    <p:sldId id="260" r:id="rId6"/>
    <p:sldId id="261" r:id="rId7"/>
    <p:sldId id="279" r:id="rId8"/>
    <p:sldId id="267" r:id="rId9"/>
    <p:sldId id="278" r:id="rId10"/>
    <p:sldId id="263" r:id="rId11"/>
    <p:sldId id="264" r:id="rId12"/>
    <p:sldId id="265" r:id="rId13"/>
    <p:sldId id="273" r:id="rId14"/>
    <p:sldId id="266" r:id="rId15"/>
    <p:sldId id="276" r:id="rId16"/>
    <p:sldId id="270" r:id="rId17"/>
    <p:sldId id="271" r:id="rId18"/>
    <p:sldId id="274" r:id="rId19"/>
    <p:sldId id="272" r:id="rId20"/>
    <p:sldId id="275" r:id="rId21"/>
    <p:sldId id="27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438314-401E-41B3-81AF-EC1868107037}" type="datetimeFigureOut">
              <a:rPr lang="en-US" smtClean="0"/>
              <a:pPr/>
              <a:t>03-Jul-19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EA176-47BC-493B-8DAA-B41821A4A3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EA176-47BC-493B-8DAA-B41821A4A3FB}"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8EA176-47BC-493B-8DAA-B41821A4A3F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53F148F-5047-4DBC-996D-ECAD51B40095}" type="slidenum">
              <a:rPr lang="en-IN" smtClean="0"/>
              <a:pPr/>
              <a:t>‹#›</a:t>
            </a:fld>
            <a:endParaRPr lang="en-IN"/>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53F148F-5047-4DBC-996D-ECAD51B40095}" type="slidenum">
              <a:rPr lang="en-IN" smtClean="0"/>
              <a:pPr/>
              <a:t>‹#›</a:t>
            </a:fld>
            <a:endParaRPr lang="en-IN"/>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F148F-5047-4DBC-996D-ECAD51B4009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F148F-5047-4DBC-996D-ECAD51B4009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F148F-5047-4DBC-996D-ECAD51B4009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F148F-5047-4DBC-996D-ECAD51B4009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F148F-5047-4DBC-996D-ECAD51B4009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F148F-5047-4DBC-996D-ECAD51B4009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9E1CD-FEBF-469D-88AB-AA753DAE2BDC}" type="datetimeFigureOut">
              <a:rPr lang="en-IN" smtClean="0"/>
              <a:pPr/>
              <a:t>03-07-2019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53F148F-5047-4DBC-996D-ECAD51B4009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69E1CD-FEBF-469D-88AB-AA753DAE2BDC}" type="datetimeFigureOut">
              <a:rPr lang="en-IN" smtClean="0"/>
              <a:pPr/>
              <a:t>03-07-2019</a:t>
            </a:fld>
            <a:endParaRPr lang="en-IN"/>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953F148F-5047-4DBC-996D-ECAD51B4009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132856"/>
            <a:ext cx="7128791" cy="1944216"/>
          </a:xfrm>
        </p:spPr>
        <p:txBody>
          <a:bodyPr>
            <a:noAutofit/>
          </a:bodyPr>
          <a:lstStyle/>
          <a:p>
            <a:r>
              <a:rPr lang="en-US" sz="2800" dirty="0">
                <a:latin typeface="Arial" pitchFamily="34" charset="0"/>
                <a:cs typeface="Arial" pitchFamily="34" charset="0"/>
              </a:rPr>
              <a:t>PREDICTION OF UNIVERSITY ADMISSIONS USING REGRESSION ANALYSIS</a:t>
            </a:r>
            <a:endParaRPr lang="en-IN" sz="2800"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pPr algn="r"/>
            <a:r>
              <a:rPr lang="en-US" sz="2000" dirty="0">
                <a:solidFill>
                  <a:schemeClr val="tx1"/>
                </a:solidFill>
                <a:latin typeface="Arial" pitchFamily="34" charset="0"/>
                <a:cs typeface="Arial" pitchFamily="34" charset="0"/>
              </a:rPr>
              <a:t> PRESENTED BY </a:t>
            </a:r>
          </a:p>
          <a:p>
            <a:pPr algn="r"/>
            <a:r>
              <a:rPr lang="en-US" sz="2000" dirty="0">
                <a:solidFill>
                  <a:schemeClr val="tx1"/>
                </a:solidFill>
                <a:latin typeface="Arial" pitchFamily="34" charset="0"/>
                <a:cs typeface="Arial" pitchFamily="34" charset="0"/>
              </a:rPr>
              <a:t>TEAM 1</a:t>
            </a:r>
            <a:endParaRPr lang="en-IN" sz="2000" dirty="0">
              <a:solidFill>
                <a:schemeClr val="tx1"/>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14290"/>
            <a:ext cx="7556921" cy="6215106"/>
          </a:xfrm>
        </p:spPr>
        <p:txBody>
          <a:bodyPr>
            <a:normAutofit fontScale="90000"/>
          </a:bodyPr>
          <a:lstStyle/>
          <a:p>
            <a:pPr>
              <a:lnSpc>
                <a:spcPct val="150000"/>
              </a:lnSpc>
            </a:pPr>
            <a:r>
              <a:rPr lang="en-IN" sz="2700" b="1" dirty="0">
                <a:latin typeface="Arial" pitchFamily="34" charset="0"/>
                <a:cs typeface="Arial" pitchFamily="34" charset="0"/>
              </a:rPr>
              <a:t>OLS Models and Accuracy for Linear Regression</a:t>
            </a:r>
            <a:br>
              <a:rPr lang="en-IN" sz="2700" b="1" dirty="0">
                <a:latin typeface="Arial" pitchFamily="34" charset="0"/>
                <a:cs typeface="Arial" pitchFamily="34" charset="0"/>
              </a:rPr>
            </a:br>
            <a:r>
              <a:rPr lang="en-IN" sz="2200" dirty="0">
                <a:latin typeface="Calibri" pitchFamily="34" charset="0"/>
                <a:cs typeface="Calibri" pitchFamily="34" charset="0"/>
              </a:rPr>
              <a:t> 1)OLS Model between GRE Score and Chance of Admit </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US" dirty="0"/>
          </a:p>
        </p:txBody>
      </p:sp>
      <p:pic>
        <p:nvPicPr>
          <p:cNvPr id="4" name="Content Placeholder 3"/>
          <p:cNvPicPr>
            <a:picLocks noGrp="1"/>
          </p:cNvPicPr>
          <p:nvPr>
            <p:ph idx="1"/>
          </p:nvPr>
        </p:nvPicPr>
        <p:blipFill>
          <a:blip r:embed="rId2"/>
          <a:stretch>
            <a:fillRect/>
          </a:stretch>
        </p:blipFill>
        <p:spPr>
          <a:xfrm>
            <a:off x="1214414" y="1714488"/>
            <a:ext cx="7358115" cy="3071834"/>
          </a:xfrm>
          <a:prstGeom prst="rect">
            <a:avLst/>
          </a:prstGeom>
          <a:noFill/>
          <a:ln w="9525">
            <a:noFill/>
          </a:ln>
        </p:spPr>
      </p:pic>
      <p:pic>
        <p:nvPicPr>
          <p:cNvPr id="6" name="Picture 5"/>
          <p:cNvPicPr/>
          <p:nvPr/>
        </p:nvPicPr>
        <p:blipFill>
          <a:blip r:embed="rId3"/>
          <a:stretch>
            <a:fillRect/>
          </a:stretch>
        </p:blipFill>
        <p:spPr>
          <a:xfrm>
            <a:off x="1285852" y="5000636"/>
            <a:ext cx="7072362" cy="642942"/>
          </a:xfrm>
          <a:prstGeom prst="rect">
            <a:avLst/>
          </a:prstGeom>
          <a:noFill/>
          <a:ln w="9525">
            <a:noFill/>
          </a:ln>
        </p:spPr>
      </p:pic>
      <p:pic>
        <p:nvPicPr>
          <p:cNvPr id="7" name="Picture 6"/>
          <p:cNvPicPr/>
          <p:nvPr/>
        </p:nvPicPr>
        <p:blipFill>
          <a:blip r:embed="rId4"/>
          <a:stretch>
            <a:fillRect/>
          </a:stretch>
        </p:blipFill>
        <p:spPr>
          <a:xfrm>
            <a:off x="1285852" y="5786454"/>
            <a:ext cx="7143800" cy="67183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357166"/>
            <a:ext cx="7128293" cy="785818"/>
          </a:xfrm>
        </p:spPr>
        <p:txBody>
          <a:bodyPr/>
          <a:lstStyle/>
          <a:p>
            <a:r>
              <a:rPr lang="en-IN" dirty="0">
                <a:latin typeface="Calibri" pitchFamily="34" charset="0"/>
                <a:cs typeface="Calibri" pitchFamily="34" charset="0"/>
              </a:rPr>
              <a:t> </a:t>
            </a:r>
            <a:r>
              <a:rPr lang="en-IN" sz="2000" dirty="0">
                <a:latin typeface="Calibri" pitchFamily="34" charset="0"/>
                <a:cs typeface="Calibri" pitchFamily="34" charset="0"/>
              </a:rPr>
              <a:t>2)OLS Model between TOEFL Score and Chance of Admit </a:t>
            </a:r>
            <a:endParaRPr lang="en-US" sz="2000" dirty="0"/>
          </a:p>
        </p:txBody>
      </p:sp>
      <p:pic>
        <p:nvPicPr>
          <p:cNvPr id="4" name="Content Placeholder 3"/>
          <p:cNvPicPr>
            <a:picLocks noGrp="1"/>
          </p:cNvPicPr>
          <p:nvPr>
            <p:ph idx="1"/>
          </p:nvPr>
        </p:nvPicPr>
        <p:blipFill>
          <a:blip r:embed="rId2"/>
          <a:stretch>
            <a:fillRect/>
          </a:stretch>
        </p:blipFill>
        <p:spPr>
          <a:xfrm>
            <a:off x="1571604" y="1285860"/>
            <a:ext cx="6858048" cy="3643338"/>
          </a:xfrm>
          <a:prstGeom prst="rect">
            <a:avLst/>
          </a:prstGeom>
          <a:noFill/>
          <a:ln w="9525">
            <a:noFill/>
          </a:ln>
        </p:spPr>
      </p:pic>
      <p:pic>
        <p:nvPicPr>
          <p:cNvPr id="5" name="Picture 4"/>
          <p:cNvPicPr/>
          <p:nvPr/>
        </p:nvPicPr>
        <p:blipFill>
          <a:blip r:embed="rId3"/>
          <a:stretch>
            <a:fillRect/>
          </a:stretch>
        </p:blipFill>
        <p:spPr>
          <a:xfrm>
            <a:off x="1643042" y="5357826"/>
            <a:ext cx="6858048" cy="107157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876064"/>
          </a:xfrm>
        </p:spPr>
        <p:txBody>
          <a:bodyPr>
            <a:normAutofit/>
          </a:bodyPr>
          <a:lstStyle/>
          <a:p>
            <a:r>
              <a:rPr lang="en-IN" sz="2000" dirty="0">
                <a:latin typeface="Calibri" pitchFamily="34" charset="0"/>
                <a:cs typeface="Calibri" pitchFamily="34" charset="0"/>
              </a:rPr>
              <a:t>3)OLS Model between CGPA and Chance of Admit</a:t>
            </a:r>
            <a:endParaRPr lang="en-US" sz="2000" dirty="0">
              <a:latin typeface="Calibri" pitchFamily="34" charset="0"/>
              <a:cs typeface="Calibri" pitchFamily="34" charset="0"/>
            </a:endParaRPr>
          </a:p>
        </p:txBody>
      </p:sp>
      <p:pic>
        <p:nvPicPr>
          <p:cNvPr id="4" name="Content Placeholder 3"/>
          <p:cNvPicPr>
            <a:picLocks noGrp="1"/>
          </p:cNvPicPr>
          <p:nvPr>
            <p:ph idx="1"/>
          </p:nvPr>
        </p:nvPicPr>
        <p:blipFill>
          <a:blip r:embed="rId3"/>
          <a:stretch>
            <a:fillRect/>
          </a:stretch>
        </p:blipFill>
        <p:spPr>
          <a:xfrm>
            <a:off x="1142976" y="1214423"/>
            <a:ext cx="7485087" cy="3714776"/>
          </a:xfrm>
          <a:prstGeom prst="rect">
            <a:avLst/>
          </a:prstGeom>
          <a:noFill/>
          <a:ln w="9525">
            <a:noFill/>
          </a:ln>
        </p:spPr>
      </p:pic>
      <p:pic>
        <p:nvPicPr>
          <p:cNvPr id="5" name="Picture 4"/>
          <p:cNvPicPr/>
          <p:nvPr/>
        </p:nvPicPr>
        <p:blipFill>
          <a:blip r:embed="rId4"/>
          <a:stretch>
            <a:fillRect/>
          </a:stretch>
        </p:blipFill>
        <p:spPr>
          <a:xfrm>
            <a:off x="1214414" y="5357826"/>
            <a:ext cx="7572428" cy="78581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85852" y="428604"/>
            <a:ext cx="7271169" cy="5357850"/>
          </a:xfrm>
        </p:spPr>
        <p:txBody>
          <a:bodyPr>
            <a:normAutofit/>
          </a:bodyPr>
          <a:lstStyle/>
          <a:p>
            <a:r>
              <a:rPr lang="en-US" sz="2400" b="1" dirty="0">
                <a:latin typeface="Arial" pitchFamily="34" charset="0"/>
                <a:cs typeface="Arial" pitchFamily="34" charset="0"/>
              </a:rPr>
              <a:t>RMSE and R2 SCORE:</a:t>
            </a:r>
            <a:br>
              <a:rPr lang="en-US" sz="2400" b="1" dirty="0">
                <a:latin typeface="Arial" pitchFamily="34" charset="0"/>
                <a:cs typeface="Arial" pitchFamily="34" charset="0"/>
              </a:rPr>
            </a:br>
            <a:r>
              <a:rPr lang="en-US" sz="1800" b="1" dirty="0">
                <a:latin typeface="Arial" pitchFamily="34" charset="0"/>
                <a:cs typeface="Arial" pitchFamily="34" charset="0"/>
              </a:rPr>
              <a:t>TRAINING DATA:</a:t>
            </a: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1800" b="1" dirty="0">
                <a:latin typeface="Arial" pitchFamily="34" charset="0"/>
                <a:cs typeface="Arial" pitchFamily="34" charset="0"/>
              </a:rPr>
              <a:t>TESTING DATA:</a:t>
            </a:r>
            <a:endParaRPr lang="en-US" sz="1800" dirty="0"/>
          </a:p>
        </p:txBody>
      </p:sp>
      <p:graphicFrame>
        <p:nvGraphicFramePr>
          <p:cNvPr id="8" name="Content Placeholder 7"/>
          <p:cNvGraphicFramePr>
            <a:graphicFrameLocks noGrp="1"/>
          </p:cNvGraphicFramePr>
          <p:nvPr>
            <p:ph idx="1"/>
          </p:nvPr>
        </p:nvGraphicFramePr>
        <p:xfrm>
          <a:off x="1357289" y="1428735"/>
          <a:ext cx="7270776" cy="1872217"/>
        </p:xfrm>
        <a:graphic>
          <a:graphicData uri="http://schemas.openxmlformats.org/drawingml/2006/table">
            <a:tbl>
              <a:tblPr firstRow="1" bandRow="1">
                <a:tableStyleId>{5C22544A-7EE6-4342-B048-85BDC9FD1C3A}</a:tableStyleId>
              </a:tblPr>
              <a:tblGrid>
                <a:gridCol w="1357323">
                  <a:extLst>
                    <a:ext uri="{9D8B030D-6E8A-4147-A177-3AD203B41FA5}">
                      <a16:colId xmlns:a16="http://schemas.microsoft.com/office/drawing/2014/main" xmlns="" val="20000"/>
                    </a:ext>
                  </a:extLst>
                </a:gridCol>
                <a:gridCol w="2571768">
                  <a:extLst>
                    <a:ext uri="{9D8B030D-6E8A-4147-A177-3AD203B41FA5}">
                      <a16:colId xmlns:a16="http://schemas.microsoft.com/office/drawing/2014/main" xmlns="" val="20001"/>
                    </a:ext>
                  </a:extLst>
                </a:gridCol>
                <a:gridCol w="1714512">
                  <a:extLst>
                    <a:ext uri="{9D8B030D-6E8A-4147-A177-3AD203B41FA5}">
                      <a16:colId xmlns:a16="http://schemas.microsoft.com/office/drawing/2014/main" xmlns="" val="20002"/>
                    </a:ext>
                  </a:extLst>
                </a:gridCol>
                <a:gridCol w="1627173">
                  <a:extLst>
                    <a:ext uri="{9D8B030D-6E8A-4147-A177-3AD203B41FA5}">
                      <a16:colId xmlns:a16="http://schemas.microsoft.com/office/drawing/2014/main" xmlns="" val="20003"/>
                    </a:ext>
                  </a:extLst>
                </a:gridCol>
              </a:tblGrid>
              <a:tr h="642943">
                <a:tc>
                  <a:txBody>
                    <a:bodyPr/>
                    <a:lstStyle/>
                    <a:p>
                      <a:r>
                        <a:rPr lang="en-US" dirty="0"/>
                        <a:t>INPUT</a:t>
                      </a:r>
                    </a:p>
                  </a:txBody>
                  <a:tcPr/>
                </a:tc>
                <a:tc>
                  <a:txBody>
                    <a:bodyPr/>
                    <a:lstStyle/>
                    <a:p>
                      <a:r>
                        <a:rPr lang="en-US" dirty="0"/>
                        <a:t>OUPUT</a:t>
                      </a:r>
                    </a:p>
                  </a:txBody>
                  <a:tcPr/>
                </a:tc>
                <a:tc>
                  <a:txBody>
                    <a:bodyPr/>
                    <a:lstStyle/>
                    <a:p>
                      <a:r>
                        <a:rPr lang="en-US" dirty="0"/>
                        <a:t>RMSE</a:t>
                      </a:r>
                    </a:p>
                  </a:txBody>
                  <a:tcPr/>
                </a:tc>
                <a:tc>
                  <a:txBody>
                    <a:bodyPr/>
                    <a:lstStyle/>
                    <a:p>
                      <a:r>
                        <a:rPr lang="en-US" dirty="0"/>
                        <a:t>R2 SCORE</a:t>
                      </a:r>
                    </a:p>
                  </a:txBody>
                  <a:tcPr/>
                </a:tc>
                <a:extLst>
                  <a:ext uri="{0D108BD9-81ED-4DB2-BD59-A6C34878D82A}">
                    <a16:rowId xmlns:a16="http://schemas.microsoft.com/office/drawing/2014/main" xmlns="" val="10000"/>
                  </a:ext>
                </a:extLst>
              </a:tr>
              <a:tr h="409758">
                <a:tc>
                  <a:txBody>
                    <a:bodyPr/>
                    <a:lstStyle/>
                    <a:p>
                      <a:r>
                        <a:rPr lang="en-US" dirty="0"/>
                        <a:t>GRE </a:t>
                      </a:r>
                    </a:p>
                  </a:txBody>
                  <a:tcPr/>
                </a:tc>
                <a:tc>
                  <a:txBody>
                    <a:bodyPr/>
                    <a:lstStyle/>
                    <a:p>
                      <a:r>
                        <a:rPr lang="en-US" dirty="0"/>
                        <a:t>CHANCE OF ADMIT</a:t>
                      </a:r>
                    </a:p>
                  </a:txBody>
                  <a:tcPr/>
                </a:tc>
                <a:tc>
                  <a:txBody>
                    <a:bodyPr/>
                    <a:lstStyle/>
                    <a:p>
                      <a:r>
                        <a:rPr lang="en-US" dirty="0"/>
                        <a:t>0.11670382</a:t>
                      </a:r>
                    </a:p>
                  </a:txBody>
                  <a:tcPr/>
                </a:tc>
                <a:tc>
                  <a:txBody>
                    <a:bodyPr/>
                    <a:lstStyle/>
                    <a:p>
                      <a:r>
                        <a:rPr lang="en-US" dirty="0"/>
                        <a:t>0.269074</a:t>
                      </a:r>
                    </a:p>
                  </a:txBody>
                  <a:tcPr/>
                </a:tc>
                <a:extLst>
                  <a:ext uri="{0D108BD9-81ED-4DB2-BD59-A6C34878D82A}">
                    <a16:rowId xmlns:a16="http://schemas.microsoft.com/office/drawing/2014/main" xmlns="" val="10001"/>
                  </a:ext>
                </a:extLst>
              </a:tr>
              <a:tr h="409758">
                <a:tc>
                  <a:txBody>
                    <a:bodyPr/>
                    <a:lstStyle/>
                    <a:p>
                      <a:r>
                        <a:rPr lang="en-US" dirty="0"/>
                        <a:t>TOFEL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CHANCE OF ADMIT</a:t>
                      </a:r>
                    </a:p>
                  </a:txBody>
                  <a:tcPr/>
                </a:tc>
                <a:tc>
                  <a:txBody>
                    <a:bodyPr/>
                    <a:lstStyle/>
                    <a:p>
                      <a:r>
                        <a:rPr lang="en-US" dirty="0"/>
                        <a:t>0.10588406</a:t>
                      </a:r>
                    </a:p>
                  </a:txBody>
                  <a:tcPr/>
                </a:tc>
                <a:tc>
                  <a:txBody>
                    <a:bodyPr/>
                    <a:lstStyle/>
                    <a:p>
                      <a:r>
                        <a:rPr lang="en-US" dirty="0"/>
                        <a:t>0.3983216</a:t>
                      </a:r>
                    </a:p>
                  </a:txBody>
                  <a:tcPr/>
                </a:tc>
                <a:extLst>
                  <a:ext uri="{0D108BD9-81ED-4DB2-BD59-A6C34878D82A}">
                    <a16:rowId xmlns:a16="http://schemas.microsoft.com/office/drawing/2014/main" xmlns="" val="10002"/>
                  </a:ext>
                </a:extLst>
              </a:tr>
              <a:tr h="409758">
                <a:tc>
                  <a:txBody>
                    <a:bodyPr/>
                    <a:lstStyle/>
                    <a:p>
                      <a:r>
                        <a:rPr lang="en-US" dirty="0"/>
                        <a:t>CGPA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CHANCE OF ADMIT</a:t>
                      </a:r>
                    </a:p>
                  </a:txBody>
                  <a:tcPr/>
                </a:tc>
                <a:tc>
                  <a:txBody>
                    <a:bodyPr/>
                    <a:lstStyle/>
                    <a:p>
                      <a:r>
                        <a:rPr lang="en-US" dirty="0"/>
                        <a:t>0.09568096</a:t>
                      </a:r>
                    </a:p>
                  </a:txBody>
                  <a:tcPr/>
                </a:tc>
                <a:tc>
                  <a:txBody>
                    <a:bodyPr/>
                    <a:lstStyle/>
                    <a:p>
                      <a:r>
                        <a:rPr lang="en-US" dirty="0"/>
                        <a:t>0.5086915</a:t>
                      </a:r>
                    </a:p>
                  </a:txBody>
                  <a:tcPr/>
                </a:tc>
                <a:extLst>
                  <a:ext uri="{0D108BD9-81ED-4DB2-BD59-A6C34878D82A}">
                    <a16:rowId xmlns:a16="http://schemas.microsoft.com/office/drawing/2014/main" xmlns="" val="10003"/>
                  </a:ext>
                </a:extLst>
              </a:tr>
            </a:tbl>
          </a:graphicData>
        </a:graphic>
      </p:graphicFrame>
      <p:graphicFrame>
        <p:nvGraphicFramePr>
          <p:cNvPr id="10" name="Table 9"/>
          <p:cNvGraphicFramePr>
            <a:graphicFrameLocks noGrp="1"/>
          </p:cNvGraphicFramePr>
          <p:nvPr/>
        </p:nvGraphicFramePr>
        <p:xfrm>
          <a:off x="1428728" y="4429132"/>
          <a:ext cx="7215238" cy="1854200"/>
        </p:xfrm>
        <a:graphic>
          <a:graphicData uri="http://schemas.openxmlformats.org/drawingml/2006/table">
            <a:tbl>
              <a:tblPr firstRow="1" bandRow="1">
                <a:tableStyleId>{5C22544A-7EE6-4342-B048-85BDC9FD1C3A}</a:tableStyleId>
              </a:tblPr>
              <a:tblGrid>
                <a:gridCol w="1214446">
                  <a:extLst>
                    <a:ext uri="{9D8B030D-6E8A-4147-A177-3AD203B41FA5}">
                      <a16:colId xmlns:a16="http://schemas.microsoft.com/office/drawing/2014/main" xmlns="" val="20000"/>
                    </a:ext>
                  </a:extLst>
                </a:gridCol>
                <a:gridCol w="2357454">
                  <a:extLst>
                    <a:ext uri="{9D8B030D-6E8A-4147-A177-3AD203B41FA5}">
                      <a16:colId xmlns:a16="http://schemas.microsoft.com/office/drawing/2014/main" xmlns="" val="20001"/>
                    </a:ext>
                  </a:extLst>
                </a:gridCol>
                <a:gridCol w="2000264">
                  <a:extLst>
                    <a:ext uri="{9D8B030D-6E8A-4147-A177-3AD203B41FA5}">
                      <a16:colId xmlns:a16="http://schemas.microsoft.com/office/drawing/2014/main" xmlns="" val="20002"/>
                    </a:ext>
                  </a:extLst>
                </a:gridCol>
                <a:gridCol w="1643074">
                  <a:extLst>
                    <a:ext uri="{9D8B030D-6E8A-4147-A177-3AD203B41FA5}">
                      <a16:colId xmlns:a16="http://schemas.microsoft.com/office/drawing/2014/main" xmlns="" val="20003"/>
                    </a:ext>
                  </a:extLst>
                </a:gridCol>
              </a:tblGrid>
              <a:tr h="370840">
                <a:tc>
                  <a:txBody>
                    <a:bodyPr/>
                    <a:lstStyle/>
                    <a:p>
                      <a:r>
                        <a:rPr lang="en-US" i="0" dirty="0"/>
                        <a:t>INPUT</a:t>
                      </a:r>
                    </a:p>
                  </a:txBody>
                  <a:tcPr/>
                </a:tc>
                <a:tc>
                  <a:txBody>
                    <a:bodyPr/>
                    <a:lstStyle/>
                    <a:p>
                      <a:r>
                        <a:rPr lang="en-US" dirty="0"/>
                        <a:t>OUTPUT</a:t>
                      </a:r>
                    </a:p>
                  </a:txBody>
                  <a:tcPr/>
                </a:tc>
                <a:tc>
                  <a:txBody>
                    <a:bodyPr/>
                    <a:lstStyle/>
                    <a:p>
                      <a:r>
                        <a:rPr lang="en-US" dirty="0"/>
                        <a:t>RMSE</a:t>
                      </a:r>
                    </a:p>
                  </a:txBody>
                  <a:tcPr/>
                </a:tc>
                <a:tc>
                  <a:txBody>
                    <a:bodyPr/>
                    <a:lstStyle/>
                    <a:p>
                      <a:r>
                        <a:rPr lang="en-US" dirty="0"/>
                        <a:t>R2</a:t>
                      </a:r>
                      <a:r>
                        <a:rPr lang="en-US" baseline="0" dirty="0"/>
                        <a:t> SCORE</a:t>
                      </a:r>
                      <a:endParaRPr lang="en-US" dirty="0"/>
                    </a:p>
                  </a:txBody>
                  <a:tcPr/>
                </a:tc>
                <a:extLst>
                  <a:ext uri="{0D108BD9-81ED-4DB2-BD59-A6C34878D82A}">
                    <a16:rowId xmlns:a16="http://schemas.microsoft.com/office/drawing/2014/main" xmlns="" val="10000"/>
                  </a:ext>
                </a:extLst>
              </a:tr>
              <a:tr h="370840">
                <a:tc>
                  <a:txBody>
                    <a:bodyPr/>
                    <a:lstStyle/>
                    <a:p>
                      <a:r>
                        <a:rPr lang="en-US" dirty="0"/>
                        <a:t>GRE</a:t>
                      </a:r>
                    </a:p>
                  </a:txBody>
                  <a:tcPr/>
                </a:tc>
                <a:tc>
                  <a:txBody>
                    <a:bodyPr/>
                    <a:lstStyle/>
                    <a:p>
                      <a:r>
                        <a:rPr lang="en-US" dirty="0"/>
                        <a:t>CHANCE OF ADMIT</a:t>
                      </a:r>
                    </a:p>
                  </a:txBody>
                  <a:tcPr/>
                </a:tc>
                <a:tc>
                  <a:txBody>
                    <a:bodyPr/>
                    <a:lstStyle/>
                    <a:p>
                      <a:r>
                        <a:rPr lang="en-US" dirty="0"/>
                        <a:t>0.1303908</a:t>
                      </a:r>
                    </a:p>
                  </a:txBody>
                  <a:tcPr/>
                </a:tc>
                <a:tc>
                  <a:txBody>
                    <a:bodyPr/>
                    <a:lstStyle/>
                    <a:p>
                      <a:r>
                        <a:rPr lang="en-US" dirty="0"/>
                        <a:t>0.2463980</a:t>
                      </a:r>
                    </a:p>
                  </a:txBody>
                  <a:tcPr/>
                </a:tc>
                <a:extLst>
                  <a:ext uri="{0D108BD9-81ED-4DB2-BD59-A6C34878D82A}">
                    <a16:rowId xmlns:a16="http://schemas.microsoft.com/office/drawing/2014/main" xmlns="" val="10001"/>
                  </a:ext>
                </a:extLst>
              </a:tr>
              <a:tr h="370840">
                <a:tc>
                  <a:txBody>
                    <a:bodyPr/>
                    <a:lstStyle/>
                    <a:p>
                      <a:r>
                        <a:rPr lang="en-US" dirty="0"/>
                        <a:t>TOEFL</a:t>
                      </a:r>
                    </a:p>
                  </a:txBody>
                  <a:tcPr/>
                </a:tc>
                <a:tc>
                  <a:txBody>
                    <a:bodyPr/>
                    <a:lstStyle/>
                    <a:p>
                      <a:r>
                        <a:rPr lang="en-US" dirty="0"/>
                        <a:t>CHANCE OF ADMIT</a:t>
                      </a:r>
                    </a:p>
                  </a:txBody>
                  <a:tcPr/>
                </a:tc>
                <a:tc>
                  <a:txBody>
                    <a:bodyPr/>
                    <a:lstStyle/>
                    <a:p>
                      <a:r>
                        <a:rPr lang="en-US" dirty="0"/>
                        <a:t>0.12243583</a:t>
                      </a:r>
                    </a:p>
                  </a:txBody>
                  <a:tcPr/>
                </a:tc>
                <a:tc>
                  <a:txBody>
                    <a:bodyPr/>
                    <a:lstStyle/>
                    <a:p>
                      <a:r>
                        <a:rPr lang="en-US" dirty="0"/>
                        <a:t>0.33554620</a:t>
                      </a:r>
                    </a:p>
                  </a:txBody>
                  <a:tcPr/>
                </a:tc>
                <a:extLst>
                  <a:ext uri="{0D108BD9-81ED-4DB2-BD59-A6C34878D82A}">
                    <a16:rowId xmlns:a16="http://schemas.microsoft.com/office/drawing/2014/main" xmlns="" val="10002"/>
                  </a:ext>
                </a:extLst>
              </a:tr>
              <a:tr h="370840">
                <a:tc>
                  <a:txBody>
                    <a:bodyPr/>
                    <a:lstStyle/>
                    <a:p>
                      <a:r>
                        <a:rPr lang="en-US" dirty="0"/>
                        <a:t>CGPA</a:t>
                      </a:r>
                    </a:p>
                  </a:txBody>
                  <a:tcPr/>
                </a:tc>
                <a:tc>
                  <a:txBody>
                    <a:bodyPr/>
                    <a:lstStyle/>
                    <a:p>
                      <a:r>
                        <a:rPr lang="en-US" dirty="0"/>
                        <a:t>CHANCE OF ADMIT</a:t>
                      </a:r>
                    </a:p>
                  </a:txBody>
                  <a:tcPr/>
                </a:tc>
                <a:tc>
                  <a:txBody>
                    <a:bodyPr/>
                    <a:lstStyle/>
                    <a:p>
                      <a:r>
                        <a:rPr lang="en-US" dirty="0"/>
                        <a:t>0.10958873</a:t>
                      </a:r>
                    </a:p>
                  </a:txBody>
                  <a:tcPr/>
                </a:tc>
                <a:tc>
                  <a:txBody>
                    <a:bodyPr/>
                    <a:lstStyle/>
                    <a:p>
                      <a:r>
                        <a:rPr lang="en-US" dirty="0"/>
                        <a:t>0.46767176</a:t>
                      </a:r>
                    </a:p>
                  </a:txBody>
                  <a:tcPr/>
                </a:tc>
                <a:extLst>
                  <a:ext uri="{0D108BD9-81ED-4DB2-BD59-A6C34878D82A}">
                    <a16:rowId xmlns:a16="http://schemas.microsoft.com/office/drawing/2014/main" xmlns=""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876064"/>
          </a:xfrm>
        </p:spPr>
        <p:txBody>
          <a:bodyPr>
            <a:normAutofit/>
          </a:bodyPr>
          <a:lstStyle/>
          <a:p>
            <a:r>
              <a:rPr lang="en-US" sz="2400" b="1" dirty="0">
                <a:latin typeface="Arial" pitchFamily="34" charset="0"/>
                <a:cs typeface="Arial" pitchFamily="34" charset="0"/>
              </a:rPr>
              <a:t>MULTIPLE REGRESSION</a:t>
            </a:r>
          </a:p>
        </p:txBody>
      </p:sp>
      <p:pic>
        <p:nvPicPr>
          <p:cNvPr id="4" name="Content Placeholder 3"/>
          <p:cNvPicPr>
            <a:picLocks noGrp="1"/>
          </p:cNvPicPr>
          <p:nvPr>
            <p:ph idx="1"/>
          </p:nvPr>
        </p:nvPicPr>
        <p:blipFill>
          <a:blip r:embed="rId2"/>
          <a:srcRect/>
          <a:stretch>
            <a:fillRect/>
          </a:stretch>
        </p:blipFill>
        <p:spPr>
          <a:xfrm>
            <a:off x="1142976" y="1571612"/>
            <a:ext cx="7572428" cy="3786214"/>
          </a:xfrm>
          <a:prstGeom prst="rect">
            <a:avLst/>
          </a:prstGeom>
          <a:noFill/>
          <a:ln w="9525">
            <a:noFill/>
            <a:miter lim="800000"/>
            <a:headEnd/>
            <a:tailEnd/>
          </a:ln>
        </p:spPr>
      </p:pic>
      <p:pic>
        <p:nvPicPr>
          <p:cNvPr id="5" name="Picture 4" descr="C:\Users\Yadavalli\Desktop\datasets\train.PNG"/>
          <p:cNvPicPr/>
          <p:nvPr/>
        </p:nvPicPr>
        <p:blipFill>
          <a:blip r:embed="rId3"/>
          <a:srcRect/>
          <a:stretch>
            <a:fillRect/>
          </a:stretch>
        </p:blipFill>
        <p:spPr>
          <a:xfrm>
            <a:off x="1214414" y="5572140"/>
            <a:ext cx="7000924" cy="357190"/>
          </a:xfrm>
          <a:prstGeom prst="rect">
            <a:avLst/>
          </a:prstGeom>
          <a:noFill/>
          <a:ln w="9525">
            <a:noFill/>
            <a:miter lim="800000"/>
            <a:headEnd/>
            <a:tailEnd/>
          </a:ln>
        </p:spPr>
      </p:pic>
      <p:pic>
        <p:nvPicPr>
          <p:cNvPr id="6" name="Picture 5" descr="C:\Users\Yadavalli\Desktop\datasets\test.PNG"/>
          <p:cNvPicPr/>
          <p:nvPr/>
        </p:nvPicPr>
        <p:blipFill>
          <a:blip r:embed="rId4"/>
          <a:srcRect/>
          <a:stretch>
            <a:fillRect/>
          </a:stretch>
        </p:blipFill>
        <p:spPr>
          <a:xfrm>
            <a:off x="1214414" y="6072206"/>
            <a:ext cx="6796103" cy="35719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876064"/>
          </a:xfrm>
        </p:spPr>
        <p:txBody>
          <a:bodyPr>
            <a:normAutofit/>
          </a:bodyPr>
          <a:lstStyle/>
          <a:p>
            <a:r>
              <a:rPr lang="en-US" sz="2000" b="1" dirty="0">
                <a:latin typeface="Arial" pitchFamily="34" charset="0"/>
                <a:cs typeface="Arial" pitchFamily="34" charset="0"/>
              </a:rPr>
              <a:t>RMSE AND R2 SCORE FOR MULTIPLE REGRESSION</a:t>
            </a:r>
          </a:p>
        </p:txBody>
      </p:sp>
      <p:pic>
        <p:nvPicPr>
          <p:cNvPr id="8" name="Content Placeholder 7">
            <a:extLst>
              <a:ext uri="{FF2B5EF4-FFF2-40B4-BE49-F238E27FC236}">
                <a16:creationId xmlns:a16="http://schemas.microsoft.com/office/drawing/2014/main" xmlns="" id="{1C63E35B-4394-4DF9-83B2-2133CC2EFFE3}"/>
              </a:ext>
            </a:extLst>
          </p:cNvPr>
          <p:cNvPicPr>
            <a:picLocks noGrp="1"/>
          </p:cNvPicPr>
          <p:nvPr>
            <p:ph idx="1"/>
          </p:nvPr>
        </p:nvPicPr>
        <p:blipFill>
          <a:blip r:embed="rId2"/>
          <a:stretch>
            <a:fillRect/>
          </a:stretch>
        </p:blipFill>
        <p:spPr>
          <a:xfrm>
            <a:off x="1547665" y="1772816"/>
            <a:ext cx="5904656" cy="3179629"/>
          </a:xfrm>
          <a:prstGeom prst="rect">
            <a:avLst/>
          </a:prstGeom>
          <a:noFill/>
          <a:ln w="9525">
            <a:noFill/>
          </a:ln>
        </p:spPr>
      </p:pic>
    </p:spTree>
    <p:extLst>
      <p:ext uri="{BB962C8B-B14F-4D97-AF65-F5344CB8AC3E}">
        <p14:creationId xmlns:p14="http://schemas.microsoft.com/office/powerpoint/2010/main" xmlns="" val="78059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5876724"/>
          </a:xfrm>
        </p:spPr>
        <p:txBody>
          <a:bodyPr>
            <a:normAutofit/>
          </a:bodyPr>
          <a:lstStyle/>
          <a:p>
            <a:r>
              <a:rPr lang="en-US" sz="2400" b="1" dirty="0">
                <a:latin typeface="Arial" pitchFamily="34" charset="0"/>
                <a:cs typeface="Arial" pitchFamily="34" charset="0"/>
              </a:rPr>
              <a:t>DECISION TREE REGRESSION</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US" sz="1600" b="1" dirty="0">
                <a:latin typeface="Arial" pitchFamily="34" charset="0"/>
                <a:cs typeface="Arial" pitchFamily="34" charset="0"/>
              </a:rPr>
              <a:t>Accuracy of the model: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RMSE and R2 score:</a:t>
            </a:r>
            <a:endParaRPr lang="en-US" sz="2400" b="1" dirty="0">
              <a:latin typeface="Arial" pitchFamily="34" charset="0"/>
              <a:cs typeface="Arial" pitchFamily="34" charset="0"/>
            </a:endParaRPr>
          </a:p>
        </p:txBody>
      </p:sp>
      <p:pic>
        <p:nvPicPr>
          <p:cNvPr id="8" name="Picture 7"/>
          <p:cNvPicPr/>
          <p:nvPr/>
        </p:nvPicPr>
        <p:blipFill>
          <a:blip r:embed="rId2">
            <a:extLst>
              <a:ext uri="{28A0092B-C50C-407E-A947-70E740481C1C}">
                <a14:useLocalDpi xmlns:a14="http://schemas.microsoft.com/office/drawing/2010/main" xmlns="" val="0"/>
              </a:ext>
            </a:extLst>
          </a:blip>
          <a:stretch>
            <a:fillRect/>
          </a:stretch>
        </p:blipFill>
        <p:spPr>
          <a:xfrm>
            <a:off x="1357290" y="1857364"/>
            <a:ext cx="6429420" cy="1357322"/>
          </a:xfrm>
          <a:prstGeom prst="rect">
            <a:avLst/>
          </a:prstGeom>
        </p:spPr>
      </p:pic>
      <p:pic>
        <p:nvPicPr>
          <p:cNvPr id="9" name="Picture 8"/>
          <p:cNvPicPr/>
          <p:nvPr/>
        </p:nvPicPr>
        <p:blipFill>
          <a:blip r:embed="rId3">
            <a:extLst>
              <a:ext uri="{28A0092B-C50C-407E-A947-70E740481C1C}">
                <a14:useLocalDpi xmlns:a14="http://schemas.microsoft.com/office/drawing/2010/main" xmlns="" val="0"/>
              </a:ext>
            </a:extLst>
          </a:blip>
          <a:stretch>
            <a:fillRect/>
          </a:stretch>
        </p:blipFill>
        <p:spPr>
          <a:xfrm>
            <a:off x="2357422" y="4429132"/>
            <a:ext cx="4455042" cy="19032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5876724"/>
          </a:xfrm>
        </p:spPr>
        <p:txBody>
          <a:bodyPr>
            <a:normAutofit/>
          </a:bodyPr>
          <a:lstStyle/>
          <a:p>
            <a:r>
              <a:rPr lang="en-IN" sz="2400" b="1" dirty="0">
                <a:latin typeface="Arial" pitchFamily="34" charset="0"/>
                <a:cs typeface="Arial" pitchFamily="34" charset="0"/>
              </a:rPr>
              <a:t>RANDOM FOREST </a:t>
            </a:r>
            <a:r>
              <a:rPr lang="en-US" sz="2400" b="1" dirty="0">
                <a:latin typeface="Arial" pitchFamily="34" charset="0"/>
                <a:cs typeface="Arial" pitchFamily="34" charset="0"/>
              </a:rPr>
              <a:t>REGRESSION</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IN" sz="1600" b="1" dirty="0">
                <a:latin typeface="Arial" pitchFamily="34" charset="0"/>
                <a:cs typeface="Arial" pitchFamily="34" charset="0"/>
              </a:rPr>
              <a:t>Accuracy of the model for the train data:</a:t>
            </a: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IN" sz="1600" b="1" dirty="0">
                <a:latin typeface="Arial" pitchFamily="34" charset="0"/>
                <a:cs typeface="Arial" pitchFamily="34" charset="0"/>
              </a:rPr>
              <a:t>Accuracy for the test data:</a:t>
            </a:r>
            <a:r>
              <a:rPr lang="en-US" sz="1600" dirty="0"/>
              <a:t/>
            </a:r>
            <a:br>
              <a:rPr lang="en-US" sz="1600" dirty="0"/>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RMSE and R2 score:</a:t>
            </a:r>
            <a:endParaRPr lang="en-US" sz="2400" b="1" dirty="0">
              <a:latin typeface="Arial" pitchFamily="34" charset="0"/>
              <a:cs typeface="Arial" pitchFamily="34" charset="0"/>
            </a:endParaRPr>
          </a:p>
        </p:txBody>
      </p:sp>
      <p:pic>
        <p:nvPicPr>
          <p:cNvPr id="5" name="Picture 4"/>
          <p:cNvPicPr/>
          <p:nvPr/>
        </p:nvPicPr>
        <p:blipFill>
          <a:blip r:embed="rId2"/>
          <a:stretch>
            <a:fillRect/>
          </a:stretch>
        </p:blipFill>
        <p:spPr>
          <a:xfrm>
            <a:off x="1214414" y="1785926"/>
            <a:ext cx="6364288" cy="428628"/>
          </a:xfrm>
          <a:prstGeom prst="rect">
            <a:avLst/>
          </a:prstGeom>
        </p:spPr>
      </p:pic>
      <p:pic>
        <p:nvPicPr>
          <p:cNvPr id="6" name="Picture 5"/>
          <p:cNvPicPr/>
          <p:nvPr/>
        </p:nvPicPr>
        <p:blipFill>
          <a:blip r:embed="rId3"/>
          <a:stretch>
            <a:fillRect/>
          </a:stretch>
        </p:blipFill>
        <p:spPr>
          <a:xfrm>
            <a:off x="1214414" y="2928934"/>
            <a:ext cx="6286544" cy="428628"/>
          </a:xfrm>
          <a:prstGeom prst="rect">
            <a:avLst/>
          </a:prstGeom>
        </p:spPr>
      </p:pic>
      <p:pic>
        <p:nvPicPr>
          <p:cNvPr id="7" name="Picture 6"/>
          <p:cNvPicPr/>
          <p:nvPr/>
        </p:nvPicPr>
        <p:blipFill>
          <a:blip r:embed="rId4">
            <a:extLst>
              <a:ext uri="{28A0092B-C50C-407E-A947-70E740481C1C}">
                <a14:useLocalDpi xmlns:a14="http://schemas.microsoft.com/office/drawing/2010/main" xmlns="" val="0"/>
              </a:ext>
            </a:extLst>
          </a:blip>
          <a:stretch>
            <a:fillRect/>
          </a:stretch>
        </p:blipFill>
        <p:spPr>
          <a:xfrm>
            <a:off x="1357290" y="4143380"/>
            <a:ext cx="5000660" cy="24242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5876724"/>
          </a:xfrm>
        </p:spPr>
        <p:txBody>
          <a:bodyPr>
            <a:normAutofit/>
          </a:bodyPr>
          <a:lstStyle/>
          <a:p>
            <a:r>
              <a:rPr lang="en-US" sz="2400" b="1" dirty="0">
                <a:latin typeface="Arial" panose="020B0604020202020204" pitchFamily="34" charset="0"/>
                <a:cs typeface="Arial" panose="020B0604020202020204" pitchFamily="34" charset="0"/>
              </a:rPr>
              <a:t>Neural Networks with REGRESSION</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a:r>
            <a:br>
              <a:rPr lang="en-US" sz="2400" b="1" dirty="0">
                <a:latin typeface="Arial" panose="020B0604020202020204" pitchFamily="34" charset="0"/>
                <a:cs typeface="Arial" panose="020B0604020202020204"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RMSE and R2 score:</a:t>
            </a:r>
            <a:endParaRPr lang="en-US" sz="2400" b="1" dirty="0">
              <a:latin typeface="Arial" pitchFamily="34" charset="0"/>
              <a:cs typeface="Arial" pitchFamily="34" charset="0"/>
            </a:endParaRPr>
          </a:p>
        </p:txBody>
      </p:sp>
      <p:pic>
        <p:nvPicPr>
          <p:cNvPr id="5" name="Picture 4" descr="ANN1">
            <a:extLst>
              <a:ext uri="{FF2B5EF4-FFF2-40B4-BE49-F238E27FC236}">
                <a16:creationId xmlns:a16="http://schemas.microsoft.com/office/drawing/2014/main" xmlns="" id="{50C8FD28-967A-4137-B27C-C09BED52B096}"/>
              </a:ext>
            </a:extLst>
          </p:cNvPr>
          <p:cNvPicPr/>
          <p:nvPr/>
        </p:nvPicPr>
        <p:blipFill>
          <a:blip r:embed="rId2"/>
          <a:stretch>
            <a:fillRect/>
          </a:stretch>
        </p:blipFill>
        <p:spPr>
          <a:xfrm>
            <a:off x="1331640" y="2403279"/>
            <a:ext cx="5524500" cy="2318385"/>
          </a:xfrm>
          <a:prstGeom prst="rect">
            <a:avLst/>
          </a:prstGeom>
        </p:spPr>
      </p:pic>
    </p:spTree>
    <p:extLst>
      <p:ext uri="{BB962C8B-B14F-4D97-AF65-F5344CB8AC3E}">
        <p14:creationId xmlns:p14="http://schemas.microsoft.com/office/powerpoint/2010/main" xmlns="" val="3509553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5876724"/>
          </a:xfrm>
        </p:spPr>
        <p:txBody>
          <a:bodyPr>
            <a:normAutofit/>
          </a:bodyPr>
          <a:lstStyle/>
          <a:p>
            <a:r>
              <a:rPr lang="en-IN" sz="2400" b="1" dirty="0">
                <a:latin typeface="Arial" pitchFamily="34" charset="0"/>
                <a:cs typeface="Arial" pitchFamily="34" charset="0"/>
              </a:rPr>
              <a:t>SUPPORT VECTOR </a:t>
            </a:r>
            <a:r>
              <a:rPr lang="en-US" sz="2400" b="1" dirty="0">
                <a:latin typeface="Arial" pitchFamily="34" charset="0"/>
                <a:cs typeface="Arial" pitchFamily="34" charset="0"/>
              </a:rPr>
              <a:t>REGRESSION</a:t>
            </a:r>
            <a:br>
              <a:rPr lang="en-US" sz="2400" b="1" dirty="0">
                <a:latin typeface="Arial" pitchFamily="34" charset="0"/>
                <a:cs typeface="Arial" pitchFamily="34" charset="0"/>
              </a:rPr>
            </a:br>
            <a:r>
              <a:rPr lang="en-US" sz="2400" b="1" dirty="0">
                <a:latin typeface="Arial" pitchFamily="34" charset="0"/>
                <a:cs typeface="Arial" pitchFamily="34" charset="0"/>
              </a:rPr>
              <a:t/>
            </a:r>
            <a:br>
              <a:rPr lang="en-US" sz="2400" b="1" dirty="0">
                <a:latin typeface="Arial" pitchFamily="34" charset="0"/>
                <a:cs typeface="Arial" pitchFamily="34" charset="0"/>
              </a:rPr>
            </a:br>
            <a:r>
              <a:rPr lang="en-IN" sz="1600" b="1" dirty="0">
                <a:latin typeface="Arial" pitchFamily="34" charset="0"/>
                <a:cs typeface="Arial" pitchFamily="34" charset="0"/>
              </a:rPr>
              <a:t>Accuracy of the model for the train and test data:</a:t>
            </a: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t>
            </a:r>
            <a:br>
              <a:rPr lang="en-US" sz="1600" b="1" dirty="0">
                <a:latin typeface="Arial" pitchFamily="34" charset="0"/>
                <a:cs typeface="Arial" pitchFamily="34" charset="0"/>
              </a:rPr>
            </a:br>
            <a:r>
              <a:rPr lang="en-US" sz="1600" dirty="0"/>
              <a:t/>
            </a:r>
            <a:br>
              <a:rPr lang="en-US" sz="1600" dirty="0"/>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a:latin typeface="Arial" pitchFamily="34" charset="0"/>
                <a:cs typeface="Arial" pitchFamily="34" charset="0"/>
              </a:rPr>
              <a:t>RMSE and R2 score:</a:t>
            </a:r>
            <a:endParaRPr lang="en-US" sz="2400" b="1" dirty="0">
              <a:latin typeface="Arial" pitchFamily="34" charset="0"/>
              <a:cs typeface="Arial" pitchFamily="34" charset="0"/>
            </a:endParaRPr>
          </a:p>
        </p:txBody>
      </p:sp>
      <p:pic>
        <p:nvPicPr>
          <p:cNvPr id="8" name="Picture 7"/>
          <p:cNvPicPr/>
          <p:nvPr/>
        </p:nvPicPr>
        <p:blipFill>
          <a:blip r:embed="rId2"/>
          <a:stretch>
            <a:fillRect/>
          </a:stretch>
        </p:blipFill>
        <p:spPr>
          <a:xfrm>
            <a:off x="1214414" y="1928802"/>
            <a:ext cx="5786478" cy="642942"/>
          </a:xfrm>
          <a:prstGeom prst="rect">
            <a:avLst/>
          </a:prstGeom>
        </p:spPr>
      </p:pic>
      <p:pic>
        <p:nvPicPr>
          <p:cNvPr id="9" name="Picture 8"/>
          <p:cNvPicPr/>
          <p:nvPr/>
        </p:nvPicPr>
        <p:blipFill>
          <a:blip r:embed="rId3"/>
          <a:stretch>
            <a:fillRect/>
          </a:stretch>
        </p:blipFill>
        <p:spPr>
          <a:xfrm>
            <a:off x="1403648" y="3933056"/>
            <a:ext cx="5071745" cy="2131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368827" cy="1140296"/>
          </a:xfrm>
        </p:spPr>
        <p:txBody>
          <a:bodyPr>
            <a:normAutofit/>
          </a:bodyPr>
          <a:lstStyle/>
          <a:p>
            <a:r>
              <a:rPr lang="en-US" sz="2400" b="1" dirty="0">
                <a:latin typeface="Arial" pitchFamily="34" charset="0"/>
                <a:cs typeface="Arial" pitchFamily="34" charset="0"/>
              </a:rPr>
              <a:t>INTRODUCTION</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1043608" y="1412776"/>
            <a:ext cx="7584851" cy="4498446"/>
          </a:xfrm>
        </p:spPr>
        <p:txBody>
          <a:bodyPr>
            <a:noAutofit/>
          </a:bodyPr>
          <a:lstStyle/>
          <a:p>
            <a:pPr algn="just">
              <a:lnSpc>
                <a:spcPct val="150000"/>
              </a:lnSpc>
            </a:pPr>
            <a:r>
              <a:rPr lang="en-IN" sz="1600" dirty="0">
                <a:latin typeface="Arial" pitchFamily="34" charset="0"/>
                <a:cs typeface="Arial" pitchFamily="34" charset="0"/>
              </a:rPr>
              <a:t>Today, there are many students who travel to foreign countries to pursue higher education. It is necessary for the students to know what are their chances of getting  an admit from such universities. </a:t>
            </a:r>
          </a:p>
          <a:p>
            <a:pPr algn="just">
              <a:lnSpc>
                <a:spcPct val="150000"/>
              </a:lnSpc>
            </a:pPr>
            <a:r>
              <a:rPr lang="en-IN" sz="1600" dirty="0">
                <a:latin typeface="Arial" pitchFamily="34" charset="0"/>
                <a:cs typeface="Arial" pitchFamily="34" charset="0"/>
              </a:rPr>
              <a:t>Universities manually check and count the total number of applicants who could get an admit into university. These methods are  slow and certainly not very consistent for students and universities to get an actual result. </a:t>
            </a:r>
          </a:p>
          <a:p>
            <a:pPr algn="just">
              <a:lnSpc>
                <a:spcPct val="150000"/>
              </a:lnSpc>
            </a:pPr>
            <a:r>
              <a:rPr lang="en-IN" sz="1600" dirty="0">
                <a:latin typeface="Arial" pitchFamily="34" charset="0"/>
                <a:cs typeface="Arial" pitchFamily="34" charset="0"/>
              </a:rPr>
              <a:t>This method is also prone to human error and thus accounts for some inaccuracies. Since the frequency of students studying abroad has increased, there is a need to employ more efficient systems which handle the admission process accurately from both perspectives.</a:t>
            </a:r>
          </a:p>
          <a:p>
            <a:pPr algn="just">
              <a:lnSpc>
                <a:spcPct val="150000"/>
              </a:lnSpc>
            </a:pPr>
            <a:r>
              <a:rPr lang="en-IN" sz="1600" dirty="0">
                <a:latin typeface="Arial" pitchFamily="34" charset="0"/>
                <a:cs typeface="Arial" pitchFamily="34" charset="0"/>
              </a:rPr>
              <a:t> Our goal is to apply machine learning on the Admission Data using Regression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876064"/>
          </a:xfrm>
        </p:spPr>
        <p:txBody>
          <a:bodyPr>
            <a:normAutofit/>
          </a:bodyPr>
          <a:lstStyle/>
          <a:p>
            <a:r>
              <a:rPr lang="en-US" sz="2400" b="1" dirty="0">
                <a:latin typeface="Arial" pitchFamily="34" charset="0"/>
                <a:cs typeface="Arial" pitchFamily="34" charset="0"/>
              </a:rPr>
              <a:t>CONCLUSION</a:t>
            </a:r>
          </a:p>
        </p:txBody>
      </p:sp>
      <p:sp>
        <p:nvSpPr>
          <p:cNvPr id="7" name="Content Placeholder 6"/>
          <p:cNvSpPr>
            <a:spLocks noGrp="1"/>
          </p:cNvSpPr>
          <p:nvPr>
            <p:ph idx="1"/>
          </p:nvPr>
        </p:nvSpPr>
        <p:spPr>
          <a:xfrm>
            <a:off x="1357290" y="1500174"/>
            <a:ext cx="6413913" cy="4411048"/>
          </a:xfrm>
        </p:spPr>
        <p:txBody>
          <a:bodyPr>
            <a:noAutofit/>
          </a:bodyPr>
          <a:lstStyle/>
          <a:p>
            <a:pPr>
              <a:lnSpc>
                <a:spcPct val="150000"/>
              </a:lnSpc>
            </a:pPr>
            <a:r>
              <a:rPr lang="en-IN" sz="1600" dirty="0">
                <a:latin typeface="Arial" pitchFamily="34" charset="0"/>
                <a:cs typeface="Arial" pitchFamily="34" charset="0"/>
              </a:rPr>
              <a:t>The main objective of this research was to develop a prototype of the system that can be used by the students aspiring to pursue their education. Multiple machine learning algorithms like Linear Regression, Multiple Linear Regression, Decision Tree Regression, Support Vector Regression etc were developed and used for this research.</a:t>
            </a:r>
            <a:endParaRPr lang="en-US" sz="1600" dirty="0">
              <a:latin typeface="Arial" pitchFamily="34" charset="0"/>
              <a:cs typeface="Arial" pitchFamily="34" charset="0"/>
            </a:endParaRPr>
          </a:p>
          <a:p>
            <a:pPr>
              <a:lnSpc>
                <a:spcPct val="150000"/>
              </a:lnSpc>
            </a:pPr>
            <a:r>
              <a:rPr lang="en-IN" sz="1600" dirty="0">
                <a:latin typeface="Arial" pitchFamily="34" charset="0"/>
                <a:cs typeface="Arial" pitchFamily="34" charset="0"/>
              </a:rPr>
              <a:t>The overall objective of the research was achieved successfully as the system allow the students to save the extra amount of time and money that they would spend on education consultants and application fees for the universities where they have fewer chances of securing admission. Also, it will help the students to make better and faster decision regarding application to the universities.</a:t>
            </a:r>
            <a:endParaRPr lang="en-US" sz="1600" dirty="0">
              <a:latin typeface="Arial" pitchFamily="34" charset="0"/>
              <a:cs typeface="Arial" pitchFamily="34" charset="0"/>
            </a:endParaRPr>
          </a:p>
          <a:p>
            <a:pPr>
              <a:lnSpc>
                <a:spcPct val="150000"/>
              </a:lnSpc>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2481048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4110"/>
            <a:ext cx="7414045" cy="876064"/>
          </a:xfrm>
        </p:spPr>
        <p:txBody>
          <a:bodyPr>
            <a:normAutofit/>
          </a:bodyPr>
          <a:lstStyle/>
          <a:p>
            <a:r>
              <a:rPr lang="en-US" sz="2400" b="1" dirty="0">
                <a:latin typeface="Arial" pitchFamily="34" charset="0"/>
                <a:cs typeface="Arial" pitchFamily="34" charset="0"/>
              </a:rPr>
              <a:t>CONCLUSION</a:t>
            </a:r>
          </a:p>
        </p:txBody>
      </p:sp>
      <p:graphicFrame>
        <p:nvGraphicFramePr>
          <p:cNvPr id="3" name="Content Placeholder 2">
            <a:extLst>
              <a:ext uri="{FF2B5EF4-FFF2-40B4-BE49-F238E27FC236}">
                <a16:creationId xmlns:a16="http://schemas.microsoft.com/office/drawing/2014/main" xmlns="" id="{FEE06BB1-AF99-43D1-B01F-A012C643BC86}"/>
              </a:ext>
            </a:extLst>
          </p:cNvPr>
          <p:cNvGraphicFramePr>
            <a:graphicFrameLocks noGrp="1"/>
          </p:cNvGraphicFramePr>
          <p:nvPr>
            <p:ph idx="1"/>
            <p:extLst>
              <p:ext uri="{D42A27DB-BD31-4B8C-83A1-F6EECF244321}">
                <p14:modId xmlns:p14="http://schemas.microsoft.com/office/powerpoint/2010/main" xmlns="" val="3492914229"/>
              </p:ext>
            </p:extLst>
          </p:nvPr>
        </p:nvGraphicFramePr>
        <p:xfrm>
          <a:off x="1475656" y="1700808"/>
          <a:ext cx="6367166" cy="3357880"/>
        </p:xfrm>
        <a:graphic>
          <a:graphicData uri="http://schemas.openxmlformats.org/drawingml/2006/table">
            <a:tbl>
              <a:tblPr firstRow="1" bandRow="1">
                <a:tableStyleId>{5C22544A-7EE6-4342-B048-85BDC9FD1C3A}</a:tableStyleId>
              </a:tblPr>
              <a:tblGrid>
                <a:gridCol w="2091498">
                  <a:extLst>
                    <a:ext uri="{9D8B030D-6E8A-4147-A177-3AD203B41FA5}">
                      <a16:colId xmlns:a16="http://schemas.microsoft.com/office/drawing/2014/main" xmlns="" val="459759932"/>
                    </a:ext>
                  </a:extLst>
                </a:gridCol>
                <a:gridCol w="1068917">
                  <a:extLst>
                    <a:ext uri="{9D8B030D-6E8A-4147-A177-3AD203B41FA5}">
                      <a16:colId xmlns:a16="http://schemas.microsoft.com/office/drawing/2014/main" xmlns="" val="2177368547"/>
                    </a:ext>
                  </a:extLst>
                </a:gridCol>
                <a:gridCol w="1068917">
                  <a:extLst>
                    <a:ext uri="{9D8B030D-6E8A-4147-A177-3AD203B41FA5}">
                      <a16:colId xmlns:a16="http://schemas.microsoft.com/office/drawing/2014/main" xmlns="" val="3748961228"/>
                    </a:ext>
                  </a:extLst>
                </a:gridCol>
                <a:gridCol w="1068917">
                  <a:extLst>
                    <a:ext uri="{9D8B030D-6E8A-4147-A177-3AD203B41FA5}">
                      <a16:colId xmlns:a16="http://schemas.microsoft.com/office/drawing/2014/main" xmlns="" val="2511714064"/>
                    </a:ext>
                  </a:extLst>
                </a:gridCol>
                <a:gridCol w="1068917">
                  <a:extLst>
                    <a:ext uri="{9D8B030D-6E8A-4147-A177-3AD203B41FA5}">
                      <a16:colId xmlns:a16="http://schemas.microsoft.com/office/drawing/2014/main" xmlns="" val="2971665804"/>
                    </a:ext>
                  </a:extLst>
                </a:gridCol>
              </a:tblGrid>
              <a:tr h="185420">
                <a:tc rowSpan="2">
                  <a:txBody>
                    <a:bodyPr/>
                    <a:lstStyle/>
                    <a:p>
                      <a:r>
                        <a:rPr lang="en-US" sz="1600" dirty="0">
                          <a:latin typeface="Arial" panose="020B0604020202020204" pitchFamily="34" charset="0"/>
                          <a:cs typeface="Arial" panose="020B0604020202020204" pitchFamily="34" charset="0"/>
                        </a:rPr>
                        <a:t>MODEL</a:t>
                      </a:r>
                    </a:p>
                  </a:txBody>
                  <a:tcPr/>
                </a:tc>
                <a:tc gridSpan="2">
                  <a:txBody>
                    <a:bodyPr/>
                    <a:lstStyle/>
                    <a:p>
                      <a:r>
                        <a:rPr lang="en-US" sz="1600" dirty="0">
                          <a:latin typeface="Arial" panose="020B0604020202020204" pitchFamily="34" charset="0"/>
                          <a:cs typeface="Arial" panose="020B0604020202020204" pitchFamily="34" charset="0"/>
                        </a:rPr>
                        <a:t>          RMSE</a:t>
                      </a:r>
                    </a:p>
                  </a:txBody>
                  <a:tcPr/>
                </a:tc>
                <a:tc hMerge="1">
                  <a:txBody>
                    <a:bodyPr/>
                    <a:lstStyle/>
                    <a:p>
                      <a:endParaRPr lang="en-US"/>
                    </a:p>
                  </a:txBody>
                  <a:tcPr/>
                </a:tc>
                <a:tc gridSpan="2">
                  <a:txBody>
                    <a:bodyPr/>
                    <a:lstStyle/>
                    <a:p>
                      <a:r>
                        <a:rPr lang="en-US" sz="1600" dirty="0">
                          <a:latin typeface="Arial" panose="020B0604020202020204" pitchFamily="34" charset="0"/>
                          <a:cs typeface="Arial" panose="020B0604020202020204" pitchFamily="34" charset="0"/>
                        </a:rPr>
                        <a:t>R2 SCORE</a:t>
                      </a:r>
                    </a:p>
                  </a:txBody>
                  <a:tcPr/>
                </a:tc>
                <a:tc hMerge="1">
                  <a:txBody>
                    <a:bodyPr/>
                    <a:lstStyle/>
                    <a:p>
                      <a:endParaRPr lang="en-US"/>
                    </a:p>
                  </a:txBody>
                  <a:tcPr/>
                </a:tc>
                <a:extLst>
                  <a:ext uri="{0D108BD9-81ED-4DB2-BD59-A6C34878D82A}">
                    <a16:rowId xmlns:a16="http://schemas.microsoft.com/office/drawing/2014/main" xmlns="" val="952978703"/>
                  </a:ext>
                </a:extLst>
              </a:tr>
              <a:tr h="185420">
                <a:tc vMerge="1">
                  <a:txBody>
                    <a:bodyPr/>
                    <a:lstStyle/>
                    <a:p>
                      <a:endParaRPr lang="en-US"/>
                    </a:p>
                  </a:txBody>
                  <a:tcPr/>
                </a:tc>
                <a:tc>
                  <a:txBody>
                    <a:bodyPr/>
                    <a:lstStyle/>
                    <a:p>
                      <a:r>
                        <a:rPr lang="en-US" sz="1600" b="1" dirty="0">
                          <a:latin typeface="Arial" panose="020B0604020202020204" pitchFamily="34" charset="0"/>
                          <a:cs typeface="Arial" panose="020B0604020202020204" pitchFamily="34" charset="0"/>
                        </a:rPr>
                        <a:t>Training</a:t>
                      </a:r>
                    </a:p>
                  </a:txBody>
                  <a:tcPr/>
                </a:tc>
                <a:tc>
                  <a:txBody>
                    <a:bodyPr/>
                    <a:lstStyle/>
                    <a:p>
                      <a:r>
                        <a:rPr lang="en-US" sz="1600" b="1" dirty="0">
                          <a:latin typeface="Arial" panose="020B0604020202020204" pitchFamily="34" charset="0"/>
                          <a:cs typeface="Arial" panose="020B0604020202020204" pitchFamily="34" charset="0"/>
                        </a:rPr>
                        <a:t>Testing</a:t>
                      </a:r>
                    </a:p>
                  </a:txBody>
                  <a:tcPr/>
                </a:tc>
                <a:tc>
                  <a:txBody>
                    <a:bodyPr/>
                    <a:lstStyle/>
                    <a:p>
                      <a:r>
                        <a:rPr lang="en-US" sz="1600" b="1" dirty="0">
                          <a:latin typeface="Arial" panose="020B0604020202020204" pitchFamily="34" charset="0"/>
                          <a:cs typeface="Arial" panose="020B0604020202020204" pitchFamily="34" charset="0"/>
                        </a:rPr>
                        <a:t>Training</a:t>
                      </a:r>
                    </a:p>
                  </a:txBody>
                  <a:tcPr/>
                </a:tc>
                <a:tc>
                  <a:txBody>
                    <a:bodyPr/>
                    <a:lstStyle/>
                    <a:p>
                      <a:r>
                        <a:rPr lang="en-US" sz="1600" b="1" dirty="0">
                          <a:latin typeface="Arial" panose="020B0604020202020204" pitchFamily="34" charset="0"/>
                          <a:cs typeface="Arial" panose="020B0604020202020204" pitchFamily="34" charset="0"/>
                        </a:rPr>
                        <a:t>Testing</a:t>
                      </a:r>
                    </a:p>
                  </a:txBody>
                  <a:tcPr/>
                </a:tc>
                <a:extLst>
                  <a:ext uri="{0D108BD9-81ED-4DB2-BD59-A6C34878D82A}">
                    <a16:rowId xmlns:a16="http://schemas.microsoft.com/office/drawing/2014/main" xmlns="" val="2471875031"/>
                  </a:ext>
                </a:extLst>
              </a:tr>
              <a:tr h="370840">
                <a:tc>
                  <a:txBody>
                    <a:bodyPr/>
                    <a:lstStyle/>
                    <a:p>
                      <a:r>
                        <a:rPr lang="en-US" sz="1600" b="0" dirty="0">
                          <a:latin typeface="Arial" panose="020B0604020202020204" pitchFamily="34" charset="0"/>
                          <a:cs typeface="Arial" panose="020B0604020202020204" pitchFamily="34" charset="0"/>
                        </a:rPr>
                        <a:t>Multiple regression</a:t>
                      </a:r>
                    </a:p>
                  </a:txBody>
                  <a:tcPr/>
                </a:tc>
                <a:tc>
                  <a:txBody>
                    <a:bodyPr/>
                    <a:lstStyle/>
                    <a:p>
                      <a:r>
                        <a:rPr lang="en-US" sz="1600" dirty="0">
                          <a:latin typeface="Arial" panose="020B0604020202020204" pitchFamily="34" charset="0"/>
                          <a:cs typeface="Arial" panose="020B0604020202020204" pitchFamily="34" charset="0"/>
                        </a:rPr>
                        <a:t>0.059696</a:t>
                      </a:r>
                    </a:p>
                  </a:txBody>
                  <a:tcPr/>
                </a:tc>
                <a:tc>
                  <a:txBody>
                    <a:bodyPr/>
                    <a:lstStyle/>
                    <a:p>
                      <a:r>
                        <a:rPr lang="en-US" sz="1600" dirty="0">
                          <a:latin typeface="Arial" panose="020B0604020202020204" pitchFamily="34" charset="0"/>
                          <a:cs typeface="Arial" panose="020B0604020202020204" pitchFamily="34" charset="0"/>
                        </a:rPr>
                        <a:t>0.070224</a:t>
                      </a:r>
                    </a:p>
                  </a:txBody>
                  <a:tcPr/>
                </a:tc>
                <a:tc>
                  <a:txBody>
                    <a:bodyPr/>
                    <a:lstStyle/>
                    <a:p>
                      <a:r>
                        <a:rPr lang="en-US" sz="1600" dirty="0">
                          <a:latin typeface="Arial" panose="020B0604020202020204" pitchFamily="34" charset="0"/>
                          <a:cs typeface="Arial" panose="020B0604020202020204" pitchFamily="34" charset="0"/>
                        </a:rPr>
                        <a:t>0.80898</a:t>
                      </a:r>
                    </a:p>
                  </a:txBody>
                  <a:tcPr/>
                </a:tc>
                <a:tc>
                  <a:txBody>
                    <a:bodyPr/>
                    <a:lstStyle/>
                    <a:p>
                      <a:r>
                        <a:rPr lang="en-US" sz="1600" dirty="0">
                          <a:latin typeface="Arial" panose="020B0604020202020204" pitchFamily="34" charset="0"/>
                          <a:cs typeface="Arial" panose="020B0604020202020204" pitchFamily="34" charset="0"/>
                        </a:rPr>
                        <a:t>0.781413</a:t>
                      </a:r>
                    </a:p>
                  </a:txBody>
                  <a:tcPr/>
                </a:tc>
                <a:extLst>
                  <a:ext uri="{0D108BD9-81ED-4DB2-BD59-A6C34878D82A}">
                    <a16:rowId xmlns:a16="http://schemas.microsoft.com/office/drawing/2014/main" xmlns="" val="925679587"/>
                  </a:ext>
                </a:extLst>
              </a:tr>
              <a:tr h="370840">
                <a:tc>
                  <a:txBody>
                    <a:bodyPr/>
                    <a:lstStyle/>
                    <a:p>
                      <a:r>
                        <a:rPr lang="en-US" sz="1600" b="0" dirty="0">
                          <a:latin typeface="Arial" panose="020B0604020202020204" pitchFamily="34" charset="0"/>
                          <a:cs typeface="Arial" panose="020B0604020202020204" pitchFamily="34" charset="0"/>
                        </a:rPr>
                        <a:t>Decision tree Regression</a:t>
                      </a:r>
                    </a:p>
                  </a:txBody>
                  <a:tcPr/>
                </a:tc>
                <a:tc>
                  <a:txBody>
                    <a:bodyPr/>
                    <a:lstStyle/>
                    <a:p>
                      <a:r>
                        <a:rPr lang="en-US" sz="1600" dirty="0">
                          <a:latin typeface="Arial" panose="020B0604020202020204" pitchFamily="34" charset="0"/>
                          <a:cs typeface="Arial" panose="020B0604020202020204" pitchFamily="34" charset="0"/>
                        </a:rPr>
                        <a:t>1.24126</a:t>
                      </a:r>
                    </a:p>
                  </a:txBody>
                  <a:tcPr/>
                </a:tc>
                <a:tc>
                  <a:txBody>
                    <a:bodyPr/>
                    <a:lstStyle/>
                    <a:p>
                      <a:r>
                        <a:rPr lang="en-US" sz="1600" dirty="0">
                          <a:latin typeface="Arial" panose="020B0604020202020204" pitchFamily="34" charset="0"/>
                          <a:cs typeface="Arial" panose="020B0604020202020204" pitchFamily="34" charset="0"/>
                        </a:rPr>
                        <a:t>0.116905</a:t>
                      </a:r>
                    </a:p>
                  </a:txBody>
                  <a:tcPr/>
                </a:tc>
                <a:tc>
                  <a:txBody>
                    <a:bodyPr/>
                    <a:lstStyle/>
                    <a:p>
                      <a:r>
                        <a:rPr lang="en-US" sz="1600" dirty="0">
                          <a:latin typeface="Arial" panose="020B0604020202020204" pitchFamily="34" charset="0"/>
                          <a:cs typeface="Arial" panose="020B0604020202020204" pitchFamily="34" charset="0"/>
                        </a:rPr>
                        <a:t>1.0</a:t>
                      </a:r>
                    </a:p>
                  </a:txBody>
                  <a:tcPr/>
                </a:tc>
                <a:tc>
                  <a:txBody>
                    <a:bodyPr/>
                    <a:lstStyle/>
                    <a:p>
                      <a:r>
                        <a:rPr lang="en-US" sz="1600" dirty="0">
                          <a:latin typeface="Arial" panose="020B0604020202020204" pitchFamily="34" charset="0"/>
                          <a:cs typeface="Arial" panose="020B0604020202020204" pitchFamily="34" charset="0"/>
                        </a:rPr>
                        <a:t>0.1914</a:t>
                      </a:r>
                    </a:p>
                  </a:txBody>
                  <a:tcPr/>
                </a:tc>
                <a:extLst>
                  <a:ext uri="{0D108BD9-81ED-4DB2-BD59-A6C34878D82A}">
                    <a16:rowId xmlns:a16="http://schemas.microsoft.com/office/drawing/2014/main" xmlns="" val="4164470906"/>
                  </a:ext>
                </a:extLst>
              </a:tr>
              <a:tr h="370840">
                <a:tc>
                  <a:txBody>
                    <a:bodyPr/>
                    <a:lstStyle/>
                    <a:p>
                      <a:r>
                        <a:rPr lang="en-US" sz="1600" b="0" dirty="0">
                          <a:latin typeface="Arial" panose="020B0604020202020204" pitchFamily="34" charset="0"/>
                          <a:cs typeface="Arial" panose="020B0604020202020204" pitchFamily="34" charset="0"/>
                        </a:rPr>
                        <a:t>Random forest Regression</a:t>
                      </a:r>
                    </a:p>
                  </a:txBody>
                  <a:tcPr/>
                </a:tc>
                <a:tc>
                  <a:txBody>
                    <a:bodyPr/>
                    <a:lstStyle/>
                    <a:p>
                      <a:r>
                        <a:rPr lang="en-US" sz="1600" dirty="0">
                          <a:latin typeface="Arial" panose="020B0604020202020204" pitchFamily="34" charset="0"/>
                          <a:cs typeface="Arial" panose="020B0604020202020204" pitchFamily="34" charset="0"/>
                        </a:rPr>
                        <a:t>0.06677</a:t>
                      </a:r>
                    </a:p>
                  </a:txBody>
                  <a:tcPr/>
                </a:tc>
                <a:tc>
                  <a:txBody>
                    <a:bodyPr/>
                    <a:lstStyle/>
                    <a:p>
                      <a:r>
                        <a:rPr lang="en-US" sz="1600" dirty="0">
                          <a:latin typeface="Arial" panose="020B0604020202020204" pitchFamily="34" charset="0"/>
                          <a:cs typeface="Arial" panose="020B0604020202020204" pitchFamily="34" charset="0"/>
                        </a:rPr>
                        <a:t>0.07143</a:t>
                      </a:r>
                    </a:p>
                  </a:txBody>
                  <a:tcPr/>
                </a:tc>
                <a:tc>
                  <a:txBody>
                    <a:bodyPr/>
                    <a:lstStyle/>
                    <a:p>
                      <a:r>
                        <a:rPr lang="en-US" sz="1600" dirty="0">
                          <a:latin typeface="Arial" panose="020B0604020202020204" pitchFamily="34" charset="0"/>
                          <a:cs typeface="Arial" panose="020B0604020202020204" pitchFamily="34" charset="0"/>
                        </a:rPr>
                        <a:t>0.783733</a:t>
                      </a:r>
                    </a:p>
                  </a:txBody>
                  <a:tcPr/>
                </a:tc>
                <a:tc>
                  <a:txBody>
                    <a:bodyPr/>
                    <a:lstStyle/>
                    <a:p>
                      <a:r>
                        <a:rPr lang="en-US" sz="1600" dirty="0">
                          <a:latin typeface="Arial" panose="020B0604020202020204" pitchFamily="34" charset="0"/>
                          <a:cs typeface="Arial" panose="020B0604020202020204" pitchFamily="34" charset="0"/>
                        </a:rPr>
                        <a:t>0.74320</a:t>
                      </a:r>
                    </a:p>
                  </a:txBody>
                  <a:tcPr/>
                </a:tc>
                <a:extLst>
                  <a:ext uri="{0D108BD9-81ED-4DB2-BD59-A6C34878D82A}">
                    <a16:rowId xmlns:a16="http://schemas.microsoft.com/office/drawing/2014/main" xmlns="" val="2520072163"/>
                  </a:ext>
                </a:extLst>
              </a:tr>
              <a:tr h="370840">
                <a:tc>
                  <a:txBody>
                    <a:bodyPr/>
                    <a:lstStyle/>
                    <a:p>
                      <a:r>
                        <a:rPr lang="en-US" sz="1600" b="0" dirty="0">
                          <a:latin typeface="Arial" panose="020B0604020202020204" pitchFamily="34" charset="0"/>
                          <a:cs typeface="Arial" panose="020B0604020202020204" pitchFamily="34" charset="0"/>
                        </a:rPr>
                        <a:t>Support vector Regression</a:t>
                      </a:r>
                    </a:p>
                  </a:txBody>
                  <a:tcPr/>
                </a:tc>
                <a:tc>
                  <a:txBody>
                    <a:bodyPr/>
                    <a:lstStyle/>
                    <a:p>
                      <a:r>
                        <a:rPr lang="en-US" sz="1600" dirty="0">
                          <a:latin typeface="Arial" panose="020B0604020202020204" pitchFamily="34" charset="0"/>
                          <a:cs typeface="Arial" panose="020B0604020202020204" pitchFamily="34" charset="0"/>
                        </a:rPr>
                        <a:t>0.068907</a:t>
                      </a:r>
                    </a:p>
                  </a:txBody>
                  <a:tcPr/>
                </a:tc>
                <a:tc>
                  <a:txBody>
                    <a:bodyPr/>
                    <a:lstStyle/>
                    <a:p>
                      <a:r>
                        <a:rPr lang="en-US" sz="1600" dirty="0">
                          <a:latin typeface="Arial" panose="020B0604020202020204" pitchFamily="34" charset="0"/>
                          <a:cs typeface="Arial" panose="020B0604020202020204" pitchFamily="34" charset="0"/>
                        </a:rPr>
                        <a:t>0.05842</a:t>
                      </a:r>
                    </a:p>
                  </a:txBody>
                  <a:tcPr/>
                </a:tc>
                <a:tc>
                  <a:txBody>
                    <a:bodyPr/>
                    <a:lstStyle/>
                    <a:p>
                      <a:r>
                        <a:rPr lang="en-US" sz="1600" dirty="0">
                          <a:latin typeface="Arial" panose="020B0604020202020204" pitchFamily="34" charset="0"/>
                          <a:cs typeface="Arial" panose="020B0604020202020204" pitchFamily="34" charset="0"/>
                        </a:rPr>
                        <a:t>0.778800</a:t>
                      </a:r>
                    </a:p>
                  </a:txBody>
                  <a:tcPr/>
                </a:tc>
                <a:tc>
                  <a:txBody>
                    <a:bodyPr/>
                    <a:lstStyle/>
                    <a:p>
                      <a:r>
                        <a:rPr lang="en-US" sz="1600" dirty="0">
                          <a:latin typeface="Arial" panose="020B0604020202020204" pitchFamily="34" charset="0"/>
                          <a:cs typeface="Arial" panose="020B0604020202020204" pitchFamily="34" charset="0"/>
                        </a:rPr>
                        <a:t>0.776107</a:t>
                      </a:r>
                    </a:p>
                  </a:txBody>
                  <a:tcPr/>
                </a:tc>
                <a:extLst>
                  <a:ext uri="{0D108BD9-81ED-4DB2-BD59-A6C34878D82A}">
                    <a16:rowId xmlns:a16="http://schemas.microsoft.com/office/drawing/2014/main" xmlns="" val="1137438767"/>
                  </a:ext>
                </a:extLst>
              </a:tr>
              <a:tr h="370840">
                <a:tc>
                  <a:txBody>
                    <a:bodyPr/>
                    <a:lstStyle/>
                    <a:p>
                      <a:r>
                        <a:rPr lang="en-US" sz="1600" b="0" dirty="0">
                          <a:latin typeface="Arial" panose="020B0604020202020204" pitchFamily="34" charset="0"/>
                          <a:cs typeface="Arial" panose="020B0604020202020204" pitchFamily="34" charset="0"/>
                        </a:rPr>
                        <a:t>Neural networks with regression</a:t>
                      </a:r>
                    </a:p>
                  </a:txBody>
                  <a:tcPr/>
                </a:tc>
                <a:tc>
                  <a:txBody>
                    <a:bodyPr/>
                    <a:lstStyle/>
                    <a:p>
                      <a:r>
                        <a:rPr lang="en-US" sz="1600" dirty="0">
                          <a:latin typeface="Arial" panose="020B0604020202020204" pitchFamily="34" charset="0"/>
                          <a:cs typeface="Arial" panose="020B0604020202020204" pitchFamily="34" charset="0"/>
                        </a:rPr>
                        <a:t>0.061463</a:t>
                      </a:r>
                    </a:p>
                  </a:txBody>
                  <a:tcPr/>
                </a:tc>
                <a:tc>
                  <a:txBody>
                    <a:bodyPr/>
                    <a:lstStyle/>
                    <a:p>
                      <a:r>
                        <a:rPr lang="en-US" sz="1600" dirty="0">
                          <a:latin typeface="Arial" panose="020B0604020202020204" pitchFamily="34" charset="0"/>
                          <a:cs typeface="Arial" panose="020B0604020202020204" pitchFamily="34" charset="0"/>
                        </a:rPr>
                        <a:t>0.064516</a:t>
                      </a:r>
                    </a:p>
                  </a:txBody>
                  <a:tcPr/>
                </a:tc>
                <a:tc>
                  <a:txBody>
                    <a:bodyPr/>
                    <a:lstStyle/>
                    <a:p>
                      <a:r>
                        <a:rPr lang="en-US" sz="1600" dirty="0">
                          <a:latin typeface="Arial" panose="020B0604020202020204" pitchFamily="34" charset="0"/>
                          <a:cs typeface="Arial" panose="020B0604020202020204" pitchFamily="34" charset="0"/>
                        </a:rPr>
                        <a:t>0.827426</a:t>
                      </a:r>
                    </a:p>
                  </a:txBody>
                  <a:tcPr/>
                </a:tc>
                <a:tc>
                  <a:txBody>
                    <a:bodyPr/>
                    <a:lstStyle/>
                    <a:p>
                      <a:r>
                        <a:rPr lang="en-US" sz="1600" dirty="0">
                          <a:latin typeface="Arial" panose="020B0604020202020204" pitchFamily="34" charset="0"/>
                          <a:cs typeface="Arial" panose="020B0604020202020204" pitchFamily="34" charset="0"/>
                        </a:rPr>
                        <a:t>0.763646</a:t>
                      </a:r>
                    </a:p>
                  </a:txBody>
                  <a:tcPr/>
                </a:tc>
                <a:extLst>
                  <a:ext uri="{0D108BD9-81ED-4DB2-BD59-A6C34878D82A}">
                    <a16:rowId xmlns:a16="http://schemas.microsoft.com/office/drawing/2014/main" xmlns="" val="389702052"/>
                  </a:ext>
                </a:extLst>
              </a:tr>
            </a:tbl>
          </a:graphicData>
        </a:graphic>
      </p:graphicFrame>
    </p:spTree>
    <p:extLst>
      <p:ext uri="{BB962C8B-B14F-4D97-AF65-F5344CB8AC3E}">
        <p14:creationId xmlns:p14="http://schemas.microsoft.com/office/powerpoint/2010/main" xmlns="" val="242883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davalli\Desktop\download.jpg"/>
          <p:cNvPicPr>
            <a:picLocks noGrp="1" noChangeAspect="1" noChangeArrowheads="1"/>
          </p:cNvPicPr>
          <p:nvPr>
            <p:ph idx="1"/>
          </p:nvPr>
        </p:nvPicPr>
        <p:blipFill>
          <a:blip r:embed="rId2"/>
          <a:srcRect/>
          <a:stretch>
            <a:fillRect/>
          </a:stretch>
        </p:blipFill>
        <p:spPr bwMode="auto">
          <a:xfrm>
            <a:off x="2143108" y="1571612"/>
            <a:ext cx="5429288" cy="378621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368827" cy="1140296"/>
          </a:xfrm>
        </p:spPr>
        <p:txBody>
          <a:bodyPr>
            <a:normAutofit/>
          </a:bodyPr>
          <a:lstStyle/>
          <a:p>
            <a:r>
              <a:rPr lang="en-US" sz="2400" b="1" dirty="0">
                <a:latin typeface="Arial" pitchFamily="34" charset="0"/>
                <a:cs typeface="Arial" pitchFamily="34" charset="0"/>
              </a:rPr>
              <a:t>PROBLEM STATEMENT</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1043609" y="1412776"/>
            <a:ext cx="3816424" cy="4498446"/>
          </a:xfrm>
        </p:spPr>
        <p:txBody>
          <a:bodyPr>
            <a:noAutofit/>
          </a:bodyPr>
          <a:lstStyle/>
          <a:p>
            <a:pPr algn="just">
              <a:lnSpc>
                <a:spcPct val="150000"/>
              </a:lnSpc>
            </a:pPr>
            <a:r>
              <a:rPr lang="en-IN" sz="1600" dirty="0">
                <a:latin typeface="Arial" pitchFamily="34" charset="0"/>
                <a:cs typeface="Arial" pitchFamily="34" charset="0"/>
              </a:rPr>
              <a:t>Now a days many students are facing problems regarding correct prediction of their chance of admit in the universities and they don’t have any knowledge on what input plays a major role in getting their admission in the university.</a:t>
            </a:r>
          </a:p>
        </p:txBody>
      </p:sp>
      <p:pic>
        <p:nvPicPr>
          <p:cNvPr id="1026" name="Picture 2" descr="C:\Users\Yadavalli\Desktop\download.jpg"/>
          <p:cNvPicPr>
            <a:picLocks noChangeAspect="1" noChangeArrowheads="1"/>
          </p:cNvPicPr>
          <p:nvPr/>
        </p:nvPicPr>
        <p:blipFill>
          <a:blip r:embed="rId2"/>
          <a:srcRect/>
          <a:stretch>
            <a:fillRect/>
          </a:stretch>
        </p:blipFill>
        <p:spPr bwMode="auto">
          <a:xfrm>
            <a:off x="5410200" y="1676400"/>
            <a:ext cx="3257550" cy="2971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368827" cy="1140296"/>
          </a:xfrm>
        </p:spPr>
        <p:txBody>
          <a:bodyPr>
            <a:normAutofit/>
          </a:bodyPr>
          <a:lstStyle/>
          <a:p>
            <a:r>
              <a:rPr lang="en-US" sz="2400" b="1" dirty="0">
                <a:latin typeface="Arial" pitchFamily="34" charset="0"/>
                <a:cs typeface="Arial" pitchFamily="34" charset="0"/>
              </a:rPr>
              <a:t>EXISTING SOLUTION</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1043609" y="1412776"/>
            <a:ext cx="3816424" cy="4498446"/>
          </a:xfrm>
        </p:spPr>
        <p:txBody>
          <a:bodyPr>
            <a:noAutofit/>
          </a:bodyPr>
          <a:lstStyle/>
          <a:p>
            <a:pPr algn="just">
              <a:lnSpc>
                <a:spcPct val="150000"/>
              </a:lnSpc>
            </a:pPr>
            <a:r>
              <a:rPr lang="en-US" sz="1600" dirty="0">
                <a:latin typeface="Arial" pitchFamily="34" charset="0"/>
                <a:cs typeface="Arial" pitchFamily="34" charset="0"/>
              </a:rPr>
              <a:t>Currently the students are approaching consultancy agencies</a:t>
            </a:r>
            <a:r>
              <a:rPr lang="en-IN" sz="1600" dirty="0">
                <a:latin typeface="Arial" pitchFamily="34" charset="0"/>
                <a:cs typeface="Arial" pitchFamily="34" charset="0"/>
              </a:rPr>
              <a:t> for getting admission into the university.</a:t>
            </a:r>
          </a:p>
          <a:p>
            <a:pPr algn="just">
              <a:lnSpc>
                <a:spcPct val="150000"/>
              </a:lnSpc>
            </a:pPr>
            <a:r>
              <a:rPr lang="en-US" sz="1600" dirty="0">
                <a:latin typeface="Arial" pitchFamily="34" charset="0"/>
                <a:cs typeface="Arial" pitchFamily="34" charset="0"/>
              </a:rPr>
              <a:t>Some of the consultancies may misguide the students in prediction of university for their secured scores.</a:t>
            </a: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368827" cy="1140296"/>
          </a:xfrm>
        </p:spPr>
        <p:txBody>
          <a:bodyPr>
            <a:normAutofit/>
          </a:bodyPr>
          <a:lstStyle/>
          <a:p>
            <a:r>
              <a:rPr lang="en-US" sz="2400" b="1" dirty="0">
                <a:latin typeface="Arial" pitchFamily="34" charset="0"/>
                <a:cs typeface="Arial" pitchFamily="34" charset="0"/>
              </a:rPr>
              <a:t>PROPOSED SOLUTION</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1043608" y="1412776"/>
            <a:ext cx="7272807" cy="4498446"/>
          </a:xfrm>
        </p:spPr>
        <p:txBody>
          <a:bodyPr>
            <a:noAutofit/>
          </a:bodyPr>
          <a:lstStyle/>
          <a:p>
            <a:pPr algn="just">
              <a:lnSpc>
                <a:spcPct val="150000"/>
              </a:lnSpc>
            </a:pPr>
            <a:r>
              <a:rPr lang="en-US" sz="1600" dirty="0">
                <a:latin typeface="Arial" pitchFamily="34" charset="0"/>
                <a:cs typeface="Arial" pitchFamily="34" charset="0"/>
              </a:rPr>
              <a:t> Machine Learning algorithms can be implemented to analyze data and make predictions that are more accurate than the traditional methods.</a:t>
            </a:r>
          </a:p>
          <a:p>
            <a:pPr algn="just">
              <a:lnSpc>
                <a:spcPct val="150000"/>
              </a:lnSpc>
            </a:pPr>
            <a:r>
              <a:rPr lang="en-US" sz="1600" dirty="0">
                <a:latin typeface="Arial" pitchFamily="34" charset="0"/>
                <a:cs typeface="Arial" pitchFamily="34" charset="0"/>
              </a:rPr>
              <a:t>Analyzing statistical data takes large time manually, machine learning algorithms are  faster and gives much efficient solutions.</a:t>
            </a:r>
          </a:p>
          <a:p>
            <a:pPr algn="just">
              <a:lnSpc>
                <a:spcPct val="150000"/>
              </a:lnSpc>
            </a:pPr>
            <a:r>
              <a:rPr lang="en-US" sz="1600" dirty="0">
                <a:latin typeface="Arial" pitchFamily="34" charset="0"/>
                <a:cs typeface="Arial" pitchFamily="34" charset="0"/>
              </a:rPr>
              <a:t>Here ,we developed different models using regression analysis which helps the students in predicting their chance of admit in their desired universities.</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584851" cy="1140296"/>
          </a:xfrm>
        </p:spPr>
        <p:txBody>
          <a:bodyPr>
            <a:normAutofit/>
          </a:bodyPr>
          <a:lstStyle/>
          <a:p>
            <a:r>
              <a:rPr lang="en-US" sz="2400" b="1" dirty="0" smtClean="0">
                <a:latin typeface="Arial" pitchFamily="34" charset="0"/>
                <a:cs typeface="Arial" pitchFamily="34" charset="0"/>
              </a:rPr>
              <a:t>DESCRIPTIVE  ANALYSIS</a:t>
            </a:r>
            <a:endParaRPr lang="en-IN" sz="2400" b="1" dirty="0">
              <a:latin typeface="Arial" pitchFamily="34" charset="0"/>
              <a:cs typeface="Arial" pitchFamily="34" charset="0"/>
            </a:endParaRPr>
          </a:p>
        </p:txBody>
      </p:sp>
      <p:pic>
        <p:nvPicPr>
          <p:cNvPr id="5" name="Picture 4" descr="C:\Users\Yadavalli\Pictures\Screenshots\Screenshot (138).png"/>
          <p:cNvPicPr/>
          <p:nvPr/>
        </p:nvPicPr>
        <p:blipFill>
          <a:blip r:embed="rId2"/>
          <a:srcRect/>
          <a:stretch>
            <a:fillRect/>
          </a:stretch>
        </p:blipFill>
        <p:spPr>
          <a:xfrm>
            <a:off x="838200" y="1981200"/>
            <a:ext cx="7696200" cy="3048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584851" cy="1140296"/>
          </a:xfrm>
        </p:spPr>
        <p:txBody>
          <a:bodyPr>
            <a:normAutofit/>
          </a:bodyPr>
          <a:lstStyle/>
          <a:p>
            <a:r>
              <a:rPr lang="en-US" sz="2400" b="1" dirty="0">
                <a:latin typeface="Arial" pitchFamily="34" charset="0"/>
                <a:cs typeface="Arial" pitchFamily="34" charset="0"/>
              </a:rPr>
              <a:t>DATA INTERPRETATION</a:t>
            </a:r>
            <a:endParaRPr lang="en-IN" sz="2400" b="1" dirty="0">
              <a:latin typeface="Arial" pitchFamily="34" charset="0"/>
              <a:cs typeface="Arial" pitchFamily="34" charset="0"/>
            </a:endParaRPr>
          </a:p>
        </p:txBody>
      </p:sp>
      <p:sp>
        <p:nvSpPr>
          <p:cNvPr id="3" name="Content Placeholder 2"/>
          <p:cNvSpPr>
            <a:spLocks noGrp="1"/>
          </p:cNvSpPr>
          <p:nvPr>
            <p:ph idx="1"/>
          </p:nvPr>
        </p:nvSpPr>
        <p:spPr>
          <a:xfrm>
            <a:off x="755577" y="1412776"/>
            <a:ext cx="3240359" cy="4498446"/>
          </a:xfrm>
        </p:spPr>
        <p:txBody>
          <a:bodyPr>
            <a:noAutofit/>
          </a:bodyPr>
          <a:lstStyle/>
          <a:p>
            <a:pPr algn="just">
              <a:lnSpc>
                <a:spcPct val="150000"/>
              </a:lnSpc>
            </a:pPr>
            <a:r>
              <a:rPr lang="en-IN" sz="1600" dirty="0">
                <a:latin typeface="Arial" pitchFamily="34" charset="0"/>
                <a:cs typeface="Arial" pitchFamily="34" charset="0"/>
              </a:rPr>
              <a:t>From the figure , we can say that as the colours of GRE Score , TOEFL Score, CGPA with Chance of Admit are brighter which says that they have high correlation.</a:t>
            </a:r>
          </a:p>
          <a:p>
            <a:pPr algn="just">
              <a:lnSpc>
                <a:spcPct val="150000"/>
              </a:lnSpc>
            </a:pPr>
            <a:r>
              <a:rPr lang="en-IN" sz="1600" dirty="0">
                <a:latin typeface="Arial" pitchFamily="34" charset="0"/>
                <a:cs typeface="Arial" pitchFamily="34" charset="0"/>
              </a:rPr>
              <a:t>Next follows the University Rating, SOP,LOR which are little darker when compared to the above three features but are bright so we can say that there is a strong correlation with Chance of Admit.</a:t>
            </a:r>
          </a:p>
          <a:p>
            <a:pPr algn="just">
              <a:lnSpc>
                <a:spcPct val="150000"/>
              </a:lnSpc>
              <a:buNone/>
            </a:pPr>
            <a:endParaRPr lang="en-IN" sz="1600" dirty="0">
              <a:latin typeface="Arial" pitchFamily="34" charset="0"/>
              <a:cs typeface="Arial" pitchFamily="34" charset="0"/>
            </a:endParaRPr>
          </a:p>
          <a:p>
            <a:pPr algn="just">
              <a:lnSpc>
                <a:spcPct val="150000"/>
              </a:lnSpc>
            </a:pPr>
            <a:endParaRPr lang="en-US" sz="1600" dirty="0">
              <a:latin typeface="Arial" pitchFamily="34" charset="0"/>
              <a:cs typeface="Arial" pitchFamily="34" charset="0"/>
            </a:endParaRPr>
          </a:p>
        </p:txBody>
      </p:sp>
      <p:pic>
        <p:nvPicPr>
          <p:cNvPr id="1027" name="Picture 3" descr="C:\Users\Guest\Desktop\Screenshot_2.png"/>
          <p:cNvPicPr>
            <a:picLocks noChangeAspect="1" noChangeArrowheads="1"/>
          </p:cNvPicPr>
          <p:nvPr/>
        </p:nvPicPr>
        <p:blipFill>
          <a:blip r:embed="rId2" cstate="print"/>
          <a:srcRect/>
          <a:stretch>
            <a:fillRect/>
          </a:stretch>
        </p:blipFill>
        <p:spPr bwMode="auto">
          <a:xfrm>
            <a:off x="4572000" y="1556792"/>
            <a:ext cx="4403943" cy="381878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584851" cy="4950312"/>
          </a:xfrm>
        </p:spPr>
        <p:txBody>
          <a:bodyPr>
            <a:normAutofit/>
          </a:bodyPr>
          <a:lstStyle/>
          <a:p>
            <a:r>
              <a:rPr lang="en-US" sz="2400" b="1" dirty="0">
                <a:latin typeface="Arial" pitchFamily="34" charset="0"/>
                <a:cs typeface="Arial" pitchFamily="34" charset="0"/>
              </a:rPr>
              <a:t>BOX PLOTS</a:t>
            </a:r>
            <a:endParaRPr lang="en-IN" sz="2400" b="1" dirty="0">
              <a:latin typeface="Arial" pitchFamily="34" charset="0"/>
              <a:cs typeface="Arial" pitchFamily="34" charset="0"/>
            </a:endParaRPr>
          </a:p>
        </p:txBody>
      </p:sp>
      <p:pic>
        <p:nvPicPr>
          <p:cNvPr id="5" name="Content Placeholder 4" descr="C:\Users\Yadavalli\Pictures\Screenshots\Screenshot (150).png"/>
          <p:cNvPicPr>
            <a:picLocks noGrp="1"/>
          </p:cNvPicPr>
          <p:nvPr>
            <p:ph idx="1"/>
          </p:nvPr>
        </p:nvPicPr>
        <p:blipFill>
          <a:blip r:embed="rId2"/>
          <a:srcRect/>
          <a:stretch>
            <a:fillRect/>
          </a:stretch>
        </p:blipFill>
        <p:spPr>
          <a:xfrm>
            <a:off x="285720" y="1571612"/>
            <a:ext cx="4286280" cy="3357586"/>
          </a:xfrm>
          <a:prstGeom prst="rect">
            <a:avLst/>
          </a:prstGeom>
          <a:noFill/>
          <a:ln w="9525">
            <a:noFill/>
            <a:miter lim="800000"/>
            <a:headEnd/>
            <a:tailEnd/>
          </a:ln>
        </p:spPr>
      </p:pic>
      <p:pic>
        <p:nvPicPr>
          <p:cNvPr id="6" name="Picture 5" descr="C:\Users\Yadavalli\Pictures\Screenshots\Screenshot (151).png"/>
          <p:cNvPicPr/>
          <p:nvPr/>
        </p:nvPicPr>
        <p:blipFill>
          <a:blip r:embed="rId3"/>
          <a:srcRect/>
          <a:stretch>
            <a:fillRect/>
          </a:stretch>
        </p:blipFill>
        <p:spPr>
          <a:xfrm>
            <a:off x="4643438" y="1500174"/>
            <a:ext cx="4500562" cy="3571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584851" cy="4950312"/>
          </a:xfrm>
        </p:spPr>
        <p:txBody>
          <a:bodyPr>
            <a:normAutofit/>
          </a:bodyPr>
          <a:lstStyle/>
          <a:p>
            <a:r>
              <a:rPr lang="en-US" sz="2400" b="1" dirty="0" smtClean="0">
                <a:latin typeface="Arial" pitchFamily="34" charset="0"/>
                <a:cs typeface="Arial" pitchFamily="34" charset="0"/>
              </a:rPr>
              <a:t>Missing Data Treatment </a:t>
            </a:r>
            <a:endParaRPr lang="en-IN" sz="2400" b="1" dirty="0">
              <a:latin typeface="Arial" pitchFamily="34" charset="0"/>
              <a:cs typeface="Arial" pitchFamily="34" charset="0"/>
            </a:endParaRPr>
          </a:p>
        </p:txBody>
      </p:sp>
      <p:pic>
        <p:nvPicPr>
          <p:cNvPr id="8" name="Picture 7" descr="Data cleaning (2)"/>
          <p:cNvPicPr/>
          <p:nvPr/>
        </p:nvPicPr>
        <p:blipFill>
          <a:blip r:embed="rId2"/>
          <a:stretch>
            <a:fillRect/>
          </a:stretch>
        </p:blipFill>
        <p:spPr>
          <a:xfrm>
            <a:off x="4876800" y="2057400"/>
            <a:ext cx="3657600" cy="2743200"/>
          </a:xfrm>
          <a:prstGeom prst="rect">
            <a:avLst/>
          </a:prstGeom>
        </p:spPr>
      </p:pic>
      <p:pic>
        <p:nvPicPr>
          <p:cNvPr id="9" name="Picture 8" descr="Data cleaning (3)"/>
          <p:cNvPicPr/>
          <p:nvPr/>
        </p:nvPicPr>
        <p:blipFill>
          <a:blip r:embed="rId3"/>
          <a:stretch>
            <a:fillRect/>
          </a:stretch>
        </p:blipFill>
        <p:spPr>
          <a:xfrm>
            <a:off x="990600" y="2057400"/>
            <a:ext cx="3505200" cy="2743200"/>
          </a:xfrm>
          <a:prstGeom prst="rect">
            <a:avLst/>
          </a:prstGeom>
        </p:spPr>
      </p:pic>
      <p:sp>
        <p:nvSpPr>
          <p:cNvPr id="11" name="TextBox 10"/>
          <p:cNvSpPr txBox="1"/>
          <p:nvPr/>
        </p:nvSpPr>
        <p:spPr>
          <a:xfrm>
            <a:off x="1752600" y="1676400"/>
            <a:ext cx="1905000" cy="369332"/>
          </a:xfrm>
          <a:prstGeom prst="rect">
            <a:avLst/>
          </a:prstGeom>
          <a:noFill/>
        </p:spPr>
        <p:txBody>
          <a:bodyPr wrap="square" rtlCol="0">
            <a:spAutoFit/>
          </a:bodyPr>
          <a:lstStyle/>
          <a:p>
            <a:pPr algn="ctr"/>
            <a:r>
              <a:rPr lang="en-US" dirty="0" smtClean="0">
                <a:latin typeface="Arial" pitchFamily="34" charset="0"/>
                <a:cs typeface="Arial" pitchFamily="34" charset="0"/>
              </a:rPr>
              <a:t>Zeroes in Data</a:t>
            </a:r>
            <a:endParaRPr lang="en-US" dirty="0">
              <a:latin typeface="Arial" pitchFamily="34" charset="0"/>
              <a:cs typeface="Arial" pitchFamily="34" charset="0"/>
            </a:endParaRPr>
          </a:p>
        </p:txBody>
      </p:sp>
      <p:sp>
        <p:nvSpPr>
          <p:cNvPr id="12" name="TextBox 11"/>
          <p:cNvSpPr txBox="1"/>
          <p:nvPr/>
        </p:nvSpPr>
        <p:spPr>
          <a:xfrm>
            <a:off x="5715000" y="1676400"/>
            <a:ext cx="1905000" cy="369332"/>
          </a:xfrm>
          <a:prstGeom prst="rect">
            <a:avLst/>
          </a:prstGeom>
          <a:noFill/>
        </p:spPr>
        <p:txBody>
          <a:bodyPr wrap="square" rtlCol="0">
            <a:spAutoFit/>
          </a:bodyPr>
          <a:lstStyle/>
          <a:p>
            <a:pPr algn="ctr"/>
            <a:r>
              <a:rPr lang="en-US" dirty="0" smtClean="0">
                <a:latin typeface="Arial" pitchFamily="34" charset="0"/>
                <a:cs typeface="Arial" pitchFamily="34" charset="0"/>
              </a:rPr>
              <a:t>NaN in Data</a:t>
            </a:r>
            <a:endParaRPr lang="en-US"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 seminar</Template>
  <TotalTime>493</TotalTime>
  <Words>638</Words>
  <Application>Microsoft Office PowerPoint</Application>
  <PresentationFormat>On-screen Show (4:3)</PresentationFormat>
  <Paragraphs>105</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PREDICTION OF UNIVERSITY ADMISSIONS USING REGRESSION ANALYSIS</vt:lpstr>
      <vt:lpstr>INTRODUCTION</vt:lpstr>
      <vt:lpstr>PROBLEM STATEMENT</vt:lpstr>
      <vt:lpstr>EXISTING SOLUTION</vt:lpstr>
      <vt:lpstr>PROPOSED SOLUTION</vt:lpstr>
      <vt:lpstr>DESCRIPTIVE  ANALYSIS</vt:lpstr>
      <vt:lpstr>DATA INTERPRETATION</vt:lpstr>
      <vt:lpstr>BOX PLOTS</vt:lpstr>
      <vt:lpstr>Missing Data Treatment </vt:lpstr>
      <vt:lpstr>OLS Models and Accuracy for Linear Regression  1)OLS Model between GRE Score and Chance of Admit           </vt:lpstr>
      <vt:lpstr> 2)OLS Model between TOEFL Score and Chance of Admit </vt:lpstr>
      <vt:lpstr>3)OLS Model between CGPA and Chance of Admit</vt:lpstr>
      <vt:lpstr>RMSE and R2 SCORE: TRAINING DATA:         TESTING DATA:</vt:lpstr>
      <vt:lpstr>MULTIPLE REGRESSION</vt:lpstr>
      <vt:lpstr>RMSE AND R2 SCORE FOR MULTIPLE REGRESSION</vt:lpstr>
      <vt:lpstr>DECISION TREE REGRESSION  Accuracy of the model:          RMSE and R2 score:</vt:lpstr>
      <vt:lpstr>RANDOM FOREST REGRESSION  Accuracy of the model for the train data:    Accuracy for the test data:      RMSE and R2 score:</vt:lpstr>
      <vt:lpstr>Neural Networks with REGRESSION   RMSE and R2 score:</vt:lpstr>
      <vt:lpstr>SUPPORT VECTOR REGRESSION  Accuracy of the model for the train and test data:         RMSE and R2 score:</vt:lpstr>
      <vt:lpstr>CONCLUSION</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UNIVERSITY ADMISSIONS USING REGRESSION ANALYSIS</dc:title>
  <dc:creator>Guest</dc:creator>
  <cp:lastModifiedBy>Yadavalli</cp:lastModifiedBy>
  <cp:revision>28</cp:revision>
  <dcterms:created xsi:type="dcterms:W3CDTF">2019-06-28T05:07:39Z</dcterms:created>
  <dcterms:modified xsi:type="dcterms:W3CDTF">2019-07-03T05:43:30Z</dcterms:modified>
</cp:coreProperties>
</file>