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2" r:id="rId6"/>
    <p:sldId id="263" r:id="rId7"/>
    <p:sldId id="264" r:id="rId8"/>
    <p:sldId id="265" r:id="rId9"/>
    <p:sldId id="266" r:id="rId10"/>
    <p:sldId id="267" r:id="rId11"/>
    <p:sldId id="268" r:id="rId12"/>
    <p:sldId id="270" r:id="rId13"/>
    <p:sldId id="272" r:id="rId14"/>
    <p:sldId id="274" r:id="rId15"/>
    <p:sldId id="275" r:id="rId16"/>
    <p:sldId id="277" r:id="rId17"/>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ThbwvzaFgmtKMqVjZmroQZNTz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973bffa24_0_36: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973bffa24_0_36: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gf973bffa24_0_36: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973bffa24_0_48: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973bffa24_0_48: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gf973bffa24_0_48: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1" name="Google Shape;191;p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1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0" name="Google Shape;240;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5" name="Google Shape;255;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95ee19a0a_0_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f95ee19a0a_0_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f95ee19a0a_0_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95ee19c47_0_1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f95ee19c47_0_14: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f95ee19c47_0_14: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95ee19c47_0_7: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f95ee19c47_0_7: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f95ee19c47_0_7: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973bffa24_0_2: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973bffa24_0_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gf973bffa24_0_2: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973bffa24_1_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f973bffa24_1_0: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f973bffa24_1_0: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4"/>
          <p:cNvSpPr>
            <a:spLocks noGrp="1"/>
          </p:cNvSpPr>
          <p:nvPr>
            <p:ph type="pic" idx="2"/>
          </p:nvPr>
        </p:nvSpPr>
        <p:spPr>
          <a:xfrm>
            <a:off x="5183188" y="987425"/>
            <a:ext cx="6172200" cy="4873625"/>
          </a:xfrm>
          <a:prstGeom prst="rect">
            <a:avLst/>
          </a:prstGeom>
          <a:noFill/>
          <a:ln>
            <a:noFill/>
          </a:ln>
        </p:spPr>
      </p:sp>
      <p:sp>
        <p:nvSpPr>
          <p:cNvPr id="69" name="Google Shape;69;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5"/>
          <p:cNvPicPr preferRelativeResize="0"/>
          <p:nvPr/>
        </p:nvPicPr>
        <p:blipFill rotWithShape="1">
          <a:blip r:embed="rId11">
            <a:alphaModFix/>
          </a:blip>
          <a:srcRect/>
          <a:stretch/>
        </p:blipFill>
        <p:spPr>
          <a:xfrm>
            <a:off x="11140888" y="304800"/>
            <a:ext cx="670112" cy="99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p:nvPr/>
        </p:nvSpPr>
        <p:spPr>
          <a:xfrm>
            <a:off x="1835020" y="628274"/>
            <a:ext cx="7859486" cy="28007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a:p>
            <a:pPr marL="0" marR="0" lvl="0" indent="0" algn="ctr" rtl="0">
              <a:spcBef>
                <a:spcPts val="0"/>
              </a:spcBef>
              <a:spcAft>
                <a:spcPts val="0"/>
              </a:spcAft>
              <a:buNone/>
            </a:pPr>
            <a:endParaRPr sz="2800" b="0" i="0" u="none" strike="noStrike" cap="none" dirty="0">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4800" b="0" i="0" u="none" strike="noStrike" cap="none" dirty="0">
                <a:solidFill>
                  <a:srgbClr val="0000FF"/>
                </a:solidFill>
                <a:latin typeface="Trebuchet MS"/>
                <a:ea typeface="Trebuchet MS"/>
                <a:cs typeface="Trebuchet MS"/>
                <a:sym typeface="Trebuchet MS"/>
              </a:rPr>
              <a:t>Project Title   : </a:t>
            </a:r>
          </a:p>
          <a:p>
            <a:pPr marL="0" marR="0" lvl="0" indent="0" algn="ctr" rtl="0">
              <a:spcBef>
                <a:spcPts val="0"/>
              </a:spcBef>
              <a:spcAft>
                <a:spcPts val="0"/>
              </a:spcAft>
              <a:buNone/>
            </a:pPr>
            <a:endParaRPr lang="en-US" sz="1400" b="0" i="0" u="none" strike="noStrike" cap="none" dirty="0">
              <a:solidFill>
                <a:srgbClr val="0033CC"/>
              </a:solidFill>
              <a:latin typeface="Trebuchet MS"/>
              <a:ea typeface="Trebuchet MS"/>
              <a:cs typeface="Trebuchet MS"/>
              <a:sym typeface="Trebuchet MS"/>
            </a:endParaRPr>
          </a:p>
          <a:p>
            <a:pPr marL="0" marR="0" lvl="0" indent="0" algn="ctr" rtl="0">
              <a:spcBef>
                <a:spcPts val="0"/>
              </a:spcBef>
              <a:spcAft>
                <a:spcPts val="0"/>
              </a:spcAft>
              <a:buNone/>
            </a:pPr>
            <a:r>
              <a:rPr lang="en-US" sz="3600" dirty="0">
                <a:solidFill>
                  <a:srgbClr val="FF0000"/>
                </a:solidFill>
                <a:latin typeface="Trebuchet MS"/>
                <a:ea typeface="Trebuchet MS"/>
                <a:cs typeface="Trebuchet MS"/>
                <a:sym typeface="Trebuchet MS"/>
              </a:rPr>
              <a:t>Vehicle Price Prediction through Automatic </a:t>
            </a:r>
            <a:r>
              <a:rPr lang="en-US" sz="3600" dirty="0" err="1">
                <a:solidFill>
                  <a:srgbClr val="FF0000"/>
                </a:solidFill>
                <a:latin typeface="Trebuchet MS"/>
                <a:ea typeface="Trebuchet MS"/>
                <a:cs typeface="Trebuchet MS"/>
                <a:sym typeface="Trebuchet MS"/>
              </a:rPr>
              <a:t>Licence</a:t>
            </a:r>
            <a:r>
              <a:rPr lang="en-US" sz="3600" dirty="0">
                <a:solidFill>
                  <a:srgbClr val="FF0000"/>
                </a:solidFill>
                <a:latin typeface="Trebuchet MS"/>
                <a:ea typeface="Trebuchet MS"/>
                <a:cs typeface="Trebuchet MS"/>
                <a:sym typeface="Trebuchet MS"/>
              </a:rPr>
              <a:t> Plate</a:t>
            </a:r>
            <a:endParaRPr sz="3600" dirty="0">
              <a:solidFill>
                <a:srgbClr val="FF0000"/>
              </a:solidFill>
            </a:endParaRPr>
          </a:p>
        </p:txBody>
      </p:sp>
      <p:sp>
        <p:nvSpPr>
          <p:cNvPr id="78" name="Google Shape;78;p1"/>
          <p:cNvSpPr txBox="1"/>
          <p:nvPr/>
        </p:nvSpPr>
        <p:spPr>
          <a:xfrm>
            <a:off x="1667275" y="4085050"/>
            <a:ext cx="9700200" cy="223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f973bffa24_0_36"/>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gf973bffa24_0_36"/>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Project Demonstration</a:t>
            </a:r>
            <a:endParaRPr sz="2400">
              <a:solidFill>
                <a:schemeClr val="dk1"/>
              </a:solidFill>
              <a:latin typeface="Arial"/>
              <a:ea typeface="Arial"/>
              <a:cs typeface="Arial"/>
              <a:sym typeface="Arial"/>
            </a:endParaRPr>
          </a:p>
        </p:txBody>
      </p:sp>
      <p:pic>
        <p:nvPicPr>
          <p:cNvPr id="166" name="Google Shape;166;gf973bffa24_0_36"/>
          <p:cNvPicPr preferRelativeResize="0"/>
          <p:nvPr/>
        </p:nvPicPr>
        <p:blipFill>
          <a:blip r:embed="rId3">
            <a:alphaModFix/>
          </a:blip>
          <a:stretch>
            <a:fillRect/>
          </a:stretch>
        </p:blipFill>
        <p:spPr>
          <a:xfrm>
            <a:off x="303000" y="1678230"/>
            <a:ext cx="2314575" cy="5017571"/>
          </a:xfrm>
          <a:prstGeom prst="rect">
            <a:avLst/>
          </a:prstGeom>
          <a:noFill/>
          <a:ln>
            <a:noFill/>
          </a:ln>
        </p:spPr>
      </p:pic>
      <p:pic>
        <p:nvPicPr>
          <p:cNvPr id="167" name="Google Shape;167;gf973bffa24_0_36"/>
          <p:cNvPicPr preferRelativeResize="0"/>
          <p:nvPr/>
        </p:nvPicPr>
        <p:blipFill>
          <a:blip r:embed="rId4">
            <a:alphaModFix/>
          </a:blip>
          <a:stretch>
            <a:fillRect/>
          </a:stretch>
        </p:blipFill>
        <p:spPr>
          <a:xfrm>
            <a:off x="3594650" y="1678225"/>
            <a:ext cx="2162050" cy="4496299"/>
          </a:xfrm>
          <a:prstGeom prst="rect">
            <a:avLst/>
          </a:prstGeom>
          <a:noFill/>
          <a:ln>
            <a:noFill/>
          </a:ln>
        </p:spPr>
      </p:pic>
      <p:pic>
        <p:nvPicPr>
          <p:cNvPr id="168" name="Google Shape;168;gf973bffa24_0_36"/>
          <p:cNvPicPr preferRelativeResize="0"/>
          <p:nvPr/>
        </p:nvPicPr>
        <p:blipFill>
          <a:blip r:embed="rId5">
            <a:alphaModFix/>
          </a:blip>
          <a:stretch>
            <a:fillRect/>
          </a:stretch>
        </p:blipFill>
        <p:spPr>
          <a:xfrm>
            <a:off x="6733775" y="1678225"/>
            <a:ext cx="2162050" cy="4686910"/>
          </a:xfrm>
          <a:prstGeom prst="rect">
            <a:avLst/>
          </a:prstGeom>
          <a:noFill/>
          <a:ln>
            <a:noFill/>
          </a:ln>
        </p:spPr>
      </p:pic>
      <p:pic>
        <p:nvPicPr>
          <p:cNvPr id="169" name="Google Shape;169;gf973bffa24_0_36"/>
          <p:cNvPicPr preferRelativeResize="0"/>
          <p:nvPr/>
        </p:nvPicPr>
        <p:blipFill>
          <a:blip r:embed="rId6">
            <a:alphaModFix/>
          </a:blip>
          <a:stretch>
            <a:fillRect/>
          </a:stretch>
        </p:blipFill>
        <p:spPr>
          <a:xfrm>
            <a:off x="9849639" y="1678225"/>
            <a:ext cx="2074110" cy="4496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f973bffa24_0_48"/>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gf973bffa24_0_48"/>
          <p:cNvSpPr txBox="1"/>
          <p:nvPr/>
        </p:nvSpPr>
        <p:spPr>
          <a:xfrm>
            <a:off x="2895600" y="11430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Project Demonstration</a:t>
            </a:r>
            <a:endParaRPr sz="2400">
              <a:solidFill>
                <a:schemeClr val="dk1"/>
              </a:solidFill>
              <a:latin typeface="Arial"/>
              <a:ea typeface="Arial"/>
              <a:cs typeface="Arial"/>
              <a:sym typeface="Arial"/>
            </a:endParaRPr>
          </a:p>
        </p:txBody>
      </p:sp>
      <p:pic>
        <p:nvPicPr>
          <p:cNvPr id="177" name="Google Shape;177;gf973bffa24_0_48"/>
          <p:cNvPicPr preferRelativeResize="0"/>
          <p:nvPr/>
        </p:nvPicPr>
        <p:blipFill>
          <a:blip r:embed="rId3">
            <a:alphaModFix/>
          </a:blip>
          <a:stretch>
            <a:fillRect/>
          </a:stretch>
        </p:blipFill>
        <p:spPr>
          <a:xfrm>
            <a:off x="812700" y="1720416"/>
            <a:ext cx="2337750" cy="5067809"/>
          </a:xfrm>
          <a:prstGeom prst="rect">
            <a:avLst/>
          </a:prstGeom>
          <a:noFill/>
          <a:ln>
            <a:noFill/>
          </a:ln>
        </p:spPr>
      </p:pic>
      <p:pic>
        <p:nvPicPr>
          <p:cNvPr id="178" name="Google Shape;178;gf973bffa24_0_48"/>
          <p:cNvPicPr preferRelativeResize="0"/>
          <p:nvPr/>
        </p:nvPicPr>
        <p:blipFill>
          <a:blip r:embed="rId4">
            <a:alphaModFix/>
          </a:blip>
          <a:stretch>
            <a:fillRect/>
          </a:stretch>
        </p:blipFill>
        <p:spPr>
          <a:xfrm>
            <a:off x="4125325" y="1720425"/>
            <a:ext cx="2276700" cy="4874475"/>
          </a:xfrm>
          <a:prstGeom prst="rect">
            <a:avLst/>
          </a:prstGeom>
          <a:noFill/>
          <a:ln>
            <a:noFill/>
          </a:ln>
        </p:spPr>
      </p:pic>
      <p:pic>
        <p:nvPicPr>
          <p:cNvPr id="179" name="Google Shape;179;gf973bffa24_0_48"/>
          <p:cNvPicPr preferRelativeResize="0"/>
          <p:nvPr/>
        </p:nvPicPr>
        <p:blipFill>
          <a:blip r:embed="rId5">
            <a:alphaModFix/>
          </a:blip>
          <a:stretch>
            <a:fillRect/>
          </a:stretch>
        </p:blipFill>
        <p:spPr>
          <a:xfrm>
            <a:off x="7052575" y="1746450"/>
            <a:ext cx="2337750" cy="4905214"/>
          </a:xfrm>
          <a:prstGeom prst="rect">
            <a:avLst/>
          </a:prstGeom>
          <a:noFill/>
          <a:ln>
            <a:noFill/>
          </a:ln>
        </p:spPr>
      </p:pic>
      <p:pic>
        <p:nvPicPr>
          <p:cNvPr id="180" name="Google Shape;180;gf973bffa24_0_48"/>
          <p:cNvPicPr preferRelativeResize="0"/>
          <p:nvPr/>
        </p:nvPicPr>
        <p:blipFill>
          <a:blip r:embed="rId6">
            <a:alphaModFix/>
          </a:blip>
          <a:stretch>
            <a:fillRect/>
          </a:stretch>
        </p:blipFill>
        <p:spPr>
          <a:xfrm>
            <a:off x="9763700" y="1729985"/>
            <a:ext cx="2337750" cy="4920165"/>
          </a:xfrm>
          <a:prstGeom prst="rect">
            <a:avLst/>
          </a:prstGeom>
          <a:noFill/>
          <a:ln w="9525" cap="flat" cmpd="sng">
            <a:solidFill>
              <a:srgbClr val="000000"/>
            </a:solidFill>
            <a:prstDash val="solid"/>
            <a:miter lim="8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7"/>
          <p:cNvSpPr/>
          <p:nvPr/>
        </p:nvSpPr>
        <p:spPr>
          <a:xfrm>
            <a:off x="3048000" y="144780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7"/>
          <p:cNvSpPr txBox="1"/>
          <p:nvPr/>
        </p:nvSpPr>
        <p:spPr>
          <a:xfrm>
            <a:off x="1371600" y="1676400"/>
            <a:ext cx="9296400" cy="4571999"/>
          </a:xfrm>
          <a:prstGeom prst="rect">
            <a:avLst/>
          </a:prstGeom>
          <a:noFill/>
          <a:ln>
            <a:noFill/>
          </a:ln>
        </p:spPr>
        <p:txBody>
          <a:bodyPr spcFirstLastPara="1" wrap="square" lIns="91425" tIns="45700" rIns="91425" bIns="45700" anchor="t" anchorCtr="0">
            <a:noAutofit/>
          </a:bodyPr>
          <a:lstStyle/>
          <a:p>
            <a:pPr marL="457200" marR="0" lvl="0" indent="0" algn="just" rtl="0">
              <a:spcBef>
                <a:spcPts val="480"/>
              </a:spcBef>
              <a:spcAft>
                <a:spcPts val="0"/>
              </a:spcAft>
              <a:buNone/>
            </a:pPr>
            <a:r>
              <a:rPr lang="en-US" sz="2400">
                <a:solidFill>
                  <a:srgbClr val="0000FF"/>
                </a:solidFill>
                <a:latin typeface="Trebuchet MS"/>
                <a:ea typeface="Trebuchet MS"/>
                <a:cs typeface="Trebuchet MS"/>
                <a:sym typeface="Trebuchet MS"/>
              </a:rPr>
              <a:t>Plate Recognition Model-: This model was tested for more than 250 images and it was able to recognize the license plate no. with more than 96% accuracy the model even works on blurred images.</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r>
              <a:rPr lang="en-US" sz="2400">
                <a:solidFill>
                  <a:srgbClr val="0000FF"/>
                </a:solidFill>
                <a:latin typeface="Trebuchet MS"/>
                <a:ea typeface="Trebuchet MS"/>
                <a:cs typeface="Trebuchet MS"/>
                <a:sym typeface="Trebuchet MS"/>
              </a:rPr>
              <a:t>Price Prediction Model-: This model was test tested on 20% of the data of whole dataset. The predicted price usually distributed in range [Actual Price +1,00,000].</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r>
              <a:rPr lang="en-US" sz="2400">
                <a:solidFill>
                  <a:srgbClr val="0000FF"/>
                </a:solidFill>
                <a:latin typeface="Trebuchet MS"/>
                <a:ea typeface="Trebuchet MS"/>
                <a:cs typeface="Trebuchet MS"/>
                <a:sym typeface="Trebuchet MS"/>
              </a:rPr>
              <a:t>Android App-: The android app was tested for unit and integration testing to ensure smooth functioning and handle any exception while taking user input.</a:t>
            </a:r>
            <a:endParaRPr sz="2400">
              <a:solidFill>
                <a:srgbClr val="0000FF"/>
              </a:solidFill>
              <a:latin typeface="Trebuchet MS"/>
              <a:ea typeface="Trebuchet MS"/>
              <a:cs typeface="Trebuchet MS"/>
              <a:sym typeface="Trebuchet MS"/>
            </a:endParaRPr>
          </a:p>
        </p:txBody>
      </p:sp>
      <p:sp>
        <p:nvSpPr>
          <p:cNvPr id="195" name="Google Shape;195;p7"/>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Test Plan and Strategy</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8"/>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8"/>
          <p:cNvSpPr txBox="1"/>
          <p:nvPr/>
        </p:nvSpPr>
        <p:spPr>
          <a:xfrm>
            <a:off x="2895600" y="45720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Results and Discussion</a:t>
            </a:r>
            <a:endParaRPr sz="2400">
              <a:solidFill>
                <a:schemeClr val="dk1"/>
              </a:solidFill>
              <a:latin typeface="Arial"/>
              <a:ea typeface="Arial"/>
              <a:cs typeface="Arial"/>
              <a:sym typeface="Arial"/>
            </a:endParaRPr>
          </a:p>
        </p:txBody>
      </p:sp>
      <p:sp>
        <p:nvSpPr>
          <p:cNvPr id="220" name="Google Shape;220;p8"/>
          <p:cNvSpPr txBox="1"/>
          <p:nvPr/>
        </p:nvSpPr>
        <p:spPr>
          <a:xfrm>
            <a:off x="1905001" y="1905001"/>
            <a:ext cx="9067800" cy="461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a:solidFill>
                <a:srgbClr val="0033CC"/>
              </a:solidFill>
              <a:latin typeface="Trebuchet MS"/>
              <a:ea typeface="Trebuchet MS"/>
              <a:cs typeface="Trebuchet MS"/>
              <a:sym typeface="Trebuchet MS"/>
            </a:endParaRPr>
          </a:p>
        </p:txBody>
      </p:sp>
      <p:pic>
        <p:nvPicPr>
          <p:cNvPr id="221" name="Google Shape;221;p8"/>
          <p:cNvPicPr preferRelativeResize="0"/>
          <p:nvPr/>
        </p:nvPicPr>
        <p:blipFill>
          <a:blip r:embed="rId3">
            <a:alphaModFix/>
          </a:blip>
          <a:stretch>
            <a:fillRect/>
          </a:stretch>
        </p:blipFill>
        <p:spPr>
          <a:xfrm>
            <a:off x="2895607" y="1617675"/>
            <a:ext cx="3773669" cy="2324575"/>
          </a:xfrm>
          <a:prstGeom prst="rect">
            <a:avLst/>
          </a:prstGeom>
          <a:noFill/>
          <a:ln>
            <a:noFill/>
          </a:ln>
        </p:spPr>
      </p:pic>
      <p:pic>
        <p:nvPicPr>
          <p:cNvPr id="222" name="Google Shape;222;p8"/>
          <p:cNvPicPr preferRelativeResize="0"/>
          <p:nvPr/>
        </p:nvPicPr>
        <p:blipFill>
          <a:blip r:embed="rId4">
            <a:alphaModFix/>
          </a:blip>
          <a:stretch>
            <a:fillRect/>
          </a:stretch>
        </p:blipFill>
        <p:spPr>
          <a:xfrm>
            <a:off x="269900" y="3997650"/>
            <a:ext cx="11443651" cy="2991275"/>
          </a:xfrm>
          <a:prstGeom prst="rect">
            <a:avLst/>
          </a:prstGeom>
          <a:noFill/>
          <a:ln>
            <a:noFill/>
          </a:ln>
        </p:spPr>
      </p:pic>
      <p:sp>
        <p:nvSpPr>
          <p:cNvPr id="223" name="Google Shape;223;p8"/>
          <p:cNvSpPr txBox="1"/>
          <p:nvPr/>
        </p:nvSpPr>
        <p:spPr>
          <a:xfrm>
            <a:off x="538850" y="1973850"/>
            <a:ext cx="2976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rgbClr val="0000FF"/>
                </a:solidFill>
                <a:latin typeface="Calibri"/>
                <a:ea typeface="Calibri"/>
                <a:cs typeface="Calibri"/>
                <a:sym typeface="Calibri"/>
              </a:rPr>
              <a:t>Price Prediction Result:</a:t>
            </a:r>
            <a:endParaRPr sz="1700">
              <a:solidFill>
                <a:srgbClr val="0000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Google Shape;236;p10"/>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Conclusion and Future work</a:t>
            </a:r>
            <a:endParaRPr sz="2400">
              <a:solidFill>
                <a:schemeClr val="dk1"/>
              </a:solidFill>
              <a:latin typeface="Arial"/>
              <a:ea typeface="Arial"/>
              <a:cs typeface="Arial"/>
              <a:sym typeface="Arial"/>
            </a:endParaRPr>
          </a:p>
        </p:txBody>
      </p:sp>
      <p:sp>
        <p:nvSpPr>
          <p:cNvPr id="237" name="Google Shape;237;p10"/>
          <p:cNvSpPr txBox="1"/>
          <p:nvPr/>
        </p:nvSpPr>
        <p:spPr>
          <a:xfrm>
            <a:off x="869500" y="1905000"/>
            <a:ext cx="10103400" cy="2678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rgbClr val="0033CC"/>
                </a:solidFill>
                <a:latin typeface="Trebuchet MS"/>
                <a:ea typeface="Trebuchet MS"/>
                <a:cs typeface="Trebuchet MS"/>
                <a:sym typeface="Trebuchet MS"/>
              </a:rPr>
              <a:t>Improve the accuracy of price prediction model, the predicted price usually distributed in range [Actual Price +1,00,000] and therefore we would like to explore new techniques to improve our model.</a:t>
            </a:r>
            <a:endParaRPr sz="240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sz="240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400">
                <a:solidFill>
                  <a:srgbClr val="0033CC"/>
                </a:solidFill>
                <a:latin typeface="Trebuchet MS"/>
                <a:ea typeface="Trebuchet MS"/>
                <a:cs typeface="Trebuchet MS"/>
                <a:sym typeface="Trebuchet MS"/>
              </a:rPr>
              <a:t>Licence Plate Recognition model can be further modified to read characters to two-lined number plates.</a:t>
            </a:r>
            <a:endParaRPr sz="240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Google Shape;243;p11"/>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244" name="Google Shape;244;p11"/>
          <p:cNvSpPr txBox="1"/>
          <p:nvPr/>
        </p:nvSpPr>
        <p:spPr>
          <a:xfrm>
            <a:off x="465450" y="1754400"/>
            <a:ext cx="11559300" cy="7349700"/>
          </a:xfrm>
          <a:prstGeom prst="rect">
            <a:avLst/>
          </a:prstGeom>
          <a:noFill/>
          <a:ln>
            <a:noFill/>
          </a:ln>
        </p:spPr>
        <p:txBody>
          <a:bodyPr spcFirstLastPara="1" wrap="square" lIns="91425" tIns="45700" rIns="91425" bIns="45700" anchor="t" anchorCtr="0">
            <a:spAutoFit/>
          </a:bodyPr>
          <a:lstStyle/>
          <a:p>
            <a:pPr marL="457200" lvl="0" indent="0" algn="just" rtl="0">
              <a:spcBef>
                <a:spcPts val="300"/>
              </a:spcBef>
              <a:spcAft>
                <a:spcPts val="0"/>
              </a:spcAft>
              <a:buNone/>
            </a:pPr>
            <a:endParaRPr sz="2200">
              <a:solidFill>
                <a:srgbClr val="0563C1"/>
              </a:solidFill>
              <a:latin typeface="Trebuchet MS"/>
              <a:ea typeface="Trebuchet MS"/>
              <a:cs typeface="Trebuchet MS"/>
              <a:sym typeface="Trebuchet MS"/>
            </a:endParaRPr>
          </a:p>
          <a:p>
            <a:pPr marL="457200" lvl="0" indent="0" algn="just" rtl="0">
              <a:spcBef>
                <a:spcPts val="300"/>
              </a:spcBef>
              <a:spcAft>
                <a:spcPts val="0"/>
              </a:spcAft>
              <a:buNone/>
            </a:pPr>
            <a:r>
              <a:rPr lang="en-US" sz="2200">
                <a:solidFill>
                  <a:srgbClr val="0000FF"/>
                </a:solidFill>
                <a:latin typeface="Trebuchet MS"/>
                <a:ea typeface="Trebuchet MS"/>
                <a:cs typeface="Trebuchet MS"/>
                <a:sym typeface="Trebuchet MS"/>
              </a:rPr>
              <a:t>The following journals were referred for the scope of the project-:</a:t>
            </a:r>
            <a:endParaRPr sz="2200">
              <a:solidFill>
                <a:srgbClr val="0000FF"/>
              </a:solidFill>
              <a:latin typeface="Trebuchet MS"/>
              <a:ea typeface="Trebuchet MS"/>
              <a:cs typeface="Trebuchet MS"/>
              <a:sym typeface="Trebuchet MS"/>
            </a:endParaRPr>
          </a:p>
          <a:p>
            <a:pPr marL="457200" lvl="0" indent="0" algn="just" rtl="0">
              <a:spcBef>
                <a:spcPts val="300"/>
              </a:spcBef>
              <a:spcAft>
                <a:spcPts val="0"/>
              </a:spcAft>
              <a:buNone/>
            </a:pPr>
            <a:endParaRPr sz="2200">
              <a:solidFill>
                <a:srgbClr val="0000FF"/>
              </a:solidFill>
              <a:latin typeface="Trebuchet MS"/>
              <a:ea typeface="Trebuchet MS"/>
              <a:cs typeface="Trebuchet MS"/>
              <a:sym typeface="Trebuchet MS"/>
            </a:endParaRPr>
          </a:p>
          <a:p>
            <a:pPr marL="457200" lvl="0" indent="-368300" algn="just" rtl="0">
              <a:spcBef>
                <a:spcPts val="30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Abhishek Kashyap, B. Suresh, Anukul Patil, Saksham Sharma, Ankit Jaiswal, Soma Biswas. “Automatic Number Plate Recognition” 2018,ISBN: 978-1-5386-4119-4</a:t>
            </a:r>
            <a:endParaRPr sz="22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endParaRPr sz="2200">
              <a:solidFill>
                <a:srgbClr val="0000FF"/>
              </a:solidFill>
              <a:latin typeface="Trebuchet MS"/>
              <a:ea typeface="Trebuchet MS"/>
              <a:cs typeface="Trebuchet MS"/>
              <a:sym typeface="Trebuchet MS"/>
            </a:endParaRPr>
          </a:p>
          <a:p>
            <a:pPr marL="457200" lvl="0" indent="-368300" algn="just" rtl="0">
              <a:spcBef>
                <a:spcPts val="30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Used Car Price Prediction using K-Nearest Neighbor Based Model By-K. Samruddhi, Dr R.Ashok KumarVol. 4 (3),  2020</a:t>
            </a:r>
            <a:endParaRPr sz="22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endParaRPr sz="2200">
              <a:solidFill>
                <a:srgbClr val="0000FF"/>
              </a:solidFill>
              <a:latin typeface="Trebuchet MS"/>
              <a:ea typeface="Trebuchet MS"/>
              <a:cs typeface="Trebuchet MS"/>
              <a:sym typeface="Trebuchet MS"/>
            </a:endParaRPr>
          </a:p>
          <a:p>
            <a:pPr marL="457200" lvl="0" indent="-368300" algn="just" rtl="0">
              <a:spcBef>
                <a:spcPts val="300"/>
              </a:spcBef>
              <a:spcAft>
                <a:spcPts val="0"/>
              </a:spcAft>
              <a:buClr>
                <a:srgbClr val="0000FF"/>
              </a:buClr>
              <a:buSzPts val="2200"/>
              <a:buFont typeface="Trebuchet MS"/>
              <a:buAutoNum type="arabicPeriod"/>
            </a:pPr>
            <a:r>
              <a:rPr lang="en-US" sz="2200">
                <a:solidFill>
                  <a:srgbClr val="0000FF"/>
                </a:solidFill>
                <a:latin typeface="Trebuchet MS"/>
                <a:ea typeface="Trebuchet MS"/>
                <a:cs typeface="Trebuchet MS"/>
                <a:sym typeface="Trebuchet MS"/>
              </a:rPr>
              <a:t>Vishal Jain, Zitha Sasindran, Anoop Rajagopal, Soma Biswas, Harish S Bharadwaj, K R Ramakrishnan.</a:t>
            </a:r>
            <a:endParaRPr sz="22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r>
              <a:rPr lang="en-US" sz="2200">
                <a:solidFill>
                  <a:srgbClr val="0000FF"/>
                </a:solidFill>
                <a:latin typeface="Trebuchet MS"/>
                <a:ea typeface="Trebuchet MS"/>
                <a:cs typeface="Trebuchet MS"/>
                <a:sym typeface="Trebuchet MS"/>
              </a:rPr>
              <a:t>“Deep Automatic Licence Plate Recognition system” 2016 ACM. 2012, ISBN 978-1-4503-4753-2</a:t>
            </a:r>
            <a:endParaRPr sz="22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endParaRPr sz="2200">
              <a:solidFill>
                <a:srgbClr val="0563C1"/>
              </a:solidFill>
              <a:latin typeface="Trebuchet MS"/>
              <a:ea typeface="Trebuchet MS"/>
              <a:cs typeface="Trebuchet MS"/>
              <a:sym typeface="Trebuchet MS"/>
            </a:endParaRPr>
          </a:p>
          <a:p>
            <a:pPr marL="457200" lvl="0" indent="0" algn="just" rtl="0">
              <a:spcBef>
                <a:spcPts val="300"/>
              </a:spcBef>
              <a:spcAft>
                <a:spcPts val="0"/>
              </a:spcAft>
              <a:buNone/>
            </a:pPr>
            <a:endParaRPr sz="2200">
              <a:solidFill>
                <a:srgbClr val="0563C1"/>
              </a:solidFill>
              <a:latin typeface="Trebuchet MS"/>
              <a:ea typeface="Trebuchet MS"/>
              <a:cs typeface="Trebuchet MS"/>
              <a:sym typeface="Trebuchet MS"/>
            </a:endParaRPr>
          </a:p>
          <a:p>
            <a:pPr marL="0" lvl="0" indent="0" algn="just" rtl="0">
              <a:spcBef>
                <a:spcPts val="300"/>
              </a:spcBef>
              <a:spcAft>
                <a:spcPts val="0"/>
              </a:spcAft>
              <a:buClr>
                <a:schemeClr val="dk1"/>
              </a:buClr>
              <a:buSzPts val="1100"/>
              <a:buFont typeface="Arial"/>
              <a:buNone/>
            </a:pPr>
            <a:endParaRPr sz="2200">
              <a:solidFill>
                <a:srgbClr val="0563C1"/>
              </a:solidFill>
              <a:latin typeface="Trebuchet MS"/>
              <a:ea typeface="Trebuchet MS"/>
              <a:cs typeface="Trebuchet MS"/>
              <a:sym typeface="Trebuchet MS"/>
            </a:endParaRPr>
          </a:p>
          <a:p>
            <a:pPr marL="342900" marR="0" lvl="0" indent="12700" algn="just" rtl="0">
              <a:spcBef>
                <a:spcPts val="480"/>
              </a:spcBef>
              <a:spcAft>
                <a:spcPts val="0"/>
              </a:spcAft>
              <a:buNone/>
            </a:pPr>
            <a:endParaRPr sz="2200">
              <a:solidFill>
                <a:srgbClr val="0563C1"/>
              </a:solidFill>
              <a:latin typeface="Trebuchet MS"/>
              <a:ea typeface="Trebuchet MS"/>
              <a:cs typeface="Trebuchet MS"/>
              <a:sym typeface="Trebuchet MS"/>
            </a:endParaRPr>
          </a:p>
          <a:p>
            <a:pPr marL="0" marR="0" lvl="0" indent="0" algn="just" rtl="0">
              <a:spcBef>
                <a:spcPts val="0"/>
              </a:spcBef>
              <a:spcAft>
                <a:spcPts val="0"/>
              </a:spcAft>
              <a:buNone/>
            </a:pPr>
            <a:endParaRPr sz="2200">
              <a:solidFill>
                <a:srgbClr val="0563C1"/>
              </a:solidFill>
              <a:latin typeface="Trebuchet MS"/>
              <a:ea typeface="Trebuchet MS"/>
              <a:cs typeface="Trebuchet MS"/>
              <a:sym typeface="Trebuchet MS"/>
            </a:endParaRPr>
          </a:p>
          <a:p>
            <a:pPr marL="0" marR="0" lvl="0" indent="0" algn="just" rtl="0">
              <a:spcBef>
                <a:spcPts val="0"/>
              </a:spcBef>
              <a:spcAft>
                <a:spcPts val="0"/>
              </a:spcAft>
              <a:buNone/>
            </a:pPr>
            <a:endParaRPr sz="2200">
              <a:solidFill>
                <a:srgbClr val="0563C1"/>
              </a:solidFill>
              <a:latin typeface="Trebuchet MS"/>
              <a:ea typeface="Trebuchet MS"/>
              <a:cs typeface="Trebuchet MS"/>
              <a:sym typeface="Trebuchet MS"/>
            </a:endParaRPr>
          </a:p>
          <a:p>
            <a:pPr marL="0" marR="0" lvl="0" indent="0" algn="just" rtl="0">
              <a:spcBef>
                <a:spcPts val="0"/>
              </a:spcBef>
              <a:spcAft>
                <a:spcPts val="0"/>
              </a:spcAft>
              <a:buNone/>
            </a:pPr>
            <a:endParaRPr sz="2200">
              <a:solidFill>
                <a:srgbClr val="0563C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p:nvPr/>
        </p:nvSpPr>
        <p:spPr>
          <a:xfrm>
            <a:off x="4371485" y="3352800"/>
            <a:ext cx="2506584"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2"/>
          <p:cNvSpPr txBox="1"/>
          <p:nvPr/>
        </p:nvSpPr>
        <p:spPr>
          <a:xfrm>
            <a:off x="1600200" y="1828800"/>
            <a:ext cx="8534400" cy="4572000"/>
          </a:xfrm>
          <a:prstGeom prst="rect">
            <a:avLst/>
          </a:prstGeom>
          <a:noFill/>
          <a:ln>
            <a:noFill/>
          </a:ln>
        </p:spPr>
        <p:txBody>
          <a:bodyPr spcFirstLastPara="1" wrap="square" lIns="91425" tIns="45700" rIns="91425" bIns="45700" anchor="t" anchorCtr="0">
            <a:noAutofit/>
          </a:bodyPr>
          <a:lstStyle/>
          <a:p>
            <a:pPr marL="685791" marR="0" lvl="0" indent="-215900" algn="just" rtl="0">
              <a:spcBef>
                <a:spcPts val="0"/>
              </a:spcBef>
              <a:spcAft>
                <a:spcPts val="0"/>
              </a:spcAft>
              <a:buClr>
                <a:schemeClr val="dk1"/>
              </a:buClr>
              <a:buSzPts val="2000"/>
              <a:buFont typeface="Arial"/>
              <a:buNone/>
            </a:pPr>
            <a:endParaRPr sz="2000" dirty="0">
              <a:solidFill>
                <a:srgbClr val="0000FF"/>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Noto Sans Symbols"/>
              <a:buChar char="▪"/>
            </a:pPr>
            <a:r>
              <a:rPr lang="en-US" sz="2400" dirty="0">
                <a:solidFill>
                  <a:srgbClr val="0033CC"/>
                </a:solidFill>
                <a:latin typeface="Trebuchet MS"/>
                <a:ea typeface="Trebuchet MS"/>
                <a:cs typeface="Trebuchet MS"/>
                <a:sym typeface="Trebuchet MS"/>
              </a:rPr>
              <a:t>Abstract and Scope of the Project</a:t>
            </a:r>
            <a:endParaRPr dirty="0"/>
          </a:p>
          <a:p>
            <a:pPr marL="685791" marR="0" lvl="0" indent="-342900" algn="just" rtl="0">
              <a:spcBef>
                <a:spcPts val="0"/>
              </a:spcBef>
              <a:spcAft>
                <a:spcPts val="0"/>
              </a:spcAft>
              <a:buClr>
                <a:srgbClr val="0033CC"/>
              </a:buClr>
              <a:buSzPts val="2400"/>
              <a:buFont typeface="Noto Sans Symbols"/>
              <a:buChar char="▪"/>
            </a:pPr>
            <a:r>
              <a:rPr lang="en-US" sz="2400" dirty="0">
                <a:solidFill>
                  <a:srgbClr val="0033CC"/>
                </a:solidFill>
                <a:latin typeface="Trebuchet MS"/>
                <a:ea typeface="Trebuchet MS"/>
                <a:cs typeface="Trebuchet MS"/>
                <a:sym typeface="Trebuchet MS"/>
              </a:rPr>
              <a:t>Implementation Details</a:t>
            </a:r>
            <a:endParaRPr dirty="0"/>
          </a:p>
          <a:p>
            <a:pPr marL="685791" marR="0" lvl="0" indent="-342900" algn="just" rtl="0">
              <a:spcBef>
                <a:spcPts val="0"/>
              </a:spcBef>
              <a:spcAft>
                <a:spcPts val="0"/>
              </a:spcAft>
              <a:buClr>
                <a:srgbClr val="0033CC"/>
              </a:buClr>
              <a:buSzPts val="2400"/>
              <a:buFont typeface="Noto Sans Symbols"/>
              <a:buChar char="▪"/>
            </a:pPr>
            <a:r>
              <a:rPr lang="en-US" sz="2400" dirty="0">
                <a:solidFill>
                  <a:srgbClr val="0033CC"/>
                </a:solidFill>
                <a:latin typeface="Trebuchet MS"/>
                <a:ea typeface="Trebuchet MS"/>
                <a:cs typeface="Trebuchet MS"/>
                <a:sym typeface="Trebuchet MS"/>
              </a:rPr>
              <a:t>Test Plan and Strategy</a:t>
            </a:r>
            <a:endParaRPr dirty="0"/>
          </a:p>
          <a:p>
            <a:pPr marL="685791" marR="0" lvl="0" indent="-342900" algn="just" rtl="0">
              <a:spcBef>
                <a:spcPts val="0"/>
              </a:spcBef>
              <a:spcAft>
                <a:spcPts val="0"/>
              </a:spcAft>
              <a:buClr>
                <a:srgbClr val="0033CC"/>
              </a:buClr>
              <a:buSzPts val="2400"/>
              <a:buFont typeface="Noto Sans Symbols"/>
              <a:buChar char="▪"/>
            </a:pPr>
            <a:r>
              <a:rPr lang="en-US" sz="2400" dirty="0">
                <a:solidFill>
                  <a:srgbClr val="0033CC"/>
                </a:solidFill>
                <a:latin typeface="Trebuchet MS"/>
                <a:ea typeface="Trebuchet MS"/>
                <a:cs typeface="Trebuchet MS"/>
                <a:sym typeface="Trebuchet MS"/>
              </a:rPr>
              <a:t>Results and Discussion</a:t>
            </a:r>
            <a:endParaRPr dirty="0"/>
          </a:p>
          <a:p>
            <a:pPr marL="685791" marR="0" lvl="0" indent="-342900" algn="just" rtl="0">
              <a:spcBef>
                <a:spcPts val="0"/>
              </a:spcBef>
              <a:spcAft>
                <a:spcPts val="0"/>
              </a:spcAft>
              <a:buClr>
                <a:srgbClr val="0033CC"/>
              </a:buClr>
              <a:buSzPts val="2400"/>
              <a:buFont typeface="Noto Sans Symbols"/>
              <a:buChar char="▪"/>
            </a:pPr>
            <a:r>
              <a:rPr lang="en-US" sz="2400" dirty="0">
                <a:solidFill>
                  <a:srgbClr val="0033CC"/>
                </a:solidFill>
                <a:latin typeface="Trebuchet MS"/>
                <a:ea typeface="Trebuchet MS"/>
                <a:cs typeface="Trebuchet MS"/>
                <a:sym typeface="Trebuchet MS"/>
              </a:rPr>
              <a:t>Conclusion and Future Work</a:t>
            </a:r>
            <a:endParaRPr dirty="0"/>
          </a:p>
          <a:p>
            <a:pPr marL="685791" marR="0" lvl="0" indent="-342900" algn="just" rtl="0">
              <a:spcBef>
                <a:spcPts val="0"/>
              </a:spcBef>
              <a:spcAft>
                <a:spcPts val="0"/>
              </a:spcAft>
              <a:buNone/>
            </a:pPr>
            <a:endParaRPr sz="2400" dirty="0">
              <a:solidFill>
                <a:srgbClr val="0033CC"/>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3"/>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
        <p:nvSpPr>
          <p:cNvPr id="94" name="Google Shape;94;p3"/>
          <p:cNvSpPr txBox="1"/>
          <p:nvPr/>
        </p:nvSpPr>
        <p:spPr>
          <a:xfrm>
            <a:off x="685800" y="1828800"/>
            <a:ext cx="8077200" cy="41910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0000"/>
              </a:buClr>
              <a:buSzPts val="2400"/>
              <a:buFont typeface="Arial"/>
              <a:buNone/>
            </a:pPr>
            <a:r>
              <a:rPr lang="en-US" sz="2400">
                <a:solidFill>
                  <a:srgbClr val="0000FF"/>
                </a:solidFill>
                <a:latin typeface="Trebuchet MS"/>
                <a:ea typeface="Trebuchet MS"/>
                <a:cs typeface="Trebuchet MS"/>
                <a:sym typeface="Trebuchet MS"/>
              </a:rPr>
              <a:t>Abstract</a:t>
            </a:r>
            <a:endParaRPr sz="2400">
              <a:solidFill>
                <a:srgbClr val="0000FF"/>
              </a:solidFill>
              <a:latin typeface="Trebuchet MS"/>
              <a:ea typeface="Trebuchet MS"/>
              <a:cs typeface="Trebuchet MS"/>
              <a:sym typeface="Trebuchet MS"/>
            </a:endParaRPr>
          </a:p>
          <a:p>
            <a:pPr marL="457200" lvl="0" indent="0" algn="just" rtl="0">
              <a:lnSpc>
                <a:spcPct val="115000"/>
              </a:lnSpc>
              <a:spcBef>
                <a:spcPts val="0"/>
              </a:spcBef>
              <a:spcAft>
                <a:spcPts val="0"/>
              </a:spcAft>
              <a:buClr>
                <a:srgbClr val="000000"/>
              </a:buClr>
              <a:buSzPts val="2300"/>
              <a:buFont typeface="Arial"/>
              <a:buNone/>
            </a:pPr>
            <a:r>
              <a:rPr lang="en-US" sz="2300">
                <a:solidFill>
                  <a:srgbClr val="0033CC"/>
                </a:solidFill>
                <a:latin typeface="Trebuchet MS"/>
                <a:ea typeface="Trebuchet MS"/>
                <a:cs typeface="Trebuchet MS"/>
                <a:sym typeface="Trebuchet MS"/>
              </a:rPr>
              <a:t>“</a:t>
            </a:r>
            <a:r>
              <a:rPr lang="en-US" sz="2200">
                <a:solidFill>
                  <a:srgbClr val="0033CC"/>
                </a:solidFill>
                <a:latin typeface="Trebuchet MS"/>
                <a:ea typeface="Trebuchet MS"/>
                <a:cs typeface="Trebuchet MS"/>
                <a:sym typeface="Trebuchet MS"/>
              </a:rPr>
              <a:t>Vehicle Price Prediction through Automatic Licence Plate Recognition System”</a:t>
            </a:r>
            <a:r>
              <a:rPr lang="en-US" sz="2000">
                <a:solidFill>
                  <a:srgbClr val="0033CC"/>
                </a:solidFill>
                <a:latin typeface="Trebuchet MS"/>
                <a:ea typeface="Trebuchet MS"/>
                <a:cs typeface="Trebuchet MS"/>
                <a:sym typeface="Trebuchet MS"/>
              </a:rPr>
              <a:t> is to develop an Android application that allows to recognize the license plate of a vehicle quickly and easily with the camera of a smartphone or tablet, the app recognizes license plate within the camera image and uses the information to extract the registered details of the vehicle with the Regional Transport Office through web scraping and processes these details to predict the current price of the vehicle.</a:t>
            </a:r>
            <a:endParaRPr>
              <a:solidFill>
                <a:srgbClr val="000000"/>
              </a:solidFill>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f95ee19a0a_0_0"/>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gf95ee19a0a_0_0"/>
          <p:cNvSpPr txBox="1"/>
          <p:nvPr/>
        </p:nvSpPr>
        <p:spPr>
          <a:xfrm>
            <a:off x="4191000" y="11430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
        <p:nvSpPr>
          <p:cNvPr id="102" name="Google Shape;102;gf95ee19a0a_0_0"/>
          <p:cNvSpPr txBox="1"/>
          <p:nvPr/>
        </p:nvSpPr>
        <p:spPr>
          <a:xfrm>
            <a:off x="685800" y="1828800"/>
            <a:ext cx="8077200" cy="41910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0000"/>
              </a:buClr>
              <a:buSzPts val="2400"/>
              <a:buFont typeface="Arial"/>
              <a:buNone/>
            </a:pPr>
            <a:r>
              <a:rPr lang="en-US" sz="2400">
                <a:solidFill>
                  <a:srgbClr val="0000FF"/>
                </a:solidFill>
                <a:latin typeface="Trebuchet MS"/>
                <a:ea typeface="Trebuchet MS"/>
                <a:cs typeface="Trebuchet MS"/>
                <a:sym typeface="Trebuchet MS"/>
              </a:rPr>
              <a:t>Scope</a:t>
            </a:r>
            <a:endParaRPr sz="24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r>
              <a:rPr lang="en-US" sz="1800">
                <a:solidFill>
                  <a:srgbClr val="0000FF"/>
                </a:solidFill>
                <a:latin typeface="Trebuchet MS"/>
                <a:ea typeface="Trebuchet MS"/>
                <a:cs typeface="Trebuchet MS"/>
                <a:sym typeface="Trebuchet MS"/>
              </a:rPr>
              <a:t>● License Plate Recognition System majorly consists of the four major processes: Acquiring the image, Localizing the number plate, Segmenting and Recognizing Characters.</a:t>
            </a:r>
            <a:endParaRPr sz="18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r>
              <a:rPr lang="en-US" sz="1800">
                <a:solidFill>
                  <a:srgbClr val="0000FF"/>
                </a:solidFill>
                <a:latin typeface="Trebuchet MS"/>
                <a:ea typeface="Trebuchet MS"/>
                <a:cs typeface="Trebuchet MS"/>
                <a:sym typeface="Trebuchet MS"/>
              </a:rPr>
              <a:t>● The digits recognized are processed to extract the vehicle’s registered information with the e-pravahan agency.</a:t>
            </a:r>
            <a:endParaRPr sz="18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r>
              <a:rPr lang="en-US" sz="1800">
                <a:solidFill>
                  <a:srgbClr val="0000FF"/>
                </a:solidFill>
                <a:latin typeface="Trebuchet MS"/>
                <a:ea typeface="Trebuchet MS"/>
                <a:cs typeface="Trebuchet MS"/>
                <a:sym typeface="Trebuchet MS"/>
              </a:rPr>
              <a:t>● Retrieving the information such as Chassis No.,◈ Engine No.,◈ Owner Name,◈ Vehicle Class,◈ Fuel Type,◈ Vehicle Maker/Model,◈ Registration Upto, and ◈ Insurance expiry date.</a:t>
            </a:r>
            <a:endParaRPr sz="18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r>
              <a:rPr lang="en-US" sz="1800">
                <a:solidFill>
                  <a:srgbClr val="0000FF"/>
                </a:solidFill>
                <a:latin typeface="Trebuchet MS"/>
                <a:ea typeface="Trebuchet MS"/>
                <a:cs typeface="Trebuchet MS"/>
                <a:sym typeface="Trebuchet MS"/>
              </a:rPr>
              <a:t>● Feature extraction of the vehicle price prediction dataset.</a:t>
            </a:r>
            <a:endParaRPr sz="1800">
              <a:solidFill>
                <a:srgbClr val="0000FF"/>
              </a:solidFill>
              <a:latin typeface="Trebuchet MS"/>
              <a:ea typeface="Trebuchet MS"/>
              <a:cs typeface="Trebuchet MS"/>
              <a:sym typeface="Trebuchet MS"/>
            </a:endParaRPr>
          </a:p>
          <a:p>
            <a:pPr marL="457200" lvl="0" indent="0" algn="just" rtl="0">
              <a:spcBef>
                <a:spcPts val="300"/>
              </a:spcBef>
              <a:spcAft>
                <a:spcPts val="0"/>
              </a:spcAft>
              <a:buClr>
                <a:schemeClr val="dk1"/>
              </a:buClr>
              <a:buSzPts val="1100"/>
              <a:buFont typeface="Arial"/>
              <a:buNone/>
            </a:pPr>
            <a:r>
              <a:rPr lang="en-US" sz="1800">
                <a:solidFill>
                  <a:srgbClr val="0000FF"/>
                </a:solidFill>
                <a:latin typeface="Trebuchet MS"/>
                <a:ea typeface="Trebuchet MS"/>
                <a:cs typeface="Trebuchet MS"/>
                <a:sym typeface="Trebuchet MS"/>
              </a:rPr>
              <a:t>● Predicting the price of the vehicle with high accuracy.</a:t>
            </a:r>
            <a:endParaRPr sz="18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5"/>
          <p:cNvSpPr txBox="1"/>
          <p:nvPr/>
        </p:nvSpPr>
        <p:spPr>
          <a:xfrm>
            <a:off x="1138925" y="2188875"/>
            <a:ext cx="9986400" cy="4212000"/>
          </a:xfrm>
          <a:prstGeom prst="rect">
            <a:avLst/>
          </a:prstGeom>
          <a:noFill/>
          <a:ln>
            <a:noFill/>
          </a:ln>
        </p:spPr>
        <p:txBody>
          <a:bodyPr spcFirstLastPara="1" wrap="square" lIns="91425" tIns="45700" rIns="91425" bIns="45700" anchor="t" anchorCtr="0">
            <a:noAutofit/>
          </a:bodyPr>
          <a:lstStyle/>
          <a:p>
            <a:pPr marL="457200" lvl="0" indent="0" algn="just" rtl="0">
              <a:spcBef>
                <a:spcPts val="0"/>
              </a:spcBef>
              <a:spcAft>
                <a:spcPts val="0"/>
              </a:spcAft>
              <a:buNone/>
            </a:pPr>
            <a:r>
              <a:rPr lang="en-US" sz="2300" b="1">
                <a:solidFill>
                  <a:srgbClr val="0000FF"/>
                </a:solidFill>
                <a:latin typeface="Trebuchet MS"/>
                <a:ea typeface="Trebuchet MS"/>
                <a:cs typeface="Trebuchet MS"/>
                <a:sym typeface="Trebuchet MS"/>
              </a:rPr>
              <a:t>Modules used:</a:t>
            </a:r>
            <a:endParaRPr sz="2300" b="1">
              <a:solidFill>
                <a:srgbClr val="0000FF"/>
              </a:solidFill>
              <a:latin typeface="Trebuchet MS"/>
              <a:ea typeface="Trebuchet MS"/>
              <a:cs typeface="Trebuchet MS"/>
              <a:sym typeface="Trebuchet MS"/>
            </a:endParaRPr>
          </a:p>
          <a:p>
            <a:pPr marL="457200" lvl="0" indent="0" algn="just" rtl="0">
              <a:spcBef>
                <a:spcPts val="0"/>
              </a:spcBef>
              <a:spcAft>
                <a:spcPts val="0"/>
              </a:spcAft>
              <a:buNone/>
            </a:pPr>
            <a:endParaRPr sz="2300" b="1">
              <a:solidFill>
                <a:srgbClr val="0000FF"/>
              </a:solidFill>
              <a:latin typeface="Trebuchet MS"/>
              <a:ea typeface="Trebuchet MS"/>
              <a:cs typeface="Trebuchet MS"/>
              <a:sym typeface="Trebuchet MS"/>
            </a:endParaRPr>
          </a:p>
          <a:p>
            <a:pPr marL="457200" lvl="0" indent="0" algn="just" rtl="0">
              <a:spcBef>
                <a:spcPts val="0"/>
              </a:spcBef>
              <a:spcAft>
                <a:spcPts val="0"/>
              </a:spcAft>
              <a:buNone/>
            </a:pPr>
            <a:r>
              <a:rPr lang="en-US" sz="2300" b="1">
                <a:solidFill>
                  <a:srgbClr val="0000FF"/>
                </a:solidFill>
                <a:latin typeface="Trebuchet MS"/>
                <a:ea typeface="Trebuchet MS"/>
                <a:cs typeface="Trebuchet MS"/>
                <a:sym typeface="Trebuchet MS"/>
              </a:rPr>
              <a:t> Module 1 -: Scanner:</a:t>
            </a:r>
            <a:r>
              <a:rPr lang="en-US" sz="3200" b="1">
                <a:solidFill>
                  <a:srgbClr val="0000FF"/>
                </a:solidFill>
                <a:latin typeface="Trebuchet MS"/>
                <a:ea typeface="Trebuchet MS"/>
                <a:cs typeface="Trebuchet MS"/>
                <a:sym typeface="Trebuchet MS"/>
              </a:rPr>
              <a:t> </a:t>
            </a:r>
            <a:r>
              <a:rPr lang="en-US" sz="2100">
                <a:solidFill>
                  <a:srgbClr val="0000FF"/>
                </a:solidFill>
                <a:latin typeface="Trebuchet MS"/>
                <a:ea typeface="Trebuchet MS"/>
                <a:cs typeface="Trebuchet MS"/>
                <a:sym typeface="Trebuchet MS"/>
              </a:rPr>
              <a:t>Scans Image from camera</a:t>
            </a:r>
            <a:endParaRPr sz="2300">
              <a:solidFill>
                <a:srgbClr val="0000FF"/>
              </a:solidFill>
              <a:latin typeface="Trebuchet MS"/>
              <a:ea typeface="Trebuchet MS"/>
              <a:cs typeface="Trebuchet MS"/>
              <a:sym typeface="Trebuchet MS"/>
            </a:endParaRPr>
          </a:p>
          <a:p>
            <a:pPr marL="502919" lvl="0" indent="0" algn="just" rtl="0">
              <a:spcBef>
                <a:spcPts val="0"/>
              </a:spcBef>
              <a:spcAft>
                <a:spcPts val="0"/>
              </a:spcAft>
              <a:buNone/>
            </a:pPr>
            <a:r>
              <a:rPr lang="en-US" sz="2300" b="1">
                <a:solidFill>
                  <a:srgbClr val="0000FF"/>
                </a:solidFill>
                <a:latin typeface="Trebuchet MS"/>
                <a:ea typeface="Trebuchet MS"/>
                <a:cs typeface="Trebuchet MS"/>
                <a:sym typeface="Trebuchet MS"/>
              </a:rPr>
              <a:t>Module 2-: Plate Recognition: </a:t>
            </a:r>
            <a:r>
              <a:rPr lang="en-US" sz="2100">
                <a:solidFill>
                  <a:srgbClr val="0000FF"/>
                </a:solidFill>
                <a:latin typeface="Trebuchet MS"/>
                <a:ea typeface="Trebuchet MS"/>
                <a:cs typeface="Trebuchet MS"/>
                <a:sym typeface="Trebuchet MS"/>
              </a:rPr>
              <a:t>Recognizes Characters from the image through API calls.</a:t>
            </a:r>
            <a:endParaRPr sz="3200" b="1">
              <a:solidFill>
                <a:srgbClr val="0000FF"/>
              </a:solidFill>
              <a:latin typeface="Trebuchet MS"/>
              <a:ea typeface="Trebuchet MS"/>
              <a:cs typeface="Trebuchet MS"/>
              <a:sym typeface="Trebuchet MS"/>
            </a:endParaRPr>
          </a:p>
          <a:p>
            <a:pPr marL="502919" lvl="0" indent="0" algn="just" rtl="0">
              <a:spcBef>
                <a:spcPts val="0"/>
              </a:spcBef>
              <a:spcAft>
                <a:spcPts val="0"/>
              </a:spcAft>
              <a:buNone/>
            </a:pPr>
            <a:r>
              <a:rPr lang="en-US" sz="2300" b="1">
                <a:solidFill>
                  <a:srgbClr val="0000FF"/>
                </a:solidFill>
                <a:latin typeface="Trebuchet MS"/>
                <a:ea typeface="Trebuchet MS"/>
                <a:cs typeface="Trebuchet MS"/>
                <a:sym typeface="Trebuchet MS"/>
              </a:rPr>
              <a:t>Module 3-: Fetch Details: </a:t>
            </a:r>
            <a:r>
              <a:rPr lang="en-US" sz="2100">
                <a:solidFill>
                  <a:srgbClr val="0000FF"/>
                </a:solidFill>
                <a:latin typeface="Trebuchet MS"/>
                <a:ea typeface="Trebuchet MS"/>
                <a:cs typeface="Trebuchet MS"/>
                <a:sym typeface="Trebuchet MS"/>
              </a:rPr>
              <a:t>Fetch details through API Call.</a:t>
            </a:r>
            <a:endParaRPr sz="3200" b="1">
              <a:solidFill>
                <a:srgbClr val="0000FF"/>
              </a:solidFill>
              <a:latin typeface="Trebuchet MS"/>
              <a:ea typeface="Trebuchet MS"/>
              <a:cs typeface="Trebuchet MS"/>
              <a:sym typeface="Trebuchet MS"/>
            </a:endParaRPr>
          </a:p>
          <a:p>
            <a:pPr marL="502919" lvl="0" indent="0" algn="just" rtl="0">
              <a:spcBef>
                <a:spcPts val="0"/>
              </a:spcBef>
              <a:spcAft>
                <a:spcPts val="0"/>
              </a:spcAft>
              <a:buNone/>
            </a:pPr>
            <a:r>
              <a:rPr lang="en-US" sz="2300" b="1">
                <a:solidFill>
                  <a:srgbClr val="0000FF"/>
                </a:solidFill>
                <a:latin typeface="Trebuchet MS"/>
                <a:ea typeface="Trebuchet MS"/>
                <a:cs typeface="Trebuchet MS"/>
                <a:sym typeface="Trebuchet MS"/>
              </a:rPr>
              <a:t>Module 4 -: User Input: </a:t>
            </a:r>
            <a:r>
              <a:rPr lang="en-US" sz="2100">
                <a:solidFill>
                  <a:srgbClr val="0000FF"/>
                </a:solidFill>
                <a:latin typeface="Trebuchet MS"/>
                <a:ea typeface="Trebuchet MS"/>
                <a:cs typeface="Trebuchet MS"/>
                <a:sym typeface="Trebuchet MS"/>
              </a:rPr>
              <a:t>Get the fuel price as input from the user.</a:t>
            </a:r>
            <a:endParaRPr sz="3200" b="1">
              <a:solidFill>
                <a:srgbClr val="0000FF"/>
              </a:solidFill>
              <a:latin typeface="Trebuchet MS"/>
              <a:ea typeface="Trebuchet MS"/>
              <a:cs typeface="Trebuchet MS"/>
              <a:sym typeface="Trebuchet MS"/>
            </a:endParaRPr>
          </a:p>
          <a:p>
            <a:pPr marL="502919" lvl="0" indent="0" algn="just" rtl="0">
              <a:spcBef>
                <a:spcPts val="0"/>
              </a:spcBef>
              <a:spcAft>
                <a:spcPts val="0"/>
              </a:spcAft>
              <a:buNone/>
            </a:pPr>
            <a:r>
              <a:rPr lang="en-US" sz="2300" b="1">
                <a:solidFill>
                  <a:srgbClr val="0000FF"/>
                </a:solidFill>
                <a:latin typeface="Trebuchet MS"/>
                <a:ea typeface="Trebuchet MS"/>
                <a:cs typeface="Trebuchet MS"/>
                <a:sym typeface="Trebuchet MS"/>
              </a:rPr>
              <a:t>Module 5-: Price Prediction: </a:t>
            </a:r>
            <a:r>
              <a:rPr lang="en-US" sz="2100">
                <a:solidFill>
                  <a:srgbClr val="0000FF"/>
                </a:solidFill>
                <a:latin typeface="Trebuchet MS"/>
                <a:ea typeface="Trebuchet MS"/>
                <a:cs typeface="Trebuchet MS"/>
                <a:sym typeface="Trebuchet MS"/>
              </a:rPr>
              <a:t>Predict the price and display it to the user.</a:t>
            </a:r>
            <a:endParaRPr sz="3200" b="1">
              <a:solidFill>
                <a:srgbClr val="0000FF"/>
              </a:solidFill>
              <a:latin typeface="Trebuchet MS"/>
              <a:ea typeface="Trebuchet MS"/>
              <a:cs typeface="Trebuchet MS"/>
              <a:sym typeface="Trebuchet MS"/>
            </a:endParaRPr>
          </a:p>
        </p:txBody>
      </p:sp>
      <p:sp>
        <p:nvSpPr>
          <p:cNvPr id="126" name="Google Shape;126;p5"/>
          <p:cNvSpPr txBox="1"/>
          <p:nvPr/>
        </p:nvSpPr>
        <p:spPr>
          <a:xfrm>
            <a:off x="2895600" y="1066800"/>
            <a:ext cx="78486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f95ee19c47_0_14"/>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gf95ee19c47_0_14"/>
          <p:cNvSpPr txBox="1"/>
          <p:nvPr/>
        </p:nvSpPr>
        <p:spPr>
          <a:xfrm>
            <a:off x="2895600" y="990600"/>
            <a:ext cx="78486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134" name="Google Shape;134;gf95ee19c47_0_14"/>
          <p:cNvPicPr preferRelativeResize="0"/>
          <p:nvPr/>
        </p:nvPicPr>
        <p:blipFill>
          <a:blip r:embed="rId3">
            <a:alphaModFix/>
          </a:blip>
          <a:stretch>
            <a:fillRect/>
          </a:stretch>
        </p:blipFill>
        <p:spPr>
          <a:xfrm>
            <a:off x="724175" y="2453625"/>
            <a:ext cx="10743650" cy="335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f95ee19c47_0_7"/>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gf95ee19c47_0_7"/>
          <p:cNvSpPr txBox="1"/>
          <p:nvPr/>
        </p:nvSpPr>
        <p:spPr>
          <a:xfrm>
            <a:off x="2057400" y="2188868"/>
            <a:ext cx="9067800" cy="42120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Plate Recognition-: When an input image is passed the following tasks-:</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Convert it into grayscale</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Apply edge detection , window filtering, and heuristic methods to identify the number plate region.</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Perform Character Segmentation</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With the use of support vector classifier recognize the segmented characters and store them</a:t>
            </a:r>
            <a:endParaRPr sz="2400">
              <a:solidFill>
                <a:srgbClr val="0000FF"/>
              </a:solidFill>
              <a:latin typeface="Trebuchet MS"/>
              <a:ea typeface="Trebuchet MS"/>
              <a:cs typeface="Trebuchet MS"/>
              <a:sym typeface="Trebuchet MS"/>
            </a:endParaRPr>
          </a:p>
        </p:txBody>
      </p:sp>
      <p:sp>
        <p:nvSpPr>
          <p:cNvPr id="142" name="Google Shape;142;gf95ee19c47_0_7"/>
          <p:cNvSpPr txBox="1"/>
          <p:nvPr/>
        </p:nvSpPr>
        <p:spPr>
          <a:xfrm>
            <a:off x="2895600" y="990600"/>
            <a:ext cx="78486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f973bffa24_0_2"/>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gf973bffa24_0_2"/>
          <p:cNvSpPr txBox="1"/>
          <p:nvPr/>
        </p:nvSpPr>
        <p:spPr>
          <a:xfrm>
            <a:off x="2895600" y="990600"/>
            <a:ext cx="78486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sp>
        <p:nvSpPr>
          <p:cNvPr id="150" name="Google Shape;150;gf973bffa24_0_2"/>
          <p:cNvSpPr txBox="1"/>
          <p:nvPr/>
        </p:nvSpPr>
        <p:spPr>
          <a:xfrm>
            <a:off x="2057400" y="2188868"/>
            <a:ext cx="9067800" cy="42120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Fetch Details-: Here an API call to Vehicle Info India -Programmable web is made by passing the registration no. and we are able to get the following details-:</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Model No.</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Company Name</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Fuel Type</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Transmission Type</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Vehicle Type</a:t>
            </a:r>
            <a:endParaRPr sz="2400">
              <a:solidFill>
                <a:srgbClr val="0000FF"/>
              </a:solidFill>
              <a:latin typeface="Trebuchet MS"/>
              <a:ea typeface="Trebuchet MS"/>
              <a:cs typeface="Trebuchet MS"/>
              <a:sym typeface="Trebuchet MS"/>
            </a:endParaRPr>
          </a:p>
          <a:p>
            <a:pPr marL="914400" marR="0" lvl="1"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Owner Type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f973bffa24_1_0"/>
          <p:cNvSpPr/>
          <p:nvPr/>
        </p:nvSpPr>
        <p:spPr>
          <a:xfrm>
            <a:off x="30480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gf973bffa24_1_0"/>
          <p:cNvSpPr txBox="1"/>
          <p:nvPr/>
        </p:nvSpPr>
        <p:spPr>
          <a:xfrm>
            <a:off x="2057400" y="2188868"/>
            <a:ext cx="9067800" cy="4212000"/>
          </a:xfrm>
          <a:prstGeom prst="rect">
            <a:avLst/>
          </a:prstGeom>
          <a:noFill/>
          <a:ln>
            <a:noFill/>
          </a:ln>
        </p:spPr>
        <p:txBody>
          <a:bodyPr spcFirstLastPara="1" wrap="square" lIns="91425" tIns="45700" rIns="91425" bIns="45700" anchor="t" anchorCtr="0">
            <a:noAutofit/>
          </a:bodyPr>
          <a:lstStyle/>
          <a:p>
            <a:pPr marL="685791" marR="0" lvl="0" indent="-342900" algn="just" rtl="0">
              <a:spcBef>
                <a:spcPts val="0"/>
              </a:spcBef>
              <a:spcAft>
                <a:spcPts val="0"/>
              </a:spcAft>
              <a:buClr>
                <a:srgbClr val="0000FF"/>
              </a:buClr>
              <a:buSzPts val="1800"/>
              <a:buFont typeface="Noto Sans Symbols"/>
              <a:buChar char="●"/>
            </a:pPr>
            <a:r>
              <a:rPr lang="en-US" sz="2400">
                <a:solidFill>
                  <a:srgbClr val="0000FF"/>
                </a:solidFill>
                <a:latin typeface="Trebuchet MS"/>
                <a:ea typeface="Trebuchet MS"/>
                <a:cs typeface="Trebuchet MS"/>
                <a:sym typeface="Trebuchet MS"/>
              </a:rPr>
              <a:t>Used Car Price Prediction - inputs for this model is the output of the previous model i.e vehicle details.</a:t>
            </a:r>
            <a:endParaRPr sz="2400">
              <a:solidFill>
                <a:srgbClr val="0000FF"/>
              </a:solidFill>
              <a:latin typeface="Trebuchet MS"/>
              <a:ea typeface="Trebuchet MS"/>
              <a:cs typeface="Trebuchet MS"/>
              <a:sym typeface="Trebuchet MS"/>
            </a:endParaRPr>
          </a:p>
          <a:p>
            <a:pPr marL="45720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685791" marR="0" lvl="0" indent="-342900" algn="just" rtl="0">
              <a:spcBef>
                <a:spcPts val="0"/>
              </a:spcBef>
              <a:spcAft>
                <a:spcPts val="0"/>
              </a:spcAft>
              <a:buClr>
                <a:srgbClr val="0000FF"/>
              </a:buClr>
              <a:buSzPts val="1800"/>
              <a:buFont typeface="Noto Sans Symbols"/>
              <a:buChar char="●"/>
            </a:pPr>
            <a:r>
              <a:rPr lang="en-US" sz="2400">
                <a:solidFill>
                  <a:srgbClr val="0000FF"/>
                </a:solidFill>
                <a:latin typeface="Trebuchet MS"/>
                <a:ea typeface="Trebuchet MS"/>
                <a:cs typeface="Trebuchet MS"/>
                <a:sym typeface="Trebuchet MS"/>
              </a:rPr>
              <a:t>Parameters used are year, kilometer driven, owner type, fuel type and transmission type.</a:t>
            </a:r>
            <a:endParaRPr sz="2400">
              <a:solidFill>
                <a:srgbClr val="0000FF"/>
              </a:solidFill>
              <a:latin typeface="Trebuchet MS"/>
              <a:ea typeface="Trebuchet MS"/>
              <a:cs typeface="Trebuchet MS"/>
              <a:sym typeface="Trebuchet MS"/>
            </a:endParaRPr>
          </a:p>
          <a:p>
            <a:pPr marL="45720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685791" marR="0" lvl="0" indent="-342900" algn="just" rtl="0">
              <a:spcBef>
                <a:spcPts val="0"/>
              </a:spcBef>
              <a:spcAft>
                <a:spcPts val="0"/>
              </a:spcAft>
              <a:buClr>
                <a:srgbClr val="0000FF"/>
              </a:buClr>
              <a:buSzPts val="1800"/>
              <a:buFont typeface="Noto Sans Symbols"/>
              <a:buChar char="●"/>
            </a:pPr>
            <a:r>
              <a:rPr lang="en-US" sz="2400">
                <a:solidFill>
                  <a:srgbClr val="0000FF"/>
                </a:solidFill>
                <a:latin typeface="Trebuchet MS"/>
                <a:ea typeface="Trebuchet MS"/>
                <a:cs typeface="Trebuchet MS"/>
                <a:sym typeface="Trebuchet MS"/>
              </a:rPr>
              <a:t>TensorFlow is used to observe dependencies between the given parameters and selling price of vehicle.</a:t>
            </a:r>
            <a:endParaRPr sz="2400">
              <a:solidFill>
                <a:srgbClr val="0000FF"/>
              </a:solidFill>
              <a:latin typeface="Trebuchet MS"/>
              <a:ea typeface="Trebuchet MS"/>
              <a:cs typeface="Trebuchet MS"/>
              <a:sym typeface="Trebuchet MS"/>
            </a:endParaRPr>
          </a:p>
          <a:p>
            <a:pPr marL="45720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p:txBody>
      </p:sp>
      <p:sp>
        <p:nvSpPr>
          <p:cNvPr id="158" name="Google Shape;158;gf973bffa24_1_0"/>
          <p:cNvSpPr txBox="1"/>
          <p:nvPr/>
        </p:nvSpPr>
        <p:spPr>
          <a:xfrm>
            <a:off x="2895600" y="990600"/>
            <a:ext cx="7848600" cy="461700"/>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Widescreen</PresentationFormat>
  <Paragraphs>92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Noto Sans Symbols</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Tanishk Yadav</cp:lastModifiedBy>
  <cp:revision>1</cp:revision>
  <dcterms:created xsi:type="dcterms:W3CDTF">2020-11-22T08:14:37Z</dcterms:created>
  <dcterms:modified xsi:type="dcterms:W3CDTF">2021-10-19T12:52:25Z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