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370" y="8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9/24/2025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9/24/2025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9/24/2025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pminternship.mca.gov.i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r="59916"/>
          <a:stretch/>
        </p:blipFill>
        <p:spPr>
          <a:xfrm>
            <a:off x="6857990" y="1715881"/>
            <a:ext cx="3203509" cy="3426237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2025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9772" y="716333"/>
            <a:ext cx="11860714" cy="5425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 25034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 -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AI-Based Internship Recommendation Engine for PM Internship Scheme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Theme - Open Innovation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PS Category- Software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ID-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Name (Registered on portal)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62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IDEA TITLE</a:t>
            </a: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0" y="1143000"/>
            <a:ext cx="121920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3200" b="1" u="sng" dirty="0">
                <a:latin typeface="+mj-lt"/>
                <a:cs typeface="Arial" pitchFamily="34" charset="0"/>
              </a:rPr>
              <a:t>Proposed Solution</a:t>
            </a:r>
            <a:endParaRPr lang="en-US" sz="2000" u="sng" dirty="0">
              <a:latin typeface="+mj-lt"/>
              <a:cs typeface="Arial" pitchFamily="34" charset="0"/>
            </a:endParaRP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>
                <a:ea typeface="Calibri" panose="020F0502020204030204" pitchFamily="34" charset="0"/>
                <a:cs typeface="Calibri" panose="020F0502020204030204" pitchFamily="34" charset="0"/>
              </a:rPr>
              <a:t>A web application that provides instant, personalized internship recommendations using 	rule-based approach to youth even with low digital literacy</a:t>
            </a:r>
            <a:endParaRPr lang="en-US" sz="3200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pic>
        <p:nvPicPr>
          <p:cNvPr id="12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1EECC92-A18F-30C1-E270-C2E5F117894B}"/>
              </a:ext>
            </a:extLst>
          </p:cNvPr>
          <p:cNvSpPr txBox="1"/>
          <p:nvPr/>
        </p:nvSpPr>
        <p:spPr>
          <a:xfrm>
            <a:off x="329773" y="2573867"/>
            <a:ext cx="465709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How it addresses the problem: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Replaces overwhelming lists with 3-5 highly relevant suggestions.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A simple, visual UI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Multi-language support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IN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77A2D0-FDC8-D16D-01E6-77604CB4CA3A}"/>
              </a:ext>
            </a:extLst>
          </p:cNvPr>
          <p:cNvSpPr txBox="1"/>
          <p:nvPr/>
        </p:nvSpPr>
        <p:spPr>
          <a:xfrm>
            <a:off x="329773" y="4531160"/>
            <a:ext cx="50630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Innovation and Uniqueness: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Hyper-Simplicity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Empathy-Driven 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Pre-qualification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40786D-3B3F-B0C3-E563-7EDD5BDAF74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430"/>
          <a:stretch>
            <a:fillRect/>
          </a:stretch>
        </p:blipFill>
        <p:spPr>
          <a:xfrm>
            <a:off x="7603067" y="2437345"/>
            <a:ext cx="4259160" cy="37808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CCBF63DB-890D-5EC8-FD17-577DFD2BE4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15132" y="1453191"/>
            <a:ext cx="1072201" cy="1072201"/>
          </a:xfrm>
          <a:prstGeom prst="rect">
            <a:avLst/>
          </a:prstGeom>
        </p:spPr>
      </p:pic>
      <p:pic>
        <p:nvPicPr>
          <p:cNvPr id="15" name="Picture 14" descr="A blue and white logo&#10;&#10;AI-generated content may be incorrect.">
            <a:extLst>
              <a:ext uri="{FF2B5EF4-FFF2-40B4-BE49-F238E27FC236}">
                <a16:creationId xmlns:a16="http://schemas.microsoft.com/office/drawing/2014/main" id="{22F57301-A2B3-EF9A-9FC1-AC6C4972D6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50058" y="3663908"/>
            <a:ext cx="1005678" cy="1005678"/>
          </a:xfrm>
          <a:prstGeom prst="rect">
            <a:avLst/>
          </a:prstGeom>
        </p:spPr>
      </p:pic>
      <p:pic>
        <p:nvPicPr>
          <p:cNvPr id="16" name="Picture 15" descr="A white circle with black text&#10;&#10;AI-generated content may be incorrect.">
            <a:extLst>
              <a:ext uri="{FF2B5EF4-FFF2-40B4-BE49-F238E27FC236}">
                <a16:creationId xmlns:a16="http://schemas.microsoft.com/office/drawing/2014/main" id="{4D3C2CC2-F7F6-3B3A-602F-972B1898DC0E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26778" t="22535" r="26506" b="24027"/>
          <a:stretch>
            <a:fillRect/>
          </a:stretch>
        </p:blipFill>
        <p:spPr>
          <a:xfrm>
            <a:off x="10521772" y="2681065"/>
            <a:ext cx="1258919" cy="827170"/>
          </a:xfrm>
          <a:prstGeom prst="ellipse">
            <a:avLst/>
          </a:prstGeom>
        </p:spPr>
      </p:pic>
      <p:pic>
        <p:nvPicPr>
          <p:cNvPr id="18" name="Picture 17" descr="A logo for a software company&#10;&#10;AI-generated content may be incorrect.">
            <a:extLst>
              <a:ext uri="{FF2B5EF4-FFF2-40B4-BE49-F238E27FC236}">
                <a16:creationId xmlns:a16="http://schemas.microsoft.com/office/drawing/2014/main" id="{33C65497-B887-A681-9D46-8B31AFE67857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4444" t="19382" r="6420" b="21482"/>
          <a:stretch>
            <a:fillRect/>
          </a:stretch>
        </p:blipFill>
        <p:spPr>
          <a:xfrm>
            <a:off x="10453081" y="4825259"/>
            <a:ext cx="1396300" cy="92635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329772" y="1263653"/>
            <a:ext cx="11862227" cy="260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b="1" dirty="0">
                <a:solidFill>
                  <a:prstClr val="black"/>
                </a:solidFill>
                <a:latin typeface="Corbel" panose="020B0503020204020204" pitchFamily="34" charset="0"/>
                <a:cs typeface="Arial" pitchFamily="34" charset="0"/>
              </a:rPr>
              <a:t>Analysis of the feasibility of the idea</a:t>
            </a:r>
            <a:endParaRPr lang="en-US" sz="1600" b="1" dirty="0">
              <a:solidFill>
                <a:prstClr val="black"/>
              </a:solidFill>
              <a:latin typeface="Corbel" panose="020B0503020204020204" pitchFamily="34" charset="0"/>
              <a:cs typeface="Arial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/>
                </a:solidFill>
                <a:latin typeface="Falling"/>
                <a:cs typeface="Arial" pitchFamily="34" charset="0"/>
              </a:rPr>
              <a:t>Built on the popular and well-documented MERN stack</a:t>
            </a:r>
            <a:endParaRPr lang="en-US" sz="2400" dirty="0">
              <a:solidFill>
                <a:prstClr val="black"/>
              </a:solidFill>
              <a:latin typeface="Falling"/>
              <a:cs typeface="Arial" pitchFamily="34" charset="0"/>
            </a:endParaRPr>
          </a:p>
          <a:p>
            <a:pPr lvl="1" algn="just">
              <a:defRPr/>
            </a:pPr>
            <a:r>
              <a:rPr lang="en-US" sz="900" dirty="0">
                <a:solidFill>
                  <a:prstClr val="black"/>
                </a:solidFill>
                <a:latin typeface="Falling"/>
                <a:cs typeface="Arial" pitchFamily="34" charset="0"/>
              </a:rPr>
              <a:t>  </a:t>
            </a:r>
            <a:endParaRPr lang="en-US" sz="2000" dirty="0">
              <a:solidFill>
                <a:prstClr val="black"/>
              </a:solidFill>
              <a:latin typeface="Falling"/>
              <a:cs typeface="Arial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/>
                </a:solidFill>
                <a:latin typeface="Falling"/>
                <a:cs typeface="Arial" pitchFamily="34" charset="0"/>
              </a:rPr>
              <a:t>Component-based nature of React allows for efficient parallel teamwork</a:t>
            </a:r>
            <a:endParaRPr lang="en-US" sz="2400" dirty="0">
              <a:solidFill>
                <a:prstClr val="black"/>
              </a:solidFill>
              <a:latin typeface="Falling"/>
              <a:cs typeface="Arial" pitchFamily="34" charset="0"/>
            </a:endParaRPr>
          </a:p>
          <a:p>
            <a:pPr lvl="1" algn="just">
              <a:defRPr/>
            </a:pPr>
            <a:r>
              <a:rPr lang="en-US" sz="900" dirty="0">
                <a:solidFill>
                  <a:prstClr val="black"/>
                </a:solidFill>
                <a:latin typeface="Falling"/>
                <a:cs typeface="Arial" pitchFamily="34" charset="0"/>
              </a:rPr>
              <a:t>  </a:t>
            </a:r>
            <a:endParaRPr lang="en-US" sz="2000" dirty="0">
              <a:solidFill>
                <a:prstClr val="black"/>
              </a:solidFill>
              <a:latin typeface="Falling"/>
              <a:cs typeface="Arial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/>
                </a:solidFill>
                <a:latin typeface="Falling"/>
                <a:cs typeface="Arial" pitchFamily="34" charset="0"/>
              </a:rPr>
              <a:t>Rule-based AI is computationally lightweight</a:t>
            </a:r>
          </a:p>
          <a:p>
            <a:pPr lvl="1" algn="just">
              <a:defRPr/>
            </a:pPr>
            <a:r>
              <a:rPr lang="en-US" sz="900" dirty="0">
                <a:solidFill>
                  <a:prstClr val="black"/>
                </a:solidFill>
                <a:latin typeface="Falling"/>
                <a:cs typeface="Arial" pitchFamily="34" charset="0"/>
              </a:rPr>
              <a:t> </a:t>
            </a:r>
            <a:endParaRPr lang="en-US" sz="2400" dirty="0">
              <a:solidFill>
                <a:prstClr val="black"/>
              </a:solidFill>
              <a:latin typeface="Falling"/>
              <a:cs typeface="Arial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/>
                </a:solidFill>
                <a:latin typeface="Falling"/>
                <a:cs typeface="Arial" pitchFamily="34" charset="0"/>
              </a:rPr>
              <a:t>Requires no specialized hardware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alling"/>
              <a:cs typeface="Arial" pitchFamily="34" charset="0"/>
            </a:endParaRP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72DC29B-25FD-C8AC-418C-751586A98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246337"/>
              </p:ext>
            </p:extLst>
          </p:nvPr>
        </p:nvGraphicFramePr>
        <p:xfrm>
          <a:off x="579965" y="3423037"/>
          <a:ext cx="11032068" cy="27045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16034">
                  <a:extLst>
                    <a:ext uri="{9D8B030D-6E8A-4147-A177-3AD203B41FA5}">
                      <a16:colId xmlns:a16="http://schemas.microsoft.com/office/drawing/2014/main" val="1816264244"/>
                    </a:ext>
                  </a:extLst>
                </a:gridCol>
                <a:gridCol w="5516034">
                  <a:extLst>
                    <a:ext uri="{9D8B030D-6E8A-4147-A177-3AD203B41FA5}">
                      <a16:colId xmlns:a16="http://schemas.microsoft.com/office/drawing/2014/main" val="2052588696"/>
                    </a:ext>
                  </a:extLst>
                </a:gridCol>
              </a:tblGrid>
              <a:tr h="512589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400" b="1" u="none" dirty="0"/>
                        <a:t>Potential challenges</a:t>
                      </a:r>
                      <a:endParaRPr lang="en-IN" sz="2400" b="1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400" b="1" u="none" dirty="0"/>
                        <a:t>Strategies</a:t>
                      </a:r>
                      <a:endParaRPr lang="en-IN" sz="2400" b="1" u="none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50290042"/>
                  </a:ext>
                </a:extLst>
              </a:tr>
              <a:tr h="549449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Low Digital Literacy of Users</a:t>
                      </a:r>
                      <a:endParaRPr lang="en-IN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Use </a:t>
                      </a:r>
                      <a:r>
                        <a:rPr lang="en-US" sz="2000" b="0" dirty="0"/>
                        <a:t>visual-first design </a:t>
                      </a:r>
                      <a:r>
                        <a:rPr lang="en-US" sz="2000" dirty="0"/>
                        <a:t>(icons, step-by-step flow)</a:t>
                      </a:r>
                      <a:endParaRPr lang="en-IN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0691654"/>
                  </a:ext>
                </a:extLst>
              </a:tr>
              <a:tr h="474134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2000" dirty="0"/>
                        <a:t>Limited Technical Infrastructure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Build a </a:t>
                      </a:r>
                      <a:r>
                        <a:rPr lang="en-US" sz="2000" b="0" dirty="0"/>
                        <a:t>lightweight web app</a:t>
                      </a:r>
                      <a:endParaRPr lang="en-IN" sz="2000" b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42492024"/>
                  </a:ext>
                </a:extLst>
              </a:tr>
              <a:tr h="592666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2000" dirty="0"/>
                        <a:t>Overwhelming or Irrelevant Recommendations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Limit to </a:t>
                      </a:r>
                      <a:r>
                        <a:rPr lang="en-US" sz="2000" b="0" dirty="0"/>
                        <a:t>8-10 curated suggestions</a:t>
                      </a:r>
                      <a:r>
                        <a:rPr lang="en-US" sz="2000" dirty="0"/>
                        <a:t> per user.</a:t>
                      </a:r>
                      <a:endParaRPr lang="en-IN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0348124"/>
                  </a:ext>
                </a:extLst>
              </a:tr>
              <a:tr h="575734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2000" dirty="0"/>
                        <a:t>Language and Cultural Barriers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2000" dirty="0"/>
                        <a:t>Support </a:t>
                      </a:r>
                      <a:r>
                        <a:rPr lang="en-IN" sz="2000" b="0" dirty="0"/>
                        <a:t>multilingual UI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95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329772" y="1353104"/>
            <a:ext cx="11720713" cy="446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alling"/>
                <a:cs typeface="Arial" pitchFamily="34" charset="0"/>
              </a:rPr>
              <a:t>Potential impact on the target audience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/>
                </a:solidFill>
                <a:latin typeface="Falling"/>
                <a:cs typeface="Arial" pitchFamily="34" charset="0"/>
              </a:rPr>
              <a:t>Easily operable for digital-illiterates	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/>
                </a:solidFill>
                <a:latin typeface="Falling"/>
                <a:cs typeface="Arial" pitchFamily="34" charset="0"/>
              </a:rPr>
              <a:t>Empowers youth from rural communities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/>
                </a:solidFill>
                <a:latin typeface="Falling"/>
                <a:cs typeface="Arial" pitchFamily="34" charset="0"/>
              </a:rPr>
              <a:t>Saves significant time and effort for candidates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/>
                </a:solidFill>
                <a:latin typeface="Falling"/>
                <a:cs typeface="Arial" pitchFamily="34" charset="0"/>
              </a:rPr>
              <a:t>Increases the quality and relevance of applications submitted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/>
                </a:solidFill>
                <a:latin typeface="Falling"/>
                <a:cs typeface="Arial" pitchFamily="34" charset="0"/>
              </a:rPr>
              <a:t>Directly reduces the urban-rural employment opportunity gap.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latin typeface="Falling"/>
            </a:endParaRP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en-US" sz="2800" b="1" dirty="0">
                <a:solidFill>
                  <a:prstClr val="black"/>
                </a:solidFill>
                <a:latin typeface="Falling"/>
                <a:cs typeface="Arial" pitchFamily="34" charset="0"/>
              </a:rPr>
              <a:t>Benefits of the solution (social, economic, environmental, etc.)</a:t>
            </a:r>
          </a:p>
          <a:p>
            <a:pPr algn="just">
              <a:defRPr/>
            </a:pPr>
            <a:r>
              <a:rPr lang="en-US" sz="1000" b="1" dirty="0">
                <a:solidFill>
                  <a:prstClr val="black"/>
                </a:solidFill>
                <a:latin typeface="Falling"/>
                <a:cs typeface="Arial" pitchFamily="34" charset="0"/>
              </a:rPr>
              <a:t> </a:t>
            </a:r>
            <a:endParaRPr lang="en-US" sz="2800" b="1" dirty="0">
              <a:solidFill>
                <a:prstClr val="black"/>
              </a:solidFill>
              <a:latin typeface="Falling"/>
              <a:cs typeface="Arial" pitchFamily="34" charset="0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  <a:defRPr/>
            </a:pPr>
            <a:r>
              <a:rPr lang="en-US" sz="2000" i="1" dirty="0">
                <a:solidFill>
                  <a:prstClr val="black"/>
                </a:solidFill>
                <a:latin typeface="Falling"/>
                <a:cs typeface="Arial" pitchFamily="34" charset="0"/>
              </a:rPr>
              <a:t>Social</a:t>
            </a:r>
            <a:r>
              <a:rPr lang="en-US" sz="2000" dirty="0">
                <a:solidFill>
                  <a:prstClr val="black"/>
                </a:solidFill>
                <a:latin typeface="Falling"/>
                <a:cs typeface="Arial" pitchFamily="34" charset="0"/>
              </a:rPr>
              <a:t> : Promotes digital inclusivity and provides equitable access for first-generation learners.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  <a:defRPr/>
            </a:pPr>
            <a:r>
              <a:rPr lang="en-US" sz="2000" i="1" dirty="0">
                <a:solidFill>
                  <a:prstClr val="black"/>
                </a:solidFill>
                <a:latin typeface="Falling"/>
                <a:cs typeface="Arial" pitchFamily="34" charset="0"/>
              </a:rPr>
              <a:t>Economic</a:t>
            </a:r>
            <a:r>
              <a:rPr lang="en-US" sz="2000" dirty="0">
                <a:solidFill>
                  <a:prstClr val="black"/>
                </a:solidFill>
                <a:latin typeface="Falling"/>
                <a:cs typeface="Arial" pitchFamily="34" charset="0"/>
              </a:rPr>
              <a:t> : Creates a clear pathway from education to employment, contributing to rural economic development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  <a:defRPr/>
            </a:pPr>
            <a:r>
              <a:rPr lang="en-US" sz="2000" i="1" dirty="0">
                <a:solidFill>
                  <a:prstClr val="black"/>
                </a:solidFill>
                <a:latin typeface="Falling"/>
                <a:cs typeface="Arial" pitchFamily="34" charset="0"/>
              </a:rPr>
              <a:t>Administrative </a:t>
            </a:r>
            <a:r>
              <a:rPr lang="en-US" sz="2000" dirty="0">
                <a:solidFill>
                  <a:prstClr val="black"/>
                </a:solidFill>
                <a:latin typeface="Falling"/>
                <a:cs typeface="Arial" pitchFamily="34" charset="0"/>
              </a:rPr>
              <a:t>: Helps the portal by guiding users to the most suitable internships, improving match quality </a:t>
            </a:r>
            <a:endParaRPr lang="en-US" sz="2000" i="1" dirty="0">
              <a:solidFill>
                <a:prstClr val="black"/>
              </a:solidFill>
              <a:latin typeface="Falling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456066" y="1395246"/>
            <a:ext cx="1159442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noProof="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Details / Links of the reference and research work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8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PM Internship Scheme - Official Portal (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hlinkClick r:id="rId3" action="ppaction://hlinkfile"/>
              </a:rPr>
              <a:t>pminternship.mca.gov.in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sz="2400" noProof="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pic>
        <p:nvPicPr>
          <p:cNvPr id="11" name="Picture 2" descr="https://www.sih.gov.in/img1/SIH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8961</TotalTime>
  <Words>334</Words>
  <Application>Microsoft Office PowerPoint</Application>
  <PresentationFormat>Widescreen</PresentationFormat>
  <Paragraphs>72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ＭＳ Ｐゴシック</vt:lpstr>
      <vt:lpstr>Arial</vt:lpstr>
      <vt:lpstr>Calibri</vt:lpstr>
      <vt:lpstr>Corbel</vt:lpstr>
      <vt:lpstr>Falling</vt:lpstr>
      <vt:lpstr>Garamond</vt:lpstr>
      <vt:lpstr>Times New Roman</vt:lpstr>
      <vt:lpstr>TradeGothic</vt:lpstr>
      <vt:lpstr>Office Theme</vt:lpstr>
      <vt:lpstr>SMART INDIA HACKATHON 2025</vt:lpstr>
      <vt:lpstr> IDEA TITLE</vt:lpstr>
      <vt:lpstr>TECHNICAL APPROACH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SAMI SHAIK</cp:lastModifiedBy>
  <cp:revision>152</cp:revision>
  <dcterms:created xsi:type="dcterms:W3CDTF">2013-12-12T18:46:50Z</dcterms:created>
  <dcterms:modified xsi:type="dcterms:W3CDTF">2025-09-24T09:21:48Z</dcterms:modified>
  <cp:category/>
</cp:coreProperties>
</file>