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embeddedFontLst>
    <p:embeddedFont>
      <p:font typeface="Algerian" panose="04020705040A02060702" pitchFamily="82" charset="0"/>
      <p:regular r:id="rId28"/>
    </p:embeddedFont>
    <p:embeddedFont>
      <p:font typeface="Manrope" panose="020B0604020202020204" charset="0"/>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fd49a8212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fd49a8212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cfd49a8212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cfd49a8212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fd49a8212_3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cfd49a8212_3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cfd49a8212_3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cfd49a8212_3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2cfd49a8212_3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fd49a821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fd49a821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cfd49a821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fd49a821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fd49a8212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cfd49a8212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fd49a8212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fd49a8212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2cfd49a8212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fd49a8212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cfd49a8212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a:latin typeface="Arial"/>
                <a:ea typeface="Arial"/>
                <a:cs typeface="Arial"/>
                <a:sym typeface="Arial"/>
              </a:rPr>
              <a:t>Crime Type Distribution Across Areas: The heatmap shows how different crime types are distributed across various areas. This can help in identifying if certain crimes are more concentrated in specific regions.</a:t>
            </a:r>
            <a:endParaRPr/>
          </a:p>
        </p:txBody>
      </p:sp>
      <p:sp>
        <p:nvSpPr>
          <p:cNvPr id="238" name="Google Shape;238;g2cfd49a8212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fd49a8212_4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fd49a8212_4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Crime Distribution by Area: The bar chart shows the frequency of crimes in different areas. This visualization clearly identifies which areas have higher crime rates and may require further investigation into what makes them more prone to crime.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Crime Trends Over Time: The line chart plots the number of crimes per month, giving insights into how crime rates fluctuate throughout the year. It can be helpful to examine these trends in relation to specific events or changes in policy.</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Distribution of Victim Age: The histogram provides an overview of the age distribution of crime victims. This could be cross-referenced with the type of crimes to find age-related trends.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Top Crime Types: The list of top crime types gives an idea of the most common crimes, which is useful for prioritizing resources and prevention efforts.</a:t>
            </a:r>
            <a:endParaRPr sz="1100">
              <a:latin typeface="Arial"/>
              <a:ea typeface="Arial"/>
              <a:cs typeface="Arial"/>
              <a:sym typeface="Arial"/>
            </a:endParaRPr>
          </a:p>
          <a:p>
            <a:pPr marL="0" lvl="0" indent="0" algn="l" rtl="0">
              <a:spcBef>
                <a:spcPts val="0"/>
              </a:spcBef>
              <a:spcAft>
                <a:spcPts val="0"/>
              </a:spcAft>
              <a:buNone/>
            </a:pPr>
            <a:endParaRPr/>
          </a:p>
        </p:txBody>
      </p:sp>
      <p:sp>
        <p:nvSpPr>
          <p:cNvPr id="245" name="Google Shape;245;g2cfd49a8212_4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cfd49a8212_4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cfd49a8212_4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Confirm Relationships: Validate whether the relationships we observe in the EDA are statistically significant or could have occurred by chance.</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Feature Selection: Identify which features have a significant relationship with our target variable and should be included in our models.</a:t>
            </a:r>
            <a:endParaRPr sz="1100">
              <a:latin typeface="Arial"/>
              <a:ea typeface="Arial"/>
              <a:cs typeface="Arial"/>
              <a:sym typeface="Arial"/>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Chi-Square Test: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Chi-Square Statistic: 4097.73 suggests a very strong relationship.</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P-value: Essentially 0 (even after attempting to show more decimal places), indicating that the relationship between the area and the status of the crime is statistically significant.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ANOVA Test: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F-statistic: 85.39 is relatively high, indicating a strong between-group variance compared to within-group variance.</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P-value: Approximately 1.07*10^−37, which is virtually zero, shows that there are statistically significant differences in victim age among the different areas.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Pearson Correlation Test: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Coefficient: -0.012 suggests a very small negative correlation between the time of the occurrence and the victim's age, which is probably not practically significant.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P-value: Approximately 6.78*10^−7, indicates that the small correlation is statistically significant, but given the size of the dataset, small correlations can become statistically significant even when they might not be meaningful in a practical sense.</a:t>
            </a:r>
            <a:endParaRPr sz="1100">
              <a:latin typeface="Arial"/>
              <a:ea typeface="Arial"/>
              <a:cs typeface="Arial"/>
              <a:sym typeface="Arial"/>
            </a:endParaRPr>
          </a:p>
          <a:p>
            <a:pPr marL="0" lvl="0" indent="0" algn="l" rtl="0">
              <a:spcBef>
                <a:spcPts val="0"/>
              </a:spcBef>
              <a:spcAft>
                <a:spcPts val="0"/>
              </a:spcAft>
              <a:buNone/>
            </a:pPr>
            <a:endParaRPr/>
          </a:p>
        </p:txBody>
      </p:sp>
      <p:sp>
        <p:nvSpPr>
          <p:cNvPr id="256" name="Google Shape;256;g2cfd49a8212_4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fd49a8212_4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fd49a8212_4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These chosen models offer a balanced approach, combining performance, flexibility, and interpretability. They are suitable for exploring complex relationships and handling the challenges presented by our dataset.</a:t>
            </a:r>
            <a:endParaRPr/>
          </a:p>
          <a:p>
            <a:pPr marL="0" lvl="0" indent="0" algn="l" rtl="0">
              <a:spcBef>
                <a:spcPts val="0"/>
              </a:spcBef>
              <a:spcAft>
                <a:spcPts val="0"/>
              </a:spcAft>
              <a:buNone/>
            </a:pPr>
            <a:endParaRPr/>
          </a:p>
          <a:p>
            <a:pPr marL="0" lvl="0" indent="0" algn="l" rtl="0">
              <a:spcBef>
                <a:spcPts val="0"/>
              </a:spcBef>
              <a:spcAft>
                <a:spcPts val="0"/>
              </a:spcAft>
              <a:buNone/>
            </a:pPr>
            <a:r>
              <a:rPr lang="en-US"/>
              <a:t>Decision Trees: Although simple and interpretable, decision trees can easily overfit and lack robustness compared to ensemble models.</a:t>
            </a:r>
            <a:endParaRPr/>
          </a:p>
          <a:p>
            <a:pPr marL="0" lvl="0" indent="0" algn="l" rtl="0">
              <a:spcBef>
                <a:spcPts val="0"/>
              </a:spcBef>
              <a:spcAft>
                <a:spcPts val="0"/>
              </a:spcAft>
              <a:buNone/>
            </a:pPr>
            <a:r>
              <a:rPr lang="en-US"/>
              <a:t>Logistic Regression: While useful for simpler binary classification tasks, it may struggle with complex patterns and imbalanced datasets.</a:t>
            </a:r>
            <a:endParaRPr/>
          </a:p>
          <a:p>
            <a:pPr marL="0" lvl="0" indent="0" algn="l" rtl="0">
              <a:spcBef>
                <a:spcPts val="0"/>
              </a:spcBef>
              <a:spcAft>
                <a:spcPts val="0"/>
              </a:spcAft>
              <a:buNone/>
            </a:pPr>
            <a:r>
              <a:rPr lang="en-US"/>
              <a:t>Support Vector Machines (SVM): too long</a:t>
            </a:r>
            <a:endParaRPr>
              <a:solidFill>
                <a:srgbClr val="ECECEC"/>
              </a:solidFill>
              <a:highlight>
                <a:srgbClr val="212121"/>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p:txBody>
      </p:sp>
      <p:sp>
        <p:nvSpPr>
          <p:cNvPr id="265" name="Google Shape;265;g2cfd49a8212_4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cfd49a8212_4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cfd49a8212_4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Key Findings: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Influence of Area on Crime Rates: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Visualization and Analysis: The visualizations revealed significant variation in crime rates across different areas. Areas like Central and Hollywood showed higher crime instances, potentially indicating socio-economic factors or population density effects.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Statistical Testing: Chi-square tests confirmed a significant association between the area and crime type, suggesting that certain areas are predisposed to specific types of crime.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Temporal Influences: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Seasonal and Time Factors: Time-based data analysis highlighted trends such as increased crime rates during specific months or times of day. This suggests a temporal pattern that could guide policing efforts.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Socio-economic and Demographic Factors:</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Victim Age and Crime Type Correlation: Statistical analysis showed 	significant differences in victim age across different crime types, indicating demographic targeting in certain crimes.</a:t>
            </a:r>
            <a:endParaRPr sz="1100">
              <a:latin typeface="Arial"/>
              <a:ea typeface="Arial"/>
              <a:cs typeface="Arial"/>
              <a:sym typeface="Arial"/>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key factors influencing crime rates across various neighborhoods in Los Angeles, as identified through your analysis, are:</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Geographic Area: Different neighborhoods exhibit distinct crime patterns.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Time of Crime: Specific times of day and certain months or seasons see higher crime rates.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Type of Crime: Variations in crime types across areas indicate different local conditions.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Victim Demographics: Age of victims varies with different types of crimes, suggesting targeting or vulnerability of specific groups.</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These factors provide insights into where and when crimes are likely to occur and who is most affected</a:t>
            </a:r>
            <a:endParaRPr sz="1100">
              <a:latin typeface="Arial"/>
              <a:ea typeface="Arial"/>
              <a:cs typeface="Arial"/>
              <a:sym typeface="Arial"/>
            </a:endParaRPr>
          </a:p>
        </p:txBody>
      </p:sp>
      <p:sp>
        <p:nvSpPr>
          <p:cNvPr id="272" name="Google Shape;272;g2cfd49a8212_4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fd49a8212_4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cfd49a8212_4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From our analysis, we were able to find the chances of a crime being solve, we can look for ways to increase the chance for all crimes.</a:t>
            </a:r>
            <a:endParaRPr/>
          </a:p>
          <a:p>
            <a:pPr marL="0" lvl="0" indent="0" algn="l" rtl="0">
              <a:spcBef>
                <a:spcPts val="0"/>
              </a:spcBef>
              <a:spcAft>
                <a:spcPts val="0"/>
              </a:spcAft>
              <a:buNone/>
            </a:pPr>
            <a:endParaRPr/>
          </a:p>
          <a:p>
            <a:pPr marL="0" lvl="0" indent="0" algn="l" rtl="0">
              <a:spcBef>
                <a:spcPts val="0"/>
              </a:spcBef>
              <a:spcAft>
                <a:spcPts val="0"/>
              </a:spcAft>
              <a:buNone/>
            </a:pPr>
            <a:r>
              <a:rPr lang="en-US"/>
              <a:t>We can pretty much spot where and when crime trends to happen. Along with the key factors that affect the likelihood of a crime occuring which are</a:t>
            </a:r>
            <a:endParaRPr/>
          </a:p>
          <a:p>
            <a:pPr marL="0" lvl="0" indent="0" algn="l" rtl="0">
              <a:spcBef>
                <a:spcPts val="0"/>
              </a:spcBef>
              <a:spcAft>
                <a:spcPts val="0"/>
              </a:spcAft>
              <a:buNone/>
            </a:pPr>
            <a:r>
              <a:rPr lang="en-US"/>
              <a:t>geographic are, time, type, demographic or victim age</a:t>
            </a:r>
            <a:endParaRPr/>
          </a:p>
          <a:p>
            <a:pPr marL="0" lvl="0" indent="0" algn="l" rtl="0">
              <a:spcBef>
                <a:spcPts val="0"/>
              </a:spcBef>
              <a:spcAft>
                <a:spcPts val="0"/>
              </a:spcAft>
              <a:buNone/>
            </a:pPr>
            <a:endParaRPr/>
          </a:p>
          <a:p>
            <a:pPr marL="0" lvl="0" indent="0" algn="l" rtl="0">
              <a:spcBef>
                <a:spcPts val="0"/>
              </a:spcBef>
              <a:spcAft>
                <a:spcPts val="0"/>
              </a:spcAft>
              <a:buNone/>
            </a:pPr>
            <a:r>
              <a:rPr lang="en-US"/>
              <a:t>These findings can help the authority to come up with strategies and polices that can reduce the crime in the neighborhood or even prevent crimes.</a:t>
            </a:r>
            <a:endParaRPr/>
          </a:p>
        </p:txBody>
      </p:sp>
      <p:sp>
        <p:nvSpPr>
          <p:cNvPr id="282" name="Google Shape;282;g2cfd49a8212_4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fd49a8212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2cfd49a8212_1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cfd49a8212_1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fd49a8212_1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2cfd49a8212_1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g2cfd49a8212_1_1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8.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2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9.jpg"/><Relationship Id="rId4"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FB Campus">
  <p:cSld name="Title Slide - FB Campus">
    <p:spTree>
      <p:nvGrpSpPr>
        <p:cNvPr id="1" name="Shape 18"/>
        <p:cNvGrpSpPr/>
        <p:nvPr/>
      </p:nvGrpSpPr>
      <p:grpSpPr>
        <a:xfrm>
          <a:off x="0" y="0"/>
          <a:ext cx="0" cy="0"/>
          <a:chOff x="0" y="0"/>
          <a:chExt cx="0" cy="0"/>
        </a:xfrm>
      </p:grpSpPr>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2" descr="A picture containing man, table, blue, holding&#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23" name="Google Shape;23;p2" descr="A picture containing outdoor, holding, person, stan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24" name="Google Shape;24;p2" descr="A picture containing sign&#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5" name="Google Shape;25;p2"/>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 VSTC">
  <p:cSld name="Title Slide - VSTC">
    <p:spTree>
      <p:nvGrpSpPr>
        <p:cNvPr id="1" name="Shape 63"/>
        <p:cNvGrpSpPr/>
        <p:nvPr/>
      </p:nvGrpSpPr>
      <p:grpSpPr>
        <a:xfrm>
          <a:off x="0" y="0"/>
          <a:ext cx="0" cy="0"/>
          <a:chOff x="0" y="0"/>
          <a:chExt cx="0" cy="0"/>
        </a:xfrm>
      </p:grpSpPr>
      <p:pic>
        <p:nvPicPr>
          <p:cNvPr id="64" name="Google Shape;64;p11" descr="A crowd of people&#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65" name="Google Shape;65;p11" descr="A crowd of people&#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66" name="Google Shape;66;p11" descr="A picture containing racket, court, building, ball&#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67" name="Google Shape;67;p11"/>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 Students">
  <p:cSld name="Title Slide - Students">
    <p:spTree>
      <p:nvGrpSpPr>
        <p:cNvPr id="1" name="Shape 69"/>
        <p:cNvGrpSpPr/>
        <p:nvPr/>
      </p:nvGrpSpPr>
      <p:grpSpPr>
        <a:xfrm>
          <a:off x="0" y="0"/>
          <a:ext cx="0" cy="0"/>
          <a:chOff x="0" y="0"/>
          <a:chExt cx="0" cy="0"/>
        </a:xfrm>
      </p:grpSpPr>
      <p:pic>
        <p:nvPicPr>
          <p:cNvPr id="70" name="Google Shape;70;p12" descr="A picture containing outdoor, person, man, water&#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1" name="Google Shape;71;p12" descr="A picture containing person, riding, board, water&#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2" name="Google Shape;72;p12" descr="A picture containing person, player, riding, water&#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73" name="Google Shape;73;p12"/>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with Custom Photos">
  <p:cSld name="Title with Custom Photos">
    <p:spTree>
      <p:nvGrpSpPr>
        <p:cNvPr id="1" name="Shape 75"/>
        <p:cNvGrpSpPr/>
        <p:nvPr/>
      </p:nvGrpSpPr>
      <p:grpSpPr>
        <a:xfrm>
          <a:off x="0" y="0"/>
          <a:ext cx="0" cy="0"/>
          <a:chOff x="0" y="0"/>
          <a:chExt cx="0" cy="0"/>
        </a:xfrm>
      </p:grpSpPr>
      <p:pic>
        <p:nvPicPr>
          <p:cNvPr id="76" name="Google Shape;76;p13" descr="A picture containing table&#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7" name="Google Shape;77;p13" descr="A close up of a logo&#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8" name="Google Shape;78;p13" descr="A picture containing fish&#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79" name="Google Shape;79;p13"/>
          <p:cNvSpPr>
            <a:spLocks noGrp="1"/>
          </p:cNvSpPr>
          <p:nvPr>
            <p:ph type="pic" idx="2"/>
          </p:nvPr>
        </p:nvSpPr>
        <p:spPr>
          <a:xfrm>
            <a:off x="3379807" y="-34725"/>
            <a:ext cx="8824881" cy="6933236"/>
          </a:xfrm>
          <a:prstGeom prst="rect">
            <a:avLst/>
          </a:prstGeom>
          <a:noFill/>
          <a:ln>
            <a:noFill/>
          </a:ln>
        </p:spPr>
      </p:sp>
      <p:sp>
        <p:nvSpPr>
          <p:cNvPr id="80" name="Google Shape;80;p13"/>
          <p:cNvSpPr>
            <a:spLocks noGrp="1"/>
          </p:cNvSpPr>
          <p:nvPr>
            <p:ph type="pic" idx="3"/>
          </p:nvPr>
        </p:nvSpPr>
        <p:spPr>
          <a:xfrm>
            <a:off x="2648875" y="4231891"/>
            <a:ext cx="4192192" cy="1494224"/>
          </a:xfrm>
          <a:prstGeom prst="rect">
            <a:avLst/>
          </a:prstGeom>
          <a:noFill/>
          <a:ln>
            <a:noFill/>
          </a:ln>
        </p:spPr>
      </p:sp>
      <p:sp>
        <p:nvSpPr>
          <p:cNvPr id="81" name="Google Shape;81;p13"/>
          <p:cNvSpPr>
            <a:spLocks noGrp="1"/>
          </p:cNvSpPr>
          <p:nvPr>
            <p:ph type="pic" idx="4"/>
          </p:nvPr>
        </p:nvSpPr>
        <p:spPr>
          <a:xfrm>
            <a:off x="5994400" y="4231890"/>
            <a:ext cx="4123267" cy="1494223"/>
          </a:xfrm>
          <a:prstGeom prst="rect">
            <a:avLst/>
          </a:prstGeom>
          <a:noFill/>
          <a:ln>
            <a:noFill/>
          </a:ln>
        </p:spPr>
      </p:sp>
      <p:sp>
        <p:nvSpPr>
          <p:cNvPr id="82" name="Google Shape;82;p13"/>
          <p:cNvSpPr>
            <a:spLocks noGrp="1"/>
          </p:cNvSpPr>
          <p:nvPr>
            <p:ph type="pic" idx="5"/>
          </p:nvPr>
        </p:nvSpPr>
        <p:spPr>
          <a:xfrm>
            <a:off x="9270999" y="4231887"/>
            <a:ext cx="2951865" cy="1494223"/>
          </a:xfrm>
          <a:prstGeom prst="rect">
            <a:avLst/>
          </a:prstGeom>
          <a:noFill/>
          <a:ln>
            <a:noFill/>
          </a:ln>
        </p:spPr>
      </p:sp>
      <p:sp>
        <p:nvSpPr>
          <p:cNvPr id="83" name="Google Shape;83;p13"/>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838200" y="1825625"/>
            <a:ext cx="10515600" cy="347450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800"/>
              <a:buNone/>
              <a:defRPr>
                <a:solidFill>
                  <a:srgbClr val="595959"/>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title"/>
          </p:nvPr>
        </p:nvSpPr>
        <p:spPr>
          <a:xfrm>
            <a:off x="854337" y="503617"/>
            <a:ext cx="10499463" cy="10542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000"/>
              <a:buFont typeface="Arial"/>
              <a:buNone/>
              <a:defRPr sz="4000" b="1">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 MVC">
  <p:cSld name="Title Slide - MVC">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4" name="Google Shape;34;p4" descr="A picture containing man, table, blue, holding&#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35" name="Google Shape;35;p4" descr="A picture containing water, table, court, swimm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36" name="Google Shape;36;p4" descr="A picture containing water, ball, person, holding&#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pic>
        <p:nvPicPr>
          <p:cNvPr id="37" name="Google Shape;37;p4" descr="A picture containing outdoor, water, holding, person&#10;&#10;Description automatically generated"/>
          <p:cNvPicPr preferRelativeResize="0"/>
          <p:nvPr/>
        </p:nvPicPr>
        <p:blipFill rotWithShape="1">
          <a:blip r:embed="rId5">
            <a:alphaModFix/>
          </a:blip>
          <a:srcRect/>
          <a:stretch/>
        </p:blipFill>
        <p:spPr>
          <a:xfrm>
            <a:off x="0" y="0"/>
            <a:ext cx="12192000" cy="6858000"/>
          </a:xfrm>
          <a:prstGeom prst="rect">
            <a:avLst/>
          </a:prstGeom>
          <a:noFill/>
          <a:ln>
            <a:noFill/>
          </a:ln>
        </p:spPr>
      </p:pic>
      <p:sp>
        <p:nvSpPr>
          <p:cNvPr id="38" name="Google Shape;38;p4"/>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0"/>
        <p:cNvGrpSpPr/>
        <p:nvPr/>
      </p:nvGrpSpPr>
      <p:grpSpPr>
        <a:xfrm>
          <a:off x="0" y="0"/>
          <a:ext cx="0" cy="0"/>
          <a:chOff x="0" y="0"/>
          <a:chExt cx="0" cy="0"/>
        </a:xfrm>
      </p:grpSpPr>
      <p:sp>
        <p:nvSpPr>
          <p:cNvPr id="41" name="Google Shape;41;p5"/>
          <p:cNvSpPr txBox="1">
            <a:spLocks noGrp="1"/>
          </p:cNvSpPr>
          <p:nvPr>
            <p:ph type="body"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lnSpc>
                <a:spcPct val="90000"/>
              </a:lnSpc>
              <a:spcBef>
                <a:spcPts val="500"/>
              </a:spcBef>
              <a:spcAft>
                <a:spcPts val="0"/>
              </a:spcAft>
              <a:buClr>
                <a:srgbClr val="888888"/>
              </a:buClr>
              <a:buSzPts val="1400"/>
              <a:buNone/>
              <a:defRPr sz="1400">
                <a:solidFill>
                  <a:srgbClr val="888888"/>
                </a:solidFill>
              </a:defRPr>
            </a:lvl6pPr>
            <a:lvl7pPr marL="3200400" lvl="6" indent="-228600" algn="l">
              <a:lnSpc>
                <a:spcPct val="90000"/>
              </a:lnSpc>
              <a:spcBef>
                <a:spcPts val="500"/>
              </a:spcBef>
              <a:spcAft>
                <a:spcPts val="0"/>
              </a:spcAft>
              <a:buClr>
                <a:srgbClr val="888888"/>
              </a:buClr>
              <a:buSzPts val="1400"/>
              <a:buNone/>
              <a:defRPr sz="1400">
                <a:solidFill>
                  <a:srgbClr val="888888"/>
                </a:solidFill>
              </a:defRPr>
            </a:lvl7pPr>
            <a:lvl8pPr marL="3657600" lvl="7" indent="-228600" algn="l">
              <a:lnSpc>
                <a:spcPct val="90000"/>
              </a:lnSpc>
              <a:spcBef>
                <a:spcPts val="500"/>
              </a:spcBef>
              <a:spcAft>
                <a:spcPts val="0"/>
              </a:spcAft>
              <a:buClr>
                <a:srgbClr val="888888"/>
              </a:buClr>
              <a:buSzPts val="1400"/>
              <a:buNone/>
              <a:defRPr sz="1400">
                <a:solidFill>
                  <a:srgbClr val="888888"/>
                </a:solidFill>
              </a:defRPr>
            </a:lvl8pPr>
            <a:lvl9pPr marL="4114800" lvl="8" indent="-228600" algn="l">
              <a:lnSpc>
                <a:spcPct val="90000"/>
              </a:lnSpc>
              <a:spcBef>
                <a:spcPts val="500"/>
              </a:spcBef>
              <a:spcAft>
                <a:spcPts val="0"/>
              </a:spcAft>
              <a:buClr>
                <a:srgbClr val="888888"/>
              </a:buClr>
              <a:buSzPts val="1400"/>
              <a:buNone/>
              <a:defRPr sz="1400">
                <a:solidFill>
                  <a:srgbClr val="888888"/>
                </a:solidFill>
              </a:defRPr>
            </a:lvl9pPr>
          </a:lstStyle>
          <a:p>
            <a:endParaRPr/>
          </a:p>
        </p:txBody>
      </p:sp>
      <p:sp>
        <p:nvSpPr>
          <p:cNvPr id="42" name="Google Shape;42;p5"/>
          <p:cNvSpPr txBox="1">
            <a:spLocks noGrp="1"/>
          </p:cNvSpPr>
          <p:nvPr>
            <p:ph type="title"/>
          </p:nvPr>
        </p:nvSpPr>
        <p:spPr>
          <a:xfrm>
            <a:off x="1524000" y="1345246"/>
            <a:ext cx="9144000" cy="20837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595959"/>
              </a:buClr>
              <a:buSzPts val="5400"/>
              <a:buFont typeface="Arial"/>
              <a:buNone/>
              <a:defRPr sz="5400" b="1" cap="none">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43"/>
        <p:cNvGrpSpPr/>
        <p:nvPr/>
      </p:nvGrpSpPr>
      <p:grpSpPr>
        <a:xfrm>
          <a:off x="0" y="0"/>
          <a:ext cx="0" cy="0"/>
          <a:chOff x="0" y="0"/>
          <a:chExt cx="0" cy="0"/>
        </a:xfrm>
      </p:grpSpPr>
      <p:sp>
        <p:nvSpPr>
          <p:cNvPr id="44" name="Google Shape;44;p6"/>
          <p:cNvSpPr txBox="1">
            <a:spLocks noGrp="1"/>
          </p:cNvSpPr>
          <p:nvPr>
            <p:ph type="body" idx="1"/>
          </p:nvPr>
        </p:nvSpPr>
        <p:spPr>
          <a:xfrm>
            <a:off x="838199" y="1825625"/>
            <a:ext cx="5181599" cy="34344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2"/>
          </p:nvPr>
        </p:nvSpPr>
        <p:spPr>
          <a:xfrm>
            <a:off x="6172199" y="1825625"/>
            <a:ext cx="5181599" cy="34344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title"/>
          </p:nvPr>
        </p:nvSpPr>
        <p:spPr>
          <a:xfrm>
            <a:off x="854337" y="500780"/>
            <a:ext cx="10483326" cy="1054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4300"/>
              <a:buFont typeface="Arial"/>
              <a:buNone/>
              <a:defRPr sz="4300" b="1">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47"/>
        <p:cNvGrpSpPr/>
        <p:nvPr/>
      </p:nvGrpSpPr>
      <p:grpSpPr>
        <a:xfrm>
          <a:off x="0" y="0"/>
          <a:ext cx="0" cy="0"/>
          <a:chOff x="0" y="0"/>
          <a:chExt cx="0" cy="0"/>
        </a:xfrm>
      </p:grpSpPr>
      <p:sp>
        <p:nvSpPr>
          <p:cNvPr id="48" name="Google Shape;48;p7"/>
          <p:cNvSpPr txBox="1">
            <a:spLocks noGrp="1"/>
          </p:cNvSpPr>
          <p:nvPr>
            <p:ph type="body" idx="1"/>
          </p:nvPr>
        </p:nvSpPr>
        <p:spPr>
          <a:xfrm>
            <a:off x="836612" y="2505075"/>
            <a:ext cx="5176884" cy="27655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sz="2000">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30200" algn="l">
              <a:lnSpc>
                <a:spcPct val="90000"/>
              </a:lnSpc>
              <a:spcBef>
                <a:spcPts val="500"/>
              </a:spcBef>
              <a:spcAft>
                <a:spcPts val="0"/>
              </a:spcAft>
              <a:buClr>
                <a:schemeClr val="dk1"/>
              </a:buClr>
              <a:buSzPts val="1600"/>
              <a:buChar char="•"/>
              <a:defRPr sz="1600"/>
            </a:lvl6pPr>
            <a:lvl7pPr marL="3200400" lvl="6" indent="-330200" algn="l">
              <a:lnSpc>
                <a:spcPct val="90000"/>
              </a:lnSpc>
              <a:spcBef>
                <a:spcPts val="500"/>
              </a:spcBef>
              <a:spcAft>
                <a:spcPts val="0"/>
              </a:spcAft>
              <a:buClr>
                <a:schemeClr val="dk1"/>
              </a:buClr>
              <a:buSzPts val="1600"/>
              <a:buChar char="•"/>
              <a:defRPr sz="1600"/>
            </a:lvl7pPr>
            <a:lvl8pPr marL="3657600" lvl="7" indent="-330200" algn="l">
              <a:lnSpc>
                <a:spcPct val="90000"/>
              </a:lnSpc>
              <a:spcBef>
                <a:spcPts val="500"/>
              </a:spcBef>
              <a:spcAft>
                <a:spcPts val="0"/>
              </a:spcAft>
              <a:buClr>
                <a:schemeClr val="dk1"/>
              </a:buClr>
              <a:buSzPts val="1600"/>
              <a:buChar char="•"/>
              <a:defRPr sz="1600"/>
            </a:lvl8pPr>
            <a:lvl9pPr marL="4114800" lvl="8" indent="-330200" algn="l">
              <a:lnSpc>
                <a:spcPct val="90000"/>
              </a:lnSpc>
              <a:spcBef>
                <a:spcPts val="500"/>
              </a:spcBef>
              <a:spcAft>
                <a:spcPts val="0"/>
              </a:spcAft>
              <a:buClr>
                <a:schemeClr val="dk1"/>
              </a:buClr>
              <a:buSzPts val="1600"/>
              <a:buChar char="•"/>
              <a:defRPr sz="1600"/>
            </a:lvl9pPr>
          </a:lstStyle>
          <a:p>
            <a:endParaRPr/>
          </a:p>
        </p:txBody>
      </p:sp>
      <p:sp>
        <p:nvSpPr>
          <p:cNvPr id="49" name="Google Shape;49;p7"/>
          <p:cNvSpPr txBox="1">
            <a:spLocks noGrp="1"/>
          </p:cNvSpPr>
          <p:nvPr>
            <p:ph type="body" idx="2"/>
          </p:nvPr>
        </p:nvSpPr>
        <p:spPr>
          <a:xfrm>
            <a:off x="6172200" y="1711496"/>
            <a:ext cx="5186362" cy="79243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595959"/>
              </a:buClr>
              <a:buSzPts val="2500"/>
              <a:buNone/>
              <a:defRPr sz="2500" b="1">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3"/>
          </p:nvPr>
        </p:nvSpPr>
        <p:spPr>
          <a:xfrm>
            <a:off x="6178505" y="2505075"/>
            <a:ext cx="5180057" cy="27655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30200" algn="l">
              <a:lnSpc>
                <a:spcPct val="90000"/>
              </a:lnSpc>
              <a:spcBef>
                <a:spcPts val="500"/>
              </a:spcBef>
              <a:spcAft>
                <a:spcPts val="0"/>
              </a:spcAft>
              <a:buClr>
                <a:schemeClr val="dk1"/>
              </a:buClr>
              <a:buSzPts val="1600"/>
              <a:buChar char="•"/>
              <a:defRPr sz="1600"/>
            </a:lvl6pPr>
            <a:lvl7pPr marL="3200400" lvl="6" indent="-330200" algn="l">
              <a:lnSpc>
                <a:spcPct val="90000"/>
              </a:lnSpc>
              <a:spcBef>
                <a:spcPts val="500"/>
              </a:spcBef>
              <a:spcAft>
                <a:spcPts val="0"/>
              </a:spcAft>
              <a:buClr>
                <a:schemeClr val="dk1"/>
              </a:buClr>
              <a:buSzPts val="1600"/>
              <a:buChar char="•"/>
              <a:defRPr sz="1600"/>
            </a:lvl7pPr>
            <a:lvl8pPr marL="3657600" lvl="7" indent="-330200" algn="l">
              <a:lnSpc>
                <a:spcPct val="90000"/>
              </a:lnSpc>
              <a:spcBef>
                <a:spcPts val="500"/>
              </a:spcBef>
              <a:spcAft>
                <a:spcPts val="0"/>
              </a:spcAft>
              <a:buClr>
                <a:schemeClr val="dk1"/>
              </a:buClr>
              <a:buSzPts val="1600"/>
              <a:buChar char="•"/>
              <a:defRPr sz="1600"/>
            </a:lvl8pPr>
            <a:lvl9pPr marL="4114800" lvl="8" indent="-330200" algn="l">
              <a:lnSpc>
                <a:spcPct val="90000"/>
              </a:lnSpc>
              <a:spcBef>
                <a:spcPts val="500"/>
              </a:spcBef>
              <a:spcAft>
                <a:spcPts val="0"/>
              </a:spcAft>
              <a:buClr>
                <a:schemeClr val="dk1"/>
              </a:buClr>
              <a:buSzPts val="1600"/>
              <a:buChar char="•"/>
              <a:defRPr sz="1600"/>
            </a:lvl9pPr>
          </a:lstStyle>
          <a:p>
            <a:endParaRPr/>
          </a:p>
        </p:txBody>
      </p:sp>
      <p:sp>
        <p:nvSpPr>
          <p:cNvPr id="51" name="Google Shape;51;p7"/>
          <p:cNvSpPr txBox="1">
            <a:spLocks noGrp="1"/>
          </p:cNvSpPr>
          <p:nvPr>
            <p:ph type="body" idx="4"/>
          </p:nvPr>
        </p:nvSpPr>
        <p:spPr>
          <a:xfrm>
            <a:off x="836614" y="1712639"/>
            <a:ext cx="5183187" cy="79243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595959"/>
              </a:buClr>
              <a:buSzPts val="2500"/>
              <a:buNone/>
              <a:defRPr sz="2500" b="1">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title"/>
          </p:nvPr>
        </p:nvSpPr>
        <p:spPr>
          <a:xfrm>
            <a:off x="836614" y="510614"/>
            <a:ext cx="10515598" cy="1054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4300"/>
              <a:buFont typeface="Arial"/>
              <a:buNone/>
              <a:defRPr sz="4300" b="1">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3"/>
        <p:cNvGrpSpPr/>
        <p:nvPr/>
      </p:nvGrpSpPr>
      <p:grpSpPr>
        <a:xfrm>
          <a:off x="0" y="0"/>
          <a:ext cx="0" cy="0"/>
          <a:chOff x="0" y="0"/>
          <a:chExt cx="0" cy="0"/>
        </a:xfrm>
      </p:grpSpPr>
      <p:sp>
        <p:nvSpPr>
          <p:cNvPr id="54" name="Google Shape;54;p8"/>
          <p:cNvSpPr txBox="1">
            <a:spLocks noGrp="1"/>
          </p:cNvSpPr>
          <p:nvPr>
            <p:ph type="body" idx="1"/>
          </p:nvPr>
        </p:nvSpPr>
        <p:spPr>
          <a:xfrm>
            <a:off x="457717" y="545091"/>
            <a:ext cx="5393266" cy="44140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sz="2000">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p8"/>
          <p:cNvSpPr txBox="1">
            <a:spLocks noGrp="1"/>
          </p:cNvSpPr>
          <p:nvPr>
            <p:ph type="body" idx="2"/>
          </p:nvPr>
        </p:nvSpPr>
        <p:spPr>
          <a:xfrm>
            <a:off x="6231467" y="545092"/>
            <a:ext cx="5393266" cy="44140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lnSpc>
                <a:spcPct val="90000"/>
              </a:lnSpc>
              <a:spcBef>
                <a:spcPts val="500"/>
              </a:spcBef>
              <a:spcAft>
                <a:spcPts val="0"/>
              </a:spcAft>
              <a:buClr>
                <a:schemeClr val="dk1"/>
              </a:buClr>
              <a:buSzPts val="900"/>
              <a:buNone/>
              <a:defRPr sz="900"/>
            </a:lvl6pPr>
            <a:lvl7pPr marL="3200400" lvl="6" indent="-228600" algn="l">
              <a:lnSpc>
                <a:spcPct val="90000"/>
              </a:lnSpc>
              <a:spcBef>
                <a:spcPts val="500"/>
              </a:spcBef>
              <a:spcAft>
                <a:spcPts val="0"/>
              </a:spcAft>
              <a:buClr>
                <a:schemeClr val="dk1"/>
              </a:buClr>
              <a:buSzPts val="900"/>
              <a:buNone/>
              <a:defRPr sz="900"/>
            </a:lvl7pPr>
            <a:lvl8pPr marL="3657600" lvl="7" indent="-228600" algn="l">
              <a:lnSpc>
                <a:spcPct val="90000"/>
              </a:lnSpc>
              <a:spcBef>
                <a:spcPts val="500"/>
              </a:spcBef>
              <a:spcAft>
                <a:spcPts val="0"/>
              </a:spcAft>
              <a:buClr>
                <a:schemeClr val="dk1"/>
              </a:buClr>
              <a:buSzPts val="900"/>
              <a:buNone/>
              <a:defRPr sz="900"/>
            </a:lvl8pPr>
            <a:lvl9pPr marL="4114800" lvl="8" indent="-228600" algn="l">
              <a:lnSpc>
                <a:spcPct val="90000"/>
              </a:lnSpc>
              <a:spcBef>
                <a:spcPts val="50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56"/>
        <p:cNvGrpSpPr/>
        <p:nvPr/>
      </p:nvGrpSpPr>
      <p:grpSpPr>
        <a:xfrm>
          <a:off x="0" y="0"/>
          <a:ext cx="0" cy="0"/>
          <a:chOff x="0" y="0"/>
          <a:chExt cx="0" cy="0"/>
        </a:xfrm>
      </p:grpSpPr>
      <p:sp>
        <p:nvSpPr>
          <p:cNvPr id="57" name="Google Shape;57;p9"/>
          <p:cNvSpPr>
            <a:spLocks noGrp="1"/>
          </p:cNvSpPr>
          <p:nvPr>
            <p:ph type="pic" idx="2"/>
          </p:nvPr>
        </p:nvSpPr>
        <p:spPr>
          <a:xfrm rot="344365">
            <a:off x="765923" y="687338"/>
            <a:ext cx="10591524" cy="3491307"/>
          </a:xfrm>
          <a:prstGeom prst="rect">
            <a:avLst/>
          </a:prstGeom>
          <a:solidFill>
            <a:srgbClr val="ECECEC"/>
          </a:solidFill>
          <a:ln w="190500" cap="sq" cmpd="sng">
            <a:solidFill>
              <a:srgbClr val="FFFFFF"/>
            </a:solidFill>
            <a:prstDash val="solid"/>
            <a:miter lim="800000"/>
            <a:headEnd type="none" w="sm" len="sm"/>
            <a:tailEnd type="none" w="sm" len="sm"/>
          </a:ln>
        </p:spPr>
      </p:sp>
      <p:sp>
        <p:nvSpPr>
          <p:cNvPr id="58" name="Google Shape;58;p9"/>
          <p:cNvSpPr txBox="1">
            <a:spLocks noGrp="1"/>
          </p:cNvSpPr>
          <p:nvPr>
            <p:ph type="body" idx="1"/>
          </p:nvPr>
        </p:nvSpPr>
        <p:spPr>
          <a:xfrm>
            <a:off x="688489" y="4486019"/>
            <a:ext cx="10816984" cy="80486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595959"/>
              </a:buClr>
              <a:buSzPts val="1600"/>
              <a:buNone/>
              <a:defRPr sz="1600" b="0">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lnSpc>
                <a:spcPct val="90000"/>
              </a:lnSpc>
              <a:spcBef>
                <a:spcPts val="500"/>
              </a:spcBef>
              <a:spcAft>
                <a:spcPts val="0"/>
              </a:spcAft>
              <a:buClr>
                <a:schemeClr val="dk1"/>
              </a:buClr>
              <a:buSzPts val="900"/>
              <a:buNone/>
              <a:defRPr sz="900"/>
            </a:lvl6pPr>
            <a:lvl7pPr marL="3200400" lvl="6" indent="-228600" algn="l">
              <a:lnSpc>
                <a:spcPct val="90000"/>
              </a:lnSpc>
              <a:spcBef>
                <a:spcPts val="500"/>
              </a:spcBef>
              <a:spcAft>
                <a:spcPts val="0"/>
              </a:spcAft>
              <a:buClr>
                <a:schemeClr val="dk1"/>
              </a:buClr>
              <a:buSzPts val="900"/>
              <a:buNone/>
              <a:defRPr sz="900"/>
            </a:lvl7pPr>
            <a:lvl8pPr marL="3657600" lvl="7" indent="-228600" algn="l">
              <a:lnSpc>
                <a:spcPct val="90000"/>
              </a:lnSpc>
              <a:spcBef>
                <a:spcPts val="500"/>
              </a:spcBef>
              <a:spcAft>
                <a:spcPts val="0"/>
              </a:spcAft>
              <a:buClr>
                <a:schemeClr val="dk1"/>
              </a:buClr>
              <a:buSzPts val="900"/>
              <a:buNone/>
              <a:defRPr sz="900"/>
            </a:lvl8pPr>
            <a:lvl9pPr marL="4114800" lvl="8" indent="-228600" algn="l">
              <a:lnSpc>
                <a:spcPct val="90000"/>
              </a:lnSpc>
              <a:spcBef>
                <a:spcPts val="50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59"/>
        <p:cNvGrpSpPr/>
        <p:nvPr/>
      </p:nvGrpSpPr>
      <p:grpSpPr>
        <a:xfrm>
          <a:off x="0" y="0"/>
          <a:ext cx="0" cy="0"/>
          <a:chOff x="0" y="0"/>
          <a:chExt cx="0" cy="0"/>
        </a:xfrm>
      </p:grpSpPr>
      <p:pic>
        <p:nvPicPr>
          <p:cNvPr id="60" name="Google Shape;60;p10" descr="A close up of a logo&#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61" name="Google Shape;61;p10" descr="A picture containing brick&#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62" name="Google Shape;62;p10" descr="A close up of a logo&#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A picture containing screenshot&#10;&#10;Description automatically generated"/>
          <p:cNvPicPr preferRelativeResize="0"/>
          <p:nvPr/>
        </p:nvPicPr>
        <p:blipFill rotWithShape="1">
          <a:blip r:embed="rId14">
            <a:alphaModFix/>
          </a:blip>
          <a:srcRect/>
          <a:stretch/>
        </p:blipFill>
        <p:spPr>
          <a:xfrm>
            <a:off x="0" y="0"/>
            <a:ext cx="12192000" cy="6858000"/>
          </a:xfrm>
          <a:prstGeom prst="rect">
            <a:avLst/>
          </a:prstGeom>
          <a:noFill/>
          <a:ln>
            <a:noFill/>
          </a:ln>
        </p:spPr>
      </p:pic>
      <p:pic>
        <p:nvPicPr>
          <p:cNvPr id="16" name="Google Shape;16;p1" descr="A close up of a logo&#10;&#10;Description automatically generated"/>
          <p:cNvPicPr preferRelativeResize="0"/>
          <p:nvPr/>
        </p:nvPicPr>
        <p:blipFill rotWithShape="1">
          <a:blip r:embed="rId15">
            <a:alphaModFix/>
          </a:blip>
          <a:srcRect/>
          <a:stretch/>
        </p:blipFill>
        <p:spPr>
          <a:xfrm>
            <a:off x="0" y="0"/>
            <a:ext cx="12192000" cy="6858000"/>
          </a:xfrm>
          <a:prstGeom prst="rect">
            <a:avLst/>
          </a:prstGeom>
          <a:noFill/>
          <a:ln>
            <a:noFill/>
          </a:ln>
        </p:spPr>
      </p:pic>
      <p:pic>
        <p:nvPicPr>
          <p:cNvPr id="17" name="Google Shape;17;p1" descr="A close up of a logo&#10;&#10;Description automatically generated"/>
          <p:cNvPicPr preferRelativeResize="0"/>
          <p:nvPr/>
        </p:nvPicPr>
        <p:blipFill rotWithShape="1">
          <a:blip r:embed="rId16">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360378" y="601090"/>
            <a:ext cx="5159889" cy="23053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2800"/>
              <a:buFont typeface="Arial"/>
              <a:buNone/>
            </a:pPr>
            <a:r>
              <a:rPr lang="en-US" sz="2800">
                <a:latin typeface="Algerian"/>
                <a:ea typeface="Algerian"/>
                <a:cs typeface="Algerian"/>
                <a:sym typeface="Algerian"/>
              </a:rPr>
              <a:t>Crime Data Analysis of a Los Angeles of year 2023</a:t>
            </a:r>
            <a:endParaRPr>
              <a:latin typeface="Algerian"/>
              <a:ea typeface="Algerian"/>
              <a:cs typeface="Algerian"/>
              <a:sym typeface="Algerian"/>
            </a:endParaRPr>
          </a:p>
        </p:txBody>
      </p:sp>
      <p:sp>
        <p:nvSpPr>
          <p:cNvPr id="90" name="Google Shape;90;p14"/>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rgbClr val="D0CECE"/>
              </a:buClr>
              <a:buSzPts val="1800"/>
              <a:buNone/>
            </a:pPr>
            <a:r>
              <a:rPr lang="en-US" sz="1800"/>
              <a:t>Areena Syed</a:t>
            </a:r>
            <a:endParaRPr/>
          </a:p>
          <a:p>
            <a:pPr marL="0" lvl="0" indent="0" algn="r" rtl="0">
              <a:lnSpc>
                <a:spcPct val="90000"/>
              </a:lnSpc>
              <a:spcBef>
                <a:spcPts val="1000"/>
              </a:spcBef>
              <a:spcAft>
                <a:spcPts val="0"/>
              </a:spcAft>
              <a:buClr>
                <a:srgbClr val="D0CECE"/>
              </a:buClr>
              <a:buSzPts val="1800"/>
              <a:buNone/>
            </a:pPr>
            <a:r>
              <a:rPr lang="en-US" sz="1800"/>
              <a:t>Varshith Reddy</a:t>
            </a:r>
            <a:endParaRPr/>
          </a:p>
          <a:p>
            <a:pPr marL="0" lvl="0" indent="0" algn="r" rtl="0">
              <a:lnSpc>
                <a:spcPct val="90000"/>
              </a:lnSpc>
              <a:spcBef>
                <a:spcPts val="1000"/>
              </a:spcBef>
              <a:spcAft>
                <a:spcPts val="0"/>
              </a:spcAft>
              <a:buClr>
                <a:srgbClr val="D0CECE"/>
              </a:buClr>
              <a:buSzPts val="1800"/>
              <a:buNone/>
            </a:pPr>
            <a:r>
              <a:rPr lang="en-US" sz="1800"/>
              <a:t>Dinesh Chandra Gaddam </a:t>
            </a:r>
            <a:endParaRPr/>
          </a:p>
          <a:p>
            <a:pPr marL="0" lvl="0" indent="0" algn="r" rtl="0">
              <a:lnSpc>
                <a:spcPct val="90000"/>
              </a:lnSpc>
              <a:spcBef>
                <a:spcPts val="1000"/>
              </a:spcBef>
              <a:spcAft>
                <a:spcPts val="0"/>
              </a:spcAft>
              <a:buClr>
                <a:srgbClr val="D0CECE"/>
              </a:buClr>
              <a:buSzPts val="1800"/>
              <a:buNone/>
            </a:pPr>
            <a:r>
              <a:rPr lang="en-US" sz="1800"/>
              <a:t>Long Huynh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3"/>
          <p:cNvPicPr preferRelativeResize="0">
            <a:picLocks noGrp="1"/>
          </p:cNvPicPr>
          <p:nvPr>
            <p:ph type="body" idx="1"/>
          </p:nvPr>
        </p:nvPicPr>
        <p:blipFill rotWithShape="1">
          <a:blip r:embed="rId3">
            <a:alphaModFix/>
          </a:blip>
          <a:srcRect/>
          <a:stretch/>
        </p:blipFill>
        <p:spPr>
          <a:xfrm>
            <a:off x="1540523" y="646130"/>
            <a:ext cx="7707172" cy="48715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4"/>
          <p:cNvPicPr preferRelativeResize="0">
            <a:picLocks noGrp="1"/>
          </p:cNvPicPr>
          <p:nvPr>
            <p:ph type="body" idx="1"/>
          </p:nvPr>
        </p:nvPicPr>
        <p:blipFill rotWithShape="1">
          <a:blip r:embed="rId3">
            <a:alphaModFix/>
          </a:blip>
          <a:srcRect/>
          <a:stretch/>
        </p:blipFill>
        <p:spPr>
          <a:xfrm>
            <a:off x="884903" y="688257"/>
            <a:ext cx="9964603" cy="46124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6"/>
          <p:cNvPicPr preferRelativeResize="0">
            <a:picLocks noGrp="1"/>
          </p:cNvPicPr>
          <p:nvPr>
            <p:ph type="body" idx="1"/>
          </p:nvPr>
        </p:nvPicPr>
        <p:blipFill rotWithShape="1">
          <a:blip r:embed="rId3">
            <a:alphaModFix/>
          </a:blip>
          <a:srcRect/>
          <a:stretch/>
        </p:blipFill>
        <p:spPr>
          <a:xfrm>
            <a:off x="540775" y="704056"/>
            <a:ext cx="4945626" cy="4286250"/>
          </a:xfrm>
          <a:prstGeom prst="rect">
            <a:avLst/>
          </a:prstGeom>
          <a:noFill/>
          <a:ln>
            <a:noFill/>
          </a:ln>
        </p:spPr>
      </p:pic>
      <p:pic>
        <p:nvPicPr>
          <p:cNvPr id="183" name="Google Shape;183;p26"/>
          <p:cNvPicPr preferRelativeResize="0"/>
          <p:nvPr/>
        </p:nvPicPr>
        <p:blipFill rotWithShape="1">
          <a:blip r:embed="rId4">
            <a:alphaModFix/>
          </a:blip>
          <a:srcRect/>
          <a:stretch/>
        </p:blipFill>
        <p:spPr>
          <a:xfrm>
            <a:off x="5281459" y="731095"/>
            <a:ext cx="6191250" cy="38318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ctrTitle"/>
          </p:nvPr>
        </p:nvSpPr>
        <p:spPr>
          <a:xfrm>
            <a:off x="173472" y="557959"/>
            <a:ext cx="4783500" cy="2401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3600"/>
              <a:buFont typeface="Arial"/>
              <a:buNone/>
            </a:pPr>
            <a:r>
              <a:rPr lang="en-US" sz="3600">
                <a:latin typeface="Algerian"/>
                <a:ea typeface="Algerian"/>
                <a:cs typeface="Algerian"/>
                <a:sym typeface="Algerian"/>
              </a:rPr>
              <a:t>Smart Questions</a:t>
            </a:r>
            <a:endParaRPr>
              <a:latin typeface="Algerian"/>
              <a:ea typeface="Algerian"/>
              <a:cs typeface="Algerian"/>
              <a:sym typeface="Algerian"/>
            </a:endParaRPr>
          </a:p>
        </p:txBody>
      </p:sp>
      <p:sp>
        <p:nvSpPr>
          <p:cNvPr id="189" name="Google Shape;189;p27"/>
          <p:cNvSpPr txBox="1"/>
          <p:nvPr/>
        </p:nvSpPr>
        <p:spPr>
          <a:xfrm>
            <a:off x="9324474" y="3332747"/>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854337" y="503617"/>
            <a:ext cx="10499400" cy="105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US" sz="2400"/>
              <a:t>SMART Q1: Can we identify emerging spatial and temporal patterns or hotspots for crime categories to inform proactive and targeted interventions?</a:t>
            </a:r>
            <a:endParaRPr sz="2400"/>
          </a:p>
        </p:txBody>
      </p:sp>
      <p:pic>
        <p:nvPicPr>
          <p:cNvPr id="196" name="Google Shape;196;p28"/>
          <p:cNvPicPr preferRelativeResize="0"/>
          <p:nvPr/>
        </p:nvPicPr>
        <p:blipFill>
          <a:blip r:embed="rId3">
            <a:alphaModFix/>
          </a:blip>
          <a:stretch>
            <a:fillRect/>
          </a:stretch>
        </p:blipFill>
        <p:spPr>
          <a:xfrm>
            <a:off x="548875" y="1825625"/>
            <a:ext cx="5263200" cy="3076025"/>
          </a:xfrm>
          <a:prstGeom prst="rect">
            <a:avLst/>
          </a:prstGeom>
          <a:noFill/>
          <a:ln>
            <a:noFill/>
          </a:ln>
        </p:spPr>
      </p:pic>
      <p:pic>
        <p:nvPicPr>
          <p:cNvPr id="197" name="Google Shape;197;p28"/>
          <p:cNvPicPr preferRelativeResize="0"/>
          <p:nvPr/>
        </p:nvPicPr>
        <p:blipFill>
          <a:blip r:embed="rId4">
            <a:alphaModFix/>
          </a:blip>
          <a:stretch>
            <a:fillRect/>
          </a:stretch>
        </p:blipFill>
        <p:spPr>
          <a:xfrm>
            <a:off x="6109550" y="2010425"/>
            <a:ext cx="5511475" cy="277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52400" y="679525"/>
            <a:ext cx="5972826" cy="4384126"/>
          </a:xfrm>
          <a:prstGeom prst="rect">
            <a:avLst/>
          </a:prstGeom>
          <a:noFill/>
          <a:ln>
            <a:noFill/>
          </a:ln>
        </p:spPr>
      </p:pic>
      <p:pic>
        <p:nvPicPr>
          <p:cNvPr id="204" name="Google Shape;204;p29"/>
          <p:cNvPicPr preferRelativeResize="0"/>
          <p:nvPr/>
        </p:nvPicPr>
        <p:blipFill>
          <a:blip r:embed="rId4">
            <a:alphaModFix/>
          </a:blip>
          <a:stretch>
            <a:fillRect/>
          </a:stretch>
        </p:blipFill>
        <p:spPr>
          <a:xfrm>
            <a:off x="6324600" y="851775"/>
            <a:ext cx="5171149" cy="394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287050" y="773475"/>
            <a:ext cx="9331898"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553850" y="83150"/>
            <a:ext cx="11032200" cy="1401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US" sz="2800"/>
              <a:t>SMART Q2: How accurately can we predict the likelihood of crime being solved in Los Angeles based on the available data features in 2023?</a:t>
            </a:r>
            <a:endParaRPr sz="2800"/>
          </a:p>
        </p:txBody>
      </p:sp>
      <p:sp>
        <p:nvSpPr>
          <p:cNvPr id="217" name="Google Shape;217;p31"/>
          <p:cNvSpPr txBox="1">
            <a:spLocks noGrp="1"/>
          </p:cNvSpPr>
          <p:nvPr>
            <p:ph type="body" idx="1"/>
          </p:nvPr>
        </p:nvSpPr>
        <p:spPr>
          <a:xfrm>
            <a:off x="812150" y="2220225"/>
            <a:ext cx="10515600" cy="347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The features that effect chances of crime being solved are Area, Vict age, crime type(crm cd), Weapon Used, Month.</a:t>
            </a:r>
            <a:endParaRPr/>
          </a:p>
          <a:p>
            <a:pPr marL="0" lvl="0" indent="0" algn="l" rtl="0">
              <a:spcBef>
                <a:spcPts val="1000"/>
              </a:spcBef>
              <a:spcAft>
                <a:spcPts val="0"/>
              </a:spcAft>
              <a:buNone/>
            </a:pPr>
            <a:endParaRPr/>
          </a:p>
          <a:p>
            <a:pPr marL="0" lvl="0" indent="0" algn="l" rtl="0">
              <a:spcBef>
                <a:spcPts val="1000"/>
              </a:spcBef>
              <a:spcAft>
                <a:spcPts val="0"/>
              </a:spcAft>
              <a:buNone/>
            </a:pPr>
            <a:r>
              <a:rPr lang="en-US"/>
              <a:t>The Dependent variable is “Status”.</a:t>
            </a:r>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body" idx="1"/>
          </p:nvPr>
        </p:nvSpPr>
        <p:spPr>
          <a:xfrm>
            <a:off x="5146225" y="974950"/>
            <a:ext cx="7133100" cy="3474600"/>
          </a:xfrm>
          <a:prstGeom prst="rect">
            <a:avLst/>
          </a:prstGeom>
        </p:spPr>
        <p:txBody>
          <a:bodyPr spcFirstLastPara="1" wrap="square" lIns="91425" tIns="45700" rIns="91425" bIns="45700" anchor="t" anchorCtr="0">
            <a:normAutofit lnSpcReduction="10000"/>
          </a:bodyPr>
          <a:lstStyle/>
          <a:p>
            <a:pPr marL="457200" lvl="0" indent="-406400" algn="l" rtl="0">
              <a:spcBef>
                <a:spcPts val="1000"/>
              </a:spcBef>
              <a:spcAft>
                <a:spcPts val="0"/>
              </a:spcAft>
              <a:buSzPts val="2800"/>
              <a:buFont typeface="Avenir"/>
              <a:buChar char="●"/>
            </a:pPr>
            <a:r>
              <a:rPr lang="en-US">
                <a:latin typeface="Avenir"/>
                <a:ea typeface="Avenir"/>
                <a:cs typeface="Avenir"/>
                <a:sym typeface="Avenir"/>
              </a:rPr>
              <a:t>logistic Regression</a:t>
            </a:r>
            <a:endParaRPr>
              <a:latin typeface="Avenir"/>
              <a:ea typeface="Avenir"/>
              <a:cs typeface="Avenir"/>
              <a:sym typeface="Avenir"/>
            </a:endParaRPr>
          </a:p>
          <a:p>
            <a:pPr marL="457200" lvl="0" indent="0" algn="l" rtl="0">
              <a:spcBef>
                <a:spcPts val="1000"/>
              </a:spcBef>
              <a:spcAft>
                <a:spcPts val="0"/>
              </a:spcAft>
              <a:buNone/>
            </a:pPr>
            <a:endParaRPr>
              <a:latin typeface="Avenir"/>
              <a:ea typeface="Avenir"/>
              <a:cs typeface="Avenir"/>
              <a:sym typeface="Avenir"/>
            </a:endParaRPr>
          </a:p>
          <a:p>
            <a:pPr marL="457200" lvl="0" indent="-406400" algn="l" rtl="0">
              <a:spcBef>
                <a:spcPts val="1000"/>
              </a:spcBef>
              <a:spcAft>
                <a:spcPts val="0"/>
              </a:spcAft>
              <a:buSzPts val="2800"/>
              <a:buFont typeface="Avenir"/>
              <a:buChar char="●"/>
            </a:pPr>
            <a:r>
              <a:rPr lang="en-US">
                <a:latin typeface="Avenir"/>
                <a:ea typeface="Avenir"/>
                <a:cs typeface="Avenir"/>
                <a:sym typeface="Avenir"/>
              </a:rPr>
              <a:t>Decision Tree</a:t>
            </a:r>
            <a:endParaRPr>
              <a:latin typeface="Avenir"/>
              <a:ea typeface="Avenir"/>
              <a:cs typeface="Avenir"/>
              <a:sym typeface="Avenir"/>
            </a:endParaRPr>
          </a:p>
          <a:p>
            <a:pPr marL="457200" lvl="0" indent="0" algn="l" rtl="0">
              <a:spcBef>
                <a:spcPts val="1000"/>
              </a:spcBef>
              <a:spcAft>
                <a:spcPts val="0"/>
              </a:spcAft>
              <a:buNone/>
            </a:pPr>
            <a:endParaRPr>
              <a:latin typeface="Avenir"/>
              <a:ea typeface="Avenir"/>
              <a:cs typeface="Avenir"/>
              <a:sym typeface="Avenir"/>
            </a:endParaRPr>
          </a:p>
          <a:p>
            <a:pPr marL="457200" lvl="0" indent="-406400" algn="l" rtl="0">
              <a:spcBef>
                <a:spcPts val="1000"/>
              </a:spcBef>
              <a:spcAft>
                <a:spcPts val="0"/>
              </a:spcAft>
              <a:buSzPts val="2800"/>
              <a:buFont typeface="Avenir"/>
              <a:buChar char="●"/>
            </a:pPr>
            <a:r>
              <a:rPr lang="en-US">
                <a:latin typeface="Avenir"/>
                <a:ea typeface="Avenir"/>
                <a:cs typeface="Avenir"/>
                <a:sym typeface="Avenir"/>
              </a:rPr>
              <a:t>K-NN</a:t>
            </a:r>
            <a:endParaRPr>
              <a:latin typeface="Avenir"/>
              <a:ea typeface="Avenir"/>
              <a:cs typeface="Avenir"/>
              <a:sym typeface="Avenir"/>
            </a:endParaRPr>
          </a:p>
          <a:p>
            <a:pPr marL="457200" lvl="0" indent="0" algn="l" rtl="0">
              <a:spcBef>
                <a:spcPts val="1000"/>
              </a:spcBef>
              <a:spcAft>
                <a:spcPts val="0"/>
              </a:spcAft>
              <a:buNone/>
            </a:pPr>
            <a:endParaRPr>
              <a:latin typeface="Avenir"/>
              <a:ea typeface="Avenir"/>
              <a:cs typeface="Avenir"/>
              <a:sym typeface="Avenir"/>
            </a:endParaRPr>
          </a:p>
          <a:p>
            <a:pPr marL="457200" lvl="0" indent="-406400" algn="l" rtl="0">
              <a:spcBef>
                <a:spcPts val="1000"/>
              </a:spcBef>
              <a:spcAft>
                <a:spcPts val="0"/>
              </a:spcAft>
              <a:buSzPts val="2800"/>
              <a:buFont typeface="Avenir"/>
              <a:buChar char="●"/>
            </a:pPr>
            <a:r>
              <a:rPr lang="en-US">
                <a:latin typeface="Avenir"/>
                <a:ea typeface="Avenir"/>
                <a:cs typeface="Avenir"/>
                <a:sym typeface="Avenir"/>
              </a:rPr>
              <a:t>Random Forest</a:t>
            </a:r>
            <a:endParaRPr>
              <a:latin typeface="Avenir"/>
              <a:ea typeface="Avenir"/>
              <a:cs typeface="Avenir"/>
              <a:sym typeface="Avenir"/>
            </a:endParaRPr>
          </a:p>
        </p:txBody>
      </p:sp>
      <p:sp>
        <p:nvSpPr>
          <p:cNvPr id="224" name="Google Shape;224;p32"/>
          <p:cNvSpPr txBox="1"/>
          <p:nvPr/>
        </p:nvSpPr>
        <p:spPr>
          <a:xfrm>
            <a:off x="553850" y="1560050"/>
            <a:ext cx="4000500" cy="24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Models used:</a:t>
            </a:r>
            <a:endParaRPr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body" idx="1"/>
          </p:nvPr>
        </p:nvSpPr>
        <p:spPr>
          <a:xfrm>
            <a:off x="647700" y="122475"/>
            <a:ext cx="10515600" cy="5377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Logistic Regression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Decision-Tree</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Random-Forest</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K-NN</a:t>
            </a:r>
            <a:endParaRPr/>
          </a:p>
        </p:txBody>
      </p:sp>
      <p:pic>
        <p:nvPicPr>
          <p:cNvPr id="231" name="Google Shape;231;p33"/>
          <p:cNvPicPr preferRelativeResize="0"/>
          <p:nvPr/>
        </p:nvPicPr>
        <p:blipFill>
          <a:blip r:embed="rId3">
            <a:alphaModFix/>
          </a:blip>
          <a:stretch>
            <a:fillRect/>
          </a:stretch>
        </p:blipFill>
        <p:spPr>
          <a:xfrm>
            <a:off x="5853800" y="200325"/>
            <a:ext cx="4267200" cy="1143000"/>
          </a:xfrm>
          <a:prstGeom prst="rect">
            <a:avLst/>
          </a:prstGeom>
          <a:noFill/>
          <a:ln>
            <a:noFill/>
          </a:ln>
        </p:spPr>
      </p:pic>
      <p:pic>
        <p:nvPicPr>
          <p:cNvPr id="232" name="Google Shape;232;p33"/>
          <p:cNvPicPr preferRelativeResize="0"/>
          <p:nvPr/>
        </p:nvPicPr>
        <p:blipFill>
          <a:blip r:embed="rId4">
            <a:alphaModFix/>
          </a:blip>
          <a:stretch>
            <a:fillRect/>
          </a:stretch>
        </p:blipFill>
        <p:spPr>
          <a:xfrm>
            <a:off x="5891900" y="1533825"/>
            <a:ext cx="4191000" cy="1104900"/>
          </a:xfrm>
          <a:prstGeom prst="rect">
            <a:avLst/>
          </a:prstGeom>
          <a:noFill/>
          <a:ln>
            <a:noFill/>
          </a:ln>
        </p:spPr>
      </p:pic>
      <p:pic>
        <p:nvPicPr>
          <p:cNvPr id="233" name="Google Shape;233;p33"/>
          <p:cNvPicPr preferRelativeResize="0"/>
          <p:nvPr/>
        </p:nvPicPr>
        <p:blipFill>
          <a:blip r:embed="rId5">
            <a:alphaModFix/>
          </a:blip>
          <a:stretch>
            <a:fillRect/>
          </a:stretch>
        </p:blipFill>
        <p:spPr>
          <a:xfrm>
            <a:off x="5910950" y="2829225"/>
            <a:ext cx="4210050" cy="1162050"/>
          </a:xfrm>
          <a:prstGeom prst="rect">
            <a:avLst/>
          </a:prstGeom>
          <a:noFill/>
          <a:ln>
            <a:noFill/>
          </a:ln>
        </p:spPr>
      </p:pic>
      <p:pic>
        <p:nvPicPr>
          <p:cNvPr id="234" name="Google Shape;234;p33"/>
          <p:cNvPicPr preferRelativeResize="0"/>
          <p:nvPr/>
        </p:nvPicPr>
        <p:blipFill>
          <a:blip r:embed="rId6">
            <a:alphaModFix/>
          </a:blip>
          <a:stretch>
            <a:fillRect/>
          </a:stretch>
        </p:blipFill>
        <p:spPr>
          <a:xfrm>
            <a:off x="5891900" y="4291650"/>
            <a:ext cx="4210050" cy="105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body" idx="1"/>
          </p:nvPr>
        </p:nvSpPr>
        <p:spPr>
          <a:xfrm>
            <a:off x="659425" y="1348149"/>
            <a:ext cx="10694400" cy="3951900"/>
          </a:xfrm>
          <a:prstGeom prst="rect">
            <a:avLst/>
          </a:prstGeom>
          <a:noFill/>
          <a:ln>
            <a:noFill/>
          </a:ln>
        </p:spPr>
        <p:txBody>
          <a:bodyPr spcFirstLastPara="1" wrap="square" lIns="91425" tIns="45700" rIns="91425" bIns="45700" anchor="t" anchorCtr="0">
            <a:normAutofit/>
          </a:bodyPr>
          <a:lstStyle/>
          <a:p>
            <a:pPr marL="457200" lvl="0" indent="-406400" algn="l" rtl="0">
              <a:lnSpc>
                <a:spcPct val="98181"/>
              </a:lnSpc>
              <a:spcBef>
                <a:spcPts val="1000"/>
              </a:spcBef>
              <a:spcAft>
                <a:spcPts val="0"/>
              </a:spcAft>
              <a:buSzPts val="2800"/>
              <a:buFont typeface="Roboto"/>
              <a:buChar char="●"/>
            </a:pPr>
            <a:r>
              <a:rPr lang="en-US" b="1">
                <a:latin typeface="Roboto"/>
                <a:ea typeface="Roboto"/>
                <a:cs typeface="Roboto"/>
                <a:sym typeface="Roboto"/>
              </a:rPr>
              <a:t>Public Safety Concerns </a:t>
            </a:r>
            <a:endParaRPr b="1">
              <a:latin typeface="Roboto"/>
              <a:ea typeface="Roboto"/>
              <a:cs typeface="Roboto"/>
              <a:sym typeface="Roboto"/>
            </a:endParaRPr>
          </a:p>
          <a:p>
            <a:pPr marL="457200" lvl="0" indent="0" algn="l" rtl="0">
              <a:lnSpc>
                <a:spcPct val="98181"/>
              </a:lnSpc>
              <a:spcBef>
                <a:spcPts val="1000"/>
              </a:spcBef>
              <a:spcAft>
                <a:spcPts val="0"/>
              </a:spcAft>
              <a:buNone/>
            </a:pPr>
            <a:r>
              <a:rPr lang="en-US" sz="3400">
                <a:latin typeface="Roboto"/>
                <a:ea typeface="Roboto"/>
                <a:cs typeface="Roboto"/>
                <a:sym typeface="Roboto"/>
              </a:rPr>
              <a:t>- </a:t>
            </a:r>
            <a:r>
              <a:rPr lang="en-US" sz="2700">
                <a:highlight>
                  <a:srgbClr val="FFFFFF"/>
                </a:highlight>
                <a:latin typeface="Roboto"/>
                <a:ea typeface="Roboto"/>
                <a:cs typeface="Roboto"/>
                <a:sym typeface="Roboto"/>
              </a:rPr>
              <a:t>Ensuring the safety and security of residents</a:t>
            </a:r>
            <a:endParaRPr sz="4300">
              <a:latin typeface="Roboto"/>
              <a:ea typeface="Roboto"/>
              <a:cs typeface="Roboto"/>
              <a:sym typeface="Roboto"/>
            </a:endParaRPr>
          </a:p>
          <a:p>
            <a:pPr marL="457200" lvl="0" indent="-406400" algn="l" rtl="0">
              <a:lnSpc>
                <a:spcPct val="98181"/>
              </a:lnSpc>
              <a:spcBef>
                <a:spcPts val="1000"/>
              </a:spcBef>
              <a:spcAft>
                <a:spcPts val="0"/>
              </a:spcAft>
              <a:buSzPts val="2800"/>
              <a:buFont typeface="Roboto"/>
              <a:buChar char="●"/>
            </a:pPr>
            <a:r>
              <a:rPr lang="en-US" b="1">
                <a:latin typeface="Roboto"/>
                <a:ea typeface="Roboto"/>
                <a:cs typeface="Roboto"/>
                <a:sym typeface="Roboto"/>
              </a:rPr>
              <a:t>Uncovering Insights through Analysis</a:t>
            </a:r>
            <a:endParaRPr b="1">
              <a:latin typeface="Roboto"/>
              <a:ea typeface="Roboto"/>
              <a:cs typeface="Roboto"/>
              <a:sym typeface="Roboto"/>
            </a:endParaRPr>
          </a:p>
          <a:p>
            <a:pPr marL="457200" lvl="0" indent="0" algn="l" rtl="0">
              <a:lnSpc>
                <a:spcPct val="90000"/>
              </a:lnSpc>
              <a:spcBef>
                <a:spcPts val="1000"/>
              </a:spcBef>
              <a:spcAft>
                <a:spcPts val="0"/>
              </a:spcAft>
              <a:buNone/>
            </a:pPr>
            <a:r>
              <a:rPr lang="en-US" sz="3200">
                <a:latin typeface="Roboto"/>
                <a:ea typeface="Roboto"/>
                <a:cs typeface="Roboto"/>
                <a:sym typeface="Roboto"/>
              </a:rPr>
              <a:t>-</a:t>
            </a:r>
            <a:r>
              <a:rPr lang="en-US" sz="4200">
                <a:latin typeface="Roboto"/>
                <a:ea typeface="Roboto"/>
                <a:cs typeface="Roboto"/>
                <a:sym typeface="Roboto"/>
              </a:rPr>
              <a:t> </a:t>
            </a:r>
            <a:r>
              <a:rPr lang="en-US" sz="2600">
                <a:highlight>
                  <a:srgbClr val="FFFFFF"/>
                </a:highlight>
                <a:latin typeface="Roboto"/>
                <a:ea typeface="Roboto"/>
                <a:cs typeface="Roboto"/>
                <a:sym typeface="Roboto"/>
              </a:rPr>
              <a:t>Analyzing crime data allows for the extraction of valuable insights</a:t>
            </a:r>
            <a:endParaRPr sz="4200">
              <a:latin typeface="Roboto"/>
              <a:ea typeface="Roboto"/>
              <a:cs typeface="Roboto"/>
              <a:sym typeface="Roboto"/>
            </a:endParaRPr>
          </a:p>
          <a:p>
            <a:pPr marL="457200" lvl="0" indent="-406400" algn="l" rtl="0">
              <a:lnSpc>
                <a:spcPct val="90000"/>
              </a:lnSpc>
              <a:spcBef>
                <a:spcPts val="1000"/>
              </a:spcBef>
              <a:spcAft>
                <a:spcPts val="0"/>
              </a:spcAft>
              <a:buSzPts val="2800"/>
              <a:buFont typeface="Roboto"/>
              <a:buChar char="●"/>
            </a:pPr>
            <a:r>
              <a:rPr lang="en-US" b="1">
                <a:latin typeface="Roboto"/>
                <a:ea typeface="Roboto"/>
                <a:cs typeface="Roboto"/>
                <a:sym typeface="Roboto"/>
              </a:rPr>
              <a:t>Factors Influencing Crime Rates</a:t>
            </a:r>
            <a:endParaRPr b="1">
              <a:latin typeface="Roboto"/>
              <a:ea typeface="Roboto"/>
              <a:cs typeface="Roboto"/>
              <a:sym typeface="Roboto"/>
            </a:endParaRPr>
          </a:p>
          <a:p>
            <a:pPr marL="457200" lvl="0" indent="0" algn="l" rtl="0">
              <a:lnSpc>
                <a:spcPct val="90000"/>
              </a:lnSpc>
              <a:spcBef>
                <a:spcPts val="1000"/>
              </a:spcBef>
              <a:spcAft>
                <a:spcPts val="0"/>
              </a:spcAft>
              <a:buNone/>
            </a:pPr>
            <a:r>
              <a:rPr lang="en-US" sz="3200">
                <a:latin typeface="Roboto"/>
                <a:ea typeface="Roboto"/>
                <a:cs typeface="Roboto"/>
                <a:sym typeface="Roboto"/>
              </a:rPr>
              <a:t>- </a:t>
            </a:r>
            <a:r>
              <a:rPr lang="en-US" sz="2600">
                <a:highlight>
                  <a:srgbClr val="FFFFFF"/>
                </a:highlight>
                <a:latin typeface="Roboto"/>
                <a:ea typeface="Roboto"/>
                <a:cs typeface="Roboto"/>
                <a:sym typeface="Roboto"/>
              </a:rPr>
              <a:t>Crime</a:t>
            </a:r>
            <a:r>
              <a:rPr lang="en-US" sz="2608">
                <a:highlight>
                  <a:srgbClr val="FFFFFF"/>
                </a:highlight>
                <a:latin typeface="Roboto"/>
                <a:ea typeface="Roboto"/>
                <a:cs typeface="Roboto"/>
                <a:sym typeface="Roboto"/>
              </a:rPr>
              <a:t> rates can be influenced by a multitude of factors</a:t>
            </a:r>
            <a:endParaRPr sz="4208" b="1">
              <a:latin typeface="Roboto"/>
              <a:ea typeface="Roboto"/>
              <a:cs typeface="Roboto"/>
              <a:sym typeface="Roboto"/>
            </a:endParaRPr>
          </a:p>
        </p:txBody>
      </p:sp>
      <p:sp>
        <p:nvSpPr>
          <p:cNvPr id="96" name="Google Shape;96;p15"/>
          <p:cNvSpPr txBox="1">
            <a:spLocks noGrp="1"/>
          </p:cNvSpPr>
          <p:nvPr>
            <p:ph type="title"/>
          </p:nvPr>
        </p:nvSpPr>
        <p:spPr>
          <a:xfrm>
            <a:off x="854337" y="503617"/>
            <a:ext cx="10499463" cy="1054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000"/>
              <a:buFont typeface="Arial"/>
              <a:buNone/>
            </a:pPr>
            <a:r>
              <a:rPr lang="en-US">
                <a:latin typeface="Algerian"/>
                <a:ea typeface="Algerian"/>
                <a:cs typeface="Algerian"/>
                <a:sym typeface="Algerian"/>
              </a:rPr>
              <a:t>Background</a:t>
            </a:r>
            <a:endParaRPr>
              <a:latin typeface="Algerian"/>
              <a:ea typeface="Algerian"/>
              <a:cs typeface="Algerian"/>
              <a:sym typeface="Algerian"/>
            </a:endParaRPr>
          </a:p>
          <a:p>
            <a:pPr marL="0" lvl="0" indent="0" algn="ctr" rtl="0">
              <a:lnSpc>
                <a:spcPct val="90000"/>
              </a:lnSpc>
              <a:spcBef>
                <a:spcPts val="0"/>
              </a:spcBef>
              <a:spcAft>
                <a:spcPts val="0"/>
              </a:spcAft>
              <a:buClr>
                <a:srgbClr val="3F3F3F"/>
              </a:buClr>
              <a:buSzPts val="4000"/>
              <a:buFont typeface="Arial"/>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854337" y="503617"/>
            <a:ext cx="10499400" cy="105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SzPts val="990"/>
              <a:buNone/>
            </a:pPr>
            <a:r>
              <a:rPr lang="en-US" sz="3500"/>
              <a:t>SMART Q3: What are the key factors influencing crime rates across the neighborhood?</a:t>
            </a:r>
            <a:endParaRPr sz="3500"/>
          </a:p>
        </p:txBody>
      </p:sp>
      <p:pic>
        <p:nvPicPr>
          <p:cNvPr id="241" name="Google Shape;241;p34"/>
          <p:cNvPicPr preferRelativeResize="0"/>
          <p:nvPr/>
        </p:nvPicPr>
        <p:blipFill>
          <a:blip r:embed="rId4">
            <a:alphaModFix/>
          </a:blip>
          <a:stretch>
            <a:fillRect/>
          </a:stretch>
        </p:blipFill>
        <p:spPr>
          <a:xfrm>
            <a:off x="2633650" y="1929375"/>
            <a:ext cx="6924675" cy="3267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5"/>
          <p:cNvSpPr txBox="1">
            <a:spLocks noGrp="1"/>
          </p:cNvSpPr>
          <p:nvPr>
            <p:ph type="body" idx="1"/>
          </p:nvPr>
        </p:nvSpPr>
        <p:spPr>
          <a:xfrm>
            <a:off x="838200" y="1825625"/>
            <a:ext cx="10515600" cy="3474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48" name="Google Shape;248;p35"/>
          <p:cNvSpPr txBox="1">
            <a:spLocks noGrp="1"/>
          </p:cNvSpPr>
          <p:nvPr>
            <p:ph type="title"/>
          </p:nvPr>
        </p:nvSpPr>
        <p:spPr>
          <a:xfrm>
            <a:off x="854337" y="503617"/>
            <a:ext cx="10499400" cy="105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pic>
        <p:nvPicPr>
          <p:cNvPr id="249" name="Google Shape;249;p35"/>
          <p:cNvPicPr preferRelativeResize="0"/>
          <p:nvPr/>
        </p:nvPicPr>
        <p:blipFill>
          <a:blip r:embed="rId4">
            <a:alphaModFix/>
          </a:blip>
          <a:stretch>
            <a:fillRect/>
          </a:stretch>
        </p:blipFill>
        <p:spPr>
          <a:xfrm>
            <a:off x="838200" y="208138"/>
            <a:ext cx="5485749" cy="2745750"/>
          </a:xfrm>
          <a:prstGeom prst="rect">
            <a:avLst/>
          </a:prstGeom>
          <a:noFill/>
          <a:ln>
            <a:noFill/>
          </a:ln>
        </p:spPr>
      </p:pic>
      <p:pic>
        <p:nvPicPr>
          <p:cNvPr id="250" name="Google Shape;250;p35"/>
          <p:cNvPicPr preferRelativeResize="0"/>
          <p:nvPr/>
        </p:nvPicPr>
        <p:blipFill>
          <a:blip r:embed="rId3">
            <a:alphaModFix/>
          </a:blip>
          <a:stretch>
            <a:fillRect/>
          </a:stretch>
        </p:blipFill>
        <p:spPr>
          <a:xfrm>
            <a:off x="7212325" y="251238"/>
            <a:ext cx="3314376" cy="2659576"/>
          </a:xfrm>
          <a:prstGeom prst="rect">
            <a:avLst/>
          </a:prstGeom>
          <a:noFill/>
          <a:ln>
            <a:noFill/>
          </a:ln>
        </p:spPr>
      </p:pic>
      <p:pic>
        <p:nvPicPr>
          <p:cNvPr id="251" name="Google Shape;251;p35"/>
          <p:cNvPicPr preferRelativeResize="0"/>
          <p:nvPr/>
        </p:nvPicPr>
        <p:blipFill rotWithShape="1">
          <a:blip r:embed="rId5">
            <a:alphaModFix/>
          </a:blip>
          <a:srcRect l="-3830" r="3830"/>
          <a:stretch/>
        </p:blipFill>
        <p:spPr>
          <a:xfrm>
            <a:off x="971675" y="2910795"/>
            <a:ext cx="3860076" cy="2521675"/>
          </a:xfrm>
          <a:prstGeom prst="rect">
            <a:avLst/>
          </a:prstGeom>
          <a:noFill/>
          <a:ln>
            <a:noFill/>
          </a:ln>
        </p:spPr>
      </p:pic>
      <p:pic>
        <p:nvPicPr>
          <p:cNvPr id="252" name="Google Shape;252;p35"/>
          <p:cNvPicPr preferRelativeResize="0"/>
          <p:nvPr/>
        </p:nvPicPr>
        <p:blipFill>
          <a:blip r:embed="rId6">
            <a:alphaModFix/>
          </a:blip>
          <a:stretch>
            <a:fillRect/>
          </a:stretch>
        </p:blipFill>
        <p:spPr>
          <a:xfrm>
            <a:off x="5950081" y="2910800"/>
            <a:ext cx="4699756" cy="252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body" idx="1"/>
          </p:nvPr>
        </p:nvSpPr>
        <p:spPr>
          <a:xfrm>
            <a:off x="838200" y="1825625"/>
            <a:ext cx="10515600" cy="34746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Chi-Square Test for Independence: To test if there's a significant relationship between two categorical variables (e.g., AREA NAME and Status).</a:t>
            </a:r>
            <a:endParaRPr sz="1800">
              <a:solidFill>
                <a:schemeClr val="dk1"/>
              </a:solidFill>
              <a:latin typeface="Avenir"/>
              <a:ea typeface="Avenir"/>
              <a:cs typeface="Avenir"/>
              <a:sym typeface="Avenir"/>
            </a:endParaRPr>
          </a:p>
          <a:p>
            <a:pPr marL="457200" lvl="0" indent="-342900" algn="l" rtl="0">
              <a:lnSpc>
                <a:spcPct val="115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ANOVA Test: To compare the means of a continuous variable across multiple categories (e.g., Vict Age across different AREA NAME).</a:t>
            </a:r>
            <a:endParaRPr sz="1800">
              <a:solidFill>
                <a:schemeClr val="dk1"/>
              </a:solidFill>
              <a:latin typeface="Avenir"/>
              <a:ea typeface="Avenir"/>
              <a:cs typeface="Avenir"/>
              <a:sym typeface="Avenir"/>
            </a:endParaRPr>
          </a:p>
          <a:p>
            <a:pPr marL="457200" lvl="0" indent="-342900" algn="l" rtl="0">
              <a:lnSpc>
                <a:spcPct val="115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Correlation Test: To measure the strength of the association between two continuous variables (e.g., TIME OCC and Vict Age).</a:t>
            </a:r>
            <a:endParaRPr sz="1800">
              <a:solidFill>
                <a:schemeClr val="dk1"/>
              </a:solidFill>
              <a:latin typeface="Avenir"/>
              <a:ea typeface="Avenir"/>
              <a:cs typeface="Avenir"/>
              <a:sym typeface="Avenir"/>
            </a:endParaRPr>
          </a:p>
          <a:p>
            <a:pPr marL="0" lvl="0" indent="0" algn="l" rtl="0">
              <a:lnSpc>
                <a:spcPct val="115000"/>
              </a:lnSpc>
              <a:spcBef>
                <a:spcPts val="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Avenir"/>
                <a:ea typeface="Avenir"/>
                <a:cs typeface="Avenir"/>
                <a:sym typeface="Avenir"/>
              </a:rPr>
              <a:t>Based on these results, we have evidence to consider these variables as potentially important features in our predictive models.</a:t>
            </a:r>
            <a:endParaRPr sz="1800">
              <a:solidFill>
                <a:schemeClr val="dk1"/>
              </a:solidFill>
              <a:latin typeface="Avenir"/>
              <a:ea typeface="Avenir"/>
              <a:cs typeface="Avenir"/>
              <a:sym typeface="Avenir"/>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Avenir"/>
              <a:ea typeface="Avenir"/>
              <a:cs typeface="Avenir"/>
              <a:sym typeface="Avenir"/>
            </a:endParaRPr>
          </a:p>
          <a:p>
            <a:pPr marL="0" lvl="0" indent="0" algn="l" rtl="0">
              <a:spcBef>
                <a:spcPts val="1000"/>
              </a:spcBef>
              <a:spcAft>
                <a:spcPts val="0"/>
              </a:spcAft>
              <a:buNone/>
            </a:pPr>
            <a:endParaRPr sz="1800">
              <a:latin typeface="Avenir"/>
              <a:ea typeface="Avenir"/>
              <a:cs typeface="Avenir"/>
              <a:sym typeface="Avenir"/>
            </a:endParaRPr>
          </a:p>
        </p:txBody>
      </p:sp>
      <p:pic>
        <p:nvPicPr>
          <p:cNvPr id="259" name="Google Shape;259;p36"/>
          <p:cNvPicPr preferRelativeResize="0"/>
          <p:nvPr/>
        </p:nvPicPr>
        <p:blipFill>
          <a:blip r:embed="rId3">
            <a:alphaModFix/>
          </a:blip>
          <a:stretch>
            <a:fillRect/>
          </a:stretch>
        </p:blipFill>
        <p:spPr>
          <a:xfrm>
            <a:off x="838200" y="798575"/>
            <a:ext cx="3114675" cy="523875"/>
          </a:xfrm>
          <a:prstGeom prst="rect">
            <a:avLst/>
          </a:prstGeom>
          <a:noFill/>
          <a:ln>
            <a:noFill/>
          </a:ln>
        </p:spPr>
      </p:pic>
      <p:pic>
        <p:nvPicPr>
          <p:cNvPr id="260" name="Google Shape;260;p36"/>
          <p:cNvPicPr preferRelativeResize="0"/>
          <p:nvPr/>
        </p:nvPicPr>
        <p:blipFill>
          <a:blip r:embed="rId4">
            <a:alphaModFix/>
          </a:blip>
          <a:stretch>
            <a:fillRect/>
          </a:stretch>
        </p:blipFill>
        <p:spPr>
          <a:xfrm>
            <a:off x="4110038" y="798575"/>
            <a:ext cx="2895600" cy="523875"/>
          </a:xfrm>
          <a:prstGeom prst="rect">
            <a:avLst/>
          </a:prstGeom>
          <a:noFill/>
          <a:ln>
            <a:noFill/>
          </a:ln>
        </p:spPr>
      </p:pic>
      <p:pic>
        <p:nvPicPr>
          <p:cNvPr id="261" name="Google Shape;261;p36"/>
          <p:cNvPicPr preferRelativeResize="0"/>
          <p:nvPr/>
        </p:nvPicPr>
        <p:blipFill>
          <a:blip r:embed="rId5">
            <a:alphaModFix/>
          </a:blip>
          <a:stretch>
            <a:fillRect/>
          </a:stretch>
        </p:blipFill>
        <p:spPr>
          <a:xfrm>
            <a:off x="7162800" y="798575"/>
            <a:ext cx="4191000" cy="52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body" idx="1"/>
          </p:nvPr>
        </p:nvSpPr>
        <p:spPr>
          <a:xfrm>
            <a:off x="838200" y="1825625"/>
            <a:ext cx="10515600" cy="34746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Font typeface="Avenir"/>
              <a:buChar char="●"/>
            </a:pPr>
            <a:r>
              <a:rPr lang="en-US">
                <a:latin typeface="Avenir"/>
                <a:ea typeface="Avenir"/>
                <a:cs typeface="Avenir"/>
                <a:sym typeface="Avenir"/>
              </a:rPr>
              <a:t>Random Forest</a:t>
            </a:r>
            <a:endParaRPr>
              <a:latin typeface="Avenir"/>
              <a:ea typeface="Avenir"/>
              <a:cs typeface="Avenir"/>
              <a:sym typeface="Avenir"/>
            </a:endParaRPr>
          </a:p>
          <a:p>
            <a:pPr marL="457200" lvl="0" indent="-406400" algn="l" rtl="0">
              <a:spcBef>
                <a:spcPts val="1000"/>
              </a:spcBef>
              <a:spcAft>
                <a:spcPts val="0"/>
              </a:spcAft>
              <a:buSzPts val="2800"/>
              <a:buFont typeface="Avenir"/>
              <a:buChar char="●"/>
            </a:pPr>
            <a:r>
              <a:rPr lang="en-US">
                <a:latin typeface="Avenir"/>
                <a:ea typeface="Avenir"/>
                <a:cs typeface="Avenir"/>
                <a:sym typeface="Avenir"/>
              </a:rPr>
              <a:t>Gradient Boost</a:t>
            </a:r>
            <a:endParaRPr>
              <a:latin typeface="Avenir"/>
              <a:ea typeface="Avenir"/>
              <a:cs typeface="Avenir"/>
              <a:sym typeface="Avenir"/>
            </a:endParaRPr>
          </a:p>
          <a:p>
            <a:pPr marL="457200" lvl="0" indent="-406400" algn="l" rtl="0">
              <a:spcBef>
                <a:spcPts val="1000"/>
              </a:spcBef>
              <a:spcAft>
                <a:spcPts val="0"/>
              </a:spcAft>
              <a:buSzPts val="2800"/>
              <a:buFont typeface="Avenir"/>
              <a:buChar char="●"/>
            </a:pPr>
            <a:r>
              <a:rPr lang="en-US">
                <a:latin typeface="Avenir"/>
                <a:ea typeface="Avenir"/>
                <a:cs typeface="Avenir"/>
                <a:sym typeface="Avenir"/>
              </a:rPr>
              <a:t>XGBoost</a:t>
            </a:r>
            <a:endParaRPr>
              <a:latin typeface="Avenir"/>
              <a:ea typeface="Avenir"/>
              <a:cs typeface="Avenir"/>
              <a:sym typeface="Avenir"/>
            </a:endParaRPr>
          </a:p>
          <a:p>
            <a:pPr marL="457200" lvl="0" indent="-406400" algn="l" rtl="0">
              <a:spcBef>
                <a:spcPts val="1000"/>
              </a:spcBef>
              <a:spcAft>
                <a:spcPts val="0"/>
              </a:spcAft>
              <a:buSzPts val="2800"/>
              <a:buFont typeface="Avenir"/>
              <a:buChar char="●"/>
            </a:pPr>
            <a:r>
              <a:rPr lang="en-US">
                <a:latin typeface="Avenir"/>
                <a:ea typeface="Avenir"/>
                <a:cs typeface="Avenir"/>
                <a:sym typeface="Avenir"/>
              </a:rPr>
              <a:t>CatBoost</a:t>
            </a:r>
            <a:endParaRPr>
              <a:latin typeface="Avenir"/>
              <a:ea typeface="Avenir"/>
              <a:cs typeface="Avenir"/>
              <a:sym typeface="Avenir"/>
            </a:endParaRPr>
          </a:p>
          <a:p>
            <a:pPr marL="0" lvl="0" indent="0" algn="l" rtl="0">
              <a:spcBef>
                <a:spcPts val="1000"/>
              </a:spcBef>
              <a:spcAft>
                <a:spcPts val="0"/>
              </a:spcAft>
              <a:buNone/>
            </a:pPr>
            <a:r>
              <a:rPr lang="en-US">
                <a:latin typeface="Avenir"/>
                <a:ea typeface="Avenir"/>
                <a:cs typeface="Avenir"/>
                <a:sym typeface="Avenir"/>
              </a:rPr>
              <a:t>categorical_features = ['AREA NAME', 'Crm Cd Desc', 'Premis </a:t>
            </a:r>
            <a:endParaRPr>
              <a:latin typeface="Avenir"/>
              <a:ea typeface="Avenir"/>
              <a:cs typeface="Avenir"/>
              <a:sym typeface="Avenir"/>
            </a:endParaRPr>
          </a:p>
          <a:p>
            <a:pPr marL="0" lvl="0" indent="0" algn="l" rtl="0">
              <a:spcBef>
                <a:spcPts val="1000"/>
              </a:spcBef>
              <a:spcAft>
                <a:spcPts val="0"/>
              </a:spcAft>
              <a:buNone/>
            </a:pPr>
            <a:r>
              <a:rPr lang="en-US">
                <a:latin typeface="Avenir"/>
                <a:ea typeface="Avenir"/>
                <a:cs typeface="Avenir"/>
                <a:sym typeface="Avenir"/>
              </a:rPr>
              <a:t>Desc', 'Weapon Desc', 'Day_of_Week']</a:t>
            </a:r>
            <a:endParaRPr>
              <a:latin typeface="Avenir"/>
              <a:ea typeface="Avenir"/>
              <a:cs typeface="Avenir"/>
              <a:sym typeface="Avenir"/>
            </a:endParaRPr>
          </a:p>
        </p:txBody>
      </p:sp>
      <p:sp>
        <p:nvSpPr>
          <p:cNvPr id="268" name="Google Shape;268;p37"/>
          <p:cNvSpPr txBox="1">
            <a:spLocks noGrp="1"/>
          </p:cNvSpPr>
          <p:nvPr>
            <p:ph type="title"/>
          </p:nvPr>
        </p:nvSpPr>
        <p:spPr>
          <a:xfrm>
            <a:off x="854337" y="503617"/>
            <a:ext cx="10499400" cy="105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Predictive Models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body" idx="1"/>
          </p:nvPr>
        </p:nvSpPr>
        <p:spPr>
          <a:xfrm>
            <a:off x="838200" y="1825625"/>
            <a:ext cx="10515600" cy="3474600"/>
          </a:xfrm>
          <a:prstGeom prst="rect">
            <a:avLst/>
          </a:prstGeom>
        </p:spPr>
        <p:txBody>
          <a:bodyPr spcFirstLastPara="1" wrap="square" lIns="91425" tIns="45700" rIns="91425" bIns="45700" anchor="t" anchorCtr="0">
            <a:normAutofit/>
          </a:bodyPr>
          <a:lstStyle/>
          <a:p>
            <a:pPr marL="457200" lvl="0" indent="0" algn="l" rtl="0">
              <a:lnSpc>
                <a:spcPct val="115000"/>
              </a:lnSpc>
              <a:spcBef>
                <a:spcPts val="0"/>
              </a:spcBef>
              <a:spcAft>
                <a:spcPts val="0"/>
              </a:spcAft>
              <a:buNone/>
            </a:pPr>
            <a:endParaRPr sz="1800">
              <a:latin typeface="Avenir"/>
              <a:ea typeface="Avenir"/>
              <a:cs typeface="Avenir"/>
              <a:sym typeface="Avenir"/>
            </a:endParaRPr>
          </a:p>
          <a:p>
            <a:pPr marL="457200" lvl="0" indent="-342900" algn="l" rtl="0">
              <a:lnSpc>
                <a:spcPct val="115000"/>
              </a:lnSpc>
              <a:spcBef>
                <a:spcPts val="0"/>
              </a:spcBef>
              <a:spcAft>
                <a:spcPts val="0"/>
              </a:spcAft>
              <a:buSzPts val="1800"/>
              <a:buFont typeface="Avenir"/>
              <a:buChar char="-"/>
            </a:pPr>
            <a:r>
              <a:rPr lang="en-US" sz="1800">
                <a:latin typeface="Avenir"/>
                <a:ea typeface="Avenir"/>
                <a:cs typeface="Avenir"/>
                <a:sym typeface="Avenir"/>
              </a:rPr>
              <a:t>All models achieved a similar accuracy of approximately 81%, indicating robustness in predicting crime status based on the available data</a:t>
            </a:r>
            <a:endParaRPr sz="1800">
              <a:latin typeface="Avenir"/>
              <a:ea typeface="Avenir"/>
              <a:cs typeface="Avenir"/>
              <a:sym typeface="Avenir"/>
            </a:endParaRPr>
          </a:p>
          <a:p>
            <a:pPr marL="457200" lvl="0" indent="0" algn="l" rtl="0">
              <a:lnSpc>
                <a:spcPct val="115000"/>
              </a:lnSpc>
              <a:spcBef>
                <a:spcPts val="0"/>
              </a:spcBef>
              <a:spcAft>
                <a:spcPts val="0"/>
              </a:spcAft>
              <a:buNone/>
            </a:pPr>
            <a:endParaRPr sz="1800">
              <a:latin typeface="Avenir"/>
              <a:ea typeface="Avenir"/>
              <a:cs typeface="Avenir"/>
              <a:sym typeface="Avenir"/>
            </a:endParaRPr>
          </a:p>
          <a:p>
            <a:pPr marL="457200" lvl="0" indent="-342900" algn="l" rtl="0">
              <a:lnSpc>
                <a:spcPct val="115000"/>
              </a:lnSpc>
              <a:spcBef>
                <a:spcPts val="0"/>
              </a:spcBef>
              <a:spcAft>
                <a:spcPts val="0"/>
              </a:spcAft>
              <a:buSzPts val="1800"/>
              <a:buFont typeface="Avenir"/>
              <a:buChar char="-"/>
            </a:pPr>
            <a:r>
              <a:rPr lang="en-US" sz="1800">
                <a:latin typeface="Avenir"/>
                <a:ea typeface="Avenir"/>
                <a:cs typeface="Avenir"/>
                <a:sym typeface="Avenir"/>
              </a:rPr>
              <a:t>Models like Random Forest and XGBoost provided insights into feature importance, revealing that factors such as time of occurrence, area, and crime type were significant predictors of crime outcomes.</a:t>
            </a:r>
            <a:endParaRPr sz="1800">
              <a:latin typeface="Avenir"/>
              <a:ea typeface="Avenir"/>
              <a:cs typeface="Avenir"/>
              <a:sym typeface="Avenir"/>
            </a:endParaRPr>
          </a:p>
          <a:p>
            <a:pPr marL="914400" lvl="0" indent="0" algn="l" rtl="0">
              <a:lnSpc>
                <a:spcPct val="115000"/>
              </a:lnSpc>
              <a:spcBef>
                <a:spcPts val="0"/>
              </a:spcBef>
              <a:spcAft>
                <a:spcPts val="0"/>
              </a:spcAft>
              <a:buNone/>
            </a:pPr>
            <a:endParaRPr sz="1800">
              <a:latin typeface="Avenir"/>
              <a:ea typeface="Avenir"/>
              <a:cs typeface="Avenir"/>
              <a:sym typeface="Avenir"/>
            </a:endParaRPr>
          </a:p>
        </p:txBody>
      </p:sp>
      <p:pic>
        <p:nvPicPr>
          <p:cNvPr id="275" name="Google Shape;275;p38"/>
          <p:cNvPicPr preferRelativeResize="0"/>
          <p:nvPr/>
        </p:nvPicPr>
        <p:blipFill>
          <a:blip r:embed="rId3">
            <a:alphaModFix/>
          </a:blip>
          <a:stretch>
            <a:fillRect/>
          </a:stretch>
        </p:blipFill>
        <p:spPr>
          <a:xfrm>
            <a:off x="838200" y="804950"/>
            <a:ext cx="3548925" cy="439825"/>
          </a:xfrm>
          <a:prstGeom prst="rect">
            <a:avLst/>
          </a:prstGeom>
          <a:noFill/>
          <a:ln>
            <a:noFill/>
          </a:ln>
        </p:spPr>
      </p:pic>
      <p:pic>
        <p:nvPicPr>
          <p:cNvPr id="276" name="Google Shape;276;p38"/>
          <p:cNvPicPr preferRelativeResize="0"/>
          <p:nvPr/>
        </p:nvPicPr>
        <p:blipFill>
          <a:blip r:embed="rId4">
            <a:alphaModFix/>
          </a:blip>
          <a:stretch>
            <a:fillRect/>
          </a:stretch>
        </p:blipFill>
        <p:spPr>
          <a:xfrm>
            <a:off x="5766850" y="809731"/>
            <a:ext cx="4146921" cy="439825"/>
          </a:xfrm>
          <a:prstGeom prst="rect">
            <a:avLst/>
          </a:prstGeom>
          <a:noFill/>
          <a:ln>
            <a:noFill/>
          </a:ln>
        </p:spPr>
      </p:pic>
      <p:pic>
        <p:nvPicPr>
          <p:cNvPr id="277" name="Google Shape;277;p38"/>
          <p:cNvPicPr preferRelativeResize="0"/>
          <p:nvPr/>
        </p:nvPicPr>
        <p:blipFill>
          <a:blip r:embed="rId5">
            <a:alphaModFix/>
          </a:blip>
          <a:stretch>
            <a:fillRect/>
          </a:stretch>
        </p:blipFill>
        <p:spPr>
          <a:xfrm>
            <a:off x="838200" y="1401850"/>
            <a:ext cx="2905986" cy="439825"/>
          </a:xfrm>
          <a:prstGeom prst="rect">
            <a:avLst/>
          </a:prstGeom>
          <a:noFill/>
          <a:ln>
            <a:noFill/>
          </a:ln>
        </p:spPr>
      </p:pic>
      <p:pic>
        <p:nvPicPr>
          <p:cNvPr id="278" name="Google Shape;278;p38"/>
          <p:cNvPicPr preferRelativeResize="0"/>
          <p:nvPr/>
        </p:nvPicPr>
        <p:blipFill>
          <a:blip r:embed="rId6">
            <a:alphaModFix/>
          </a:blip>
          <a:stretch>
            <a:fillRect/>
          </a:stretch>
        </p:blipFill>
        <p:spPr>
          <a:xfrm>
            <a:off x="5766850" y="1401857"/>
            <a:ext cx="3160224" cy="43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body" idx="1"/>
          </p:nvPr>
        </p:nvSpPr>
        <p:spPr>
          <a:xfrm>
            <a:off x="838200" y="1825625"/>
            <a:ext cx="10515600" cy="3474600"/>
          </a:xfrm>
          <a:prstGeom prst="rect">
            <a:avLst/>
          </a:prstGeom>
        </p:spPr>
        <p:txBody>
          <a:bodyPr spcFirstLastPara="1" wrap="square" lIns="91425" tIns="45700" rIns="91425" bIns="45700" anchor="t" anchorCtr="0">
            <a:normAutofit/>
          </a:bodyPr>
          <a:lstStyle/>
          <a:p>
            <a:pPr marL="457200" lvl="0" indent="-400050" algn="l" rtl="0">
              <a:lnSpc>
                <a:spcPct val="70000"/>
              </a:lnSpc>
              <a:spcBef>
                <a:spcPts val="1000"/>
              </a:spcBef>
              <a:spcAft>
                <a:spcPts val="0"/>
              </a:spcAft>
              <a:buSzPts val="2700"/>
              <a:buChar char="-"/>
            </a:pPr>
            <a:r>
              <a:rPr lang="en-US" sz="2700"/>
              <a:t>Chances of a crime being solved.</a:t>
            </a:r>
            <a:endParaRPr sz="2700"/>
          </a:p>
          <a:p>
            <a:pPr marL="457200" lvl="0" indent="0" algn="l" rtl="0">
              <a:lnSpc>
                <a:spcPct val="70000"/>
              </a:lnSpc>
              <a:spcBef>
                <a:spcPts val="1000"/>
              </a:spcBef>
              <a:spcAft>
                <a:spcPts val="0"/>
              </a:spcAft>
              <a:buNone/>
            </a:pPr>
            <a:endParaRPr sz="2700"/>
          </a:p>
          <a:p>
            <a:pPr marL="457200" lvl="0" indent="-400050" algn="l" rtl="0">
              <a:lnSpc>
                <a:spcPct val="70000"/>
              </a:lnSpc>
              <a:spcBef>
                <a:spcPts val="1000"/>
              </a:spcBef>
              <a:spcAft>
                <a:spcPts val="0"/>
              </a:spcAft>
              <a:buSzPts val="2700"/>
              <a:buChar char="-"/>
            </a:pPr>
            <a:r>
              <a:rPr lang="en-US" sz="2700"/>
              <a:t>Spot where and when crime trends to happen.</a:t>
            </a:r>
            <a:endParaRPr sz="2700"/>
          </a:p>
          <a:p>
            <a:pPr marL="0" lvl="0" indent="0" algn="l" rtl="0">
              <a:lnSpc>
                <a:spcPct val="70000"/>
              </a:lnSpc>
              <a:spcBef>
                <a:spcPts val="1000"/>
              </a:spcBef>
              <a:spcAft>
                <a:spcPts val="0"/>
              </a:spcAft>
              <a:buNone/>
            </a:pPr>
            <a:endParaRPr sz="2700"/>
          </a:p>
          <a:p>
            <a:pPr marL="457200" lvl="0" indent="-400050" algn="l" rtl="0">
              <a:lnSpc>
                <a:spcPct val="70000"/>
              </a:lnSpc>
              <a:spcBef>
                <a:spcPts val="1000"/>
              </a:spcBef>
              <a:spcAft>
                <a:spcPts val="0"/>
              </a:spcAft>
              <a:buSzPts val="2700"/>
              <a:buChar char="-"/>
            </a:pPr>
            <a:r>
              <a:rPr lang="en-US" sz="2700"/>
              <a:t>Geographic Area, Time of Crime, Type of Crime, Demographic</a:t>
            </a:r>
            <a:endParaRPr sz="2700"/>
          </a:p>
          <a:p>
            <a:pPr marL="457200" lvl="0" indent="0" algn="l" rtl="0">
              <a:lnSpc>
                <a:spcPct val="70000"/>
              </a:lnSpc>
              <a:spcBef>
                <a:spcPts val="1000"/>
              </a:spcBef>
              <a:spcAft>
                <a:spcPts val="0"/>
              </a:spcAft>
              <a:buNone/>
            </a:pPr>
            <a:endParaRPr sz="2700"/>
          </a:p>
          <a:p>
            <a:pPr marL="0" lvl="0" indent="0" algn="l" rtl="0">
              <a:lnSpc>
                <a:spcPct val="70000"/>
              </a:lnSpc>
              <a:spcBef>
                <a:spcPts val="1000"/>
              </a:spcBef>
              <a:spcAft>
                <a:spcPts val="0"/>
              </a:spcAft>
              <a:buNone/>
            </a:pPr>
            <a:r>
              <a:rPr lang="en-US" sz="2700"/>
              <a:t>This knowledge helps the authority to come up with strategies </a:t>
            </a:r>
            <a:endParaRPr sz="2700"/>
          </a:p>
          <a:p>
            <a:pPr marL="0" lvl="0" indent="0" algn="l" rtl="0">
              <a:lnSpc>
                <a:spcPct val="70000"/>
              </a:lnSpc>
              <a:spcBef>
                <a:spcPts val="1000"/>
              </a:spcBef>
              <a:spcAft>
                <a:spcPts val="0"/>
              </a:spcAft>
              <a:buNone/>
            </a:pPr>
            <a:r>
              <a:rPr lang="en-US" sz="2700"/>
              <a:t>and policies.</a:t>
            </a:r>
            <a:endParaRPr sz="2700"/>
          </a:p>
        </p:txBody>
      </p:sp>
      <p:sp>
        <p:nvSpPr>
          <p:cNvPr id="285" name="Google Shape;285;p39"/>
          <p:cNvSpPr txBox="1">
            <a:spLocks noGrp="1"/>
          </p:cNvSpPr>
          <p:nvPr>
            <p:ph type="title"/>
          </p:nvPr>
        </p:nvSpPr>
        <p:spPr>
          <a:xfrm>
            <a:off x="854337" y="503617"/>
            <a:ext cx="10499400" cy="105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p:nvPr/>
        </p:nvSpPr>
        <p:spPr>
          <a:xfrm>
            <a:off x="613877" y="329375"/>
            <a:ext cx="7768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200"/>
              <a:buFont typeface="Manrope"/>
              <a:buNone/>
            </a:pPr>
            <a:r>
              <a:rPr lang="en-US" sz="4000" b="1">
                <a:solidFill>
                  <a:srgbClr val="3F3F3F"/>
                </a:solidFill>
                <a:highlight>
                  <a:schemeClr val="lt1"/>
                </a:highlight>
                <a:latin typeface="Algerian"/>
                <a:ea typeface="Algerian"/>
                <a:cs typeface="Algerian"/>
                <a:sym typeface="Algerian"/>
              </a:rPr>
              <a:t>    </a:t>
            </a:r>
            <a:r>
              <a:rPr lang="en-US" sz="4000" b="1" i="0" u="none" strike="noStrike" cap="none">
                <a:solidFill>
                  <a:srgbClr val="3F3F3F"/>
                </a:solidFill>
                <a:highlight>
                  <a:schemeClr val="lt1"/>
                </a:highlight>
                <a:latin typeface="Algerian"/>
                <a:ea typeface="Algerian"/>
                <a:cs typeface="Algerian"/>
                <a:sym typeface="Algerian"/>
              </a:rPr>
              <a:t>Table of Contents</a:t>
            </a:r>
            <a:endParaRPr sz="4000" b="1" i="0" u="none" strike="noStrike" cap="none">
              <a:solidFill>
                <a:srgbClr val="3F3F3F"/>
              </a:solidFill>
              <a:highlight>
                <a:schemeClr val="lt1"/>
              </a:highlight>
              <a:latin typeface="Algerian"/>
              <a:ea typeface="Algerian"/>
              <a:cs typeface="Algerian"/>
              <a:sym typeface="Algerian"/>
            </a:endParaRPr>
          </a:p>
        </p:txBody>
      </p:sp>
      <p:sp>
        <p:nvSpPr>
          <p:cNvPr id="103" name="Google Shape;103;p16"/>
          <p:cNvSpPr txBox="1"/>
          <p:nvPr/>
        </p:nvSpPr>
        <p:spPr>
          <a:xfrm>
            <a:off x="768144" y="2046394"/>
            <a:ext cx="3097200" cy="39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900"/>
              <a:buFont typeface="Arial"/>
              <a:buNone/>
            </a:pPr>
            <a:r>
              <a:rPr lang="en-US" sz="2400" b="0" i="0" u="none" strike="noStrike" cap="none">
                <a:solidFill>
                  <a:srgbClr val="003A5D"/>
                </a:solidFill>
                <a:latin typeface="Avenir"/>
                <a:ea typeface="Avenir"/>
                <a:cs typeface="Avenir"/>
                <a:sym typeface="Avenir"/>
              </a:rPr>
              <a:t>Data Background</a:t>
            </a:r>
            <a:endParaRPr sz="2400" b="0" i="0" u="none" strike="noStrike" cap="none">
              <a:solidFill>
                <a:srgbClr val="003A5D"/>
              </a:solidFill>
              <a:latin typeface="Avenir"/>
              <a:ea typeface="Avenir"/>
              <a:cs typeface="Avenir"/>
              <a:sym typeface="Avenir"/>
            </a:endParaRPr>
          </a:p>
        </p:txBody>
      </p:sp>
      <p:sp>
        <p:nvSpPr>
          <p:cNvPr id="104" name="Google Shape;104;p16"/>
          <p:cNvSpPr txBox="1"/>
          <p:nvPr/>
        </p:nvSpPr>
        <p:spPr>
          <a:xfrm>
            <a:off x="713970" y="2345353"/>
            <a:ext cx="3097200" cy="578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2400" b="0" i="0" u="none" strike="noStrike" cap="none">
                <a:solidFill>
                  <a:srgbClr val="7F7F7F"/>
                </a:solidFill>
                <a:latin typeface="Avenir"/>
                <a:ea typeface="Avenir"/>
                <a:cs typeface="Avenir"/>
                <a:sym typeface="Avenir"/>
              </a:rPr>
              <a:t>About the Data. </a:t>
            </a:r>
            <a:endParaRPr sz="2400" b="0" i="0" u="none" strike="noStrike" cap="none">
              <a:solidFill>
                <a:srgbClr val="7F7F7F"/>
              </a:solidFill>
              <a:latin typeface="Avenir"/>
              <a:ea typeface="Avenir"/>
              <a:cs typeface="Avenir"/>
              <a:sym typeface="Avenir"/>
            </a:endParaRPr>
          </a:p>
        </p:txBody>
      </p:sp>
      <p:sp>
        <p:nvSpPr>
          <p:cNvPr id="105" name="Google Shape;105;p16"/>
          <p:cNvSpPr txBox="1"/>
          <p:nvPr/>
        </p:nvSpPr>
        <p:spPr>
          <a:xfrm>
            <a:off x="7384825" y="2227256"/>
            <a:ext cx="45096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900"/>
              <a:buFont typeface="Arial"/>
              <a:buNone/>
            </a:pPr>
            <a:r>
              <a:rPr lang="en-US" sz="2400" b="0" i="0" u="none" strike="noStrike" cap="none">
                <a:solidFill>
                  <a:srgbClr val="003A5D"/>
                </a:solidFill>
                <a:latin typeface="Avenir"/>
                <a:ea typeface="Avenir"/>
                <a:cs typeface="Avenir"/>
                <a:sym typeface="Avenir"/>
              </a:rPr>
              <a:t>Exploratory Data Analysis</a:t>
            </a:r>
            <a:endParaRPr sz="1500"/>
          </a:p>
          <a:p>
            <a:pPr marL="0" marR="0" lvl="0" indent="0" algn="ctr" rtl="0">
              <a:lnSpc>
                <a:spcPct val="100000"/>
              </a:lnSpc>
              <a:spcBef>
                <a:spcPts val="0"/>
              </a:spcBef>
              <a:spcAft>
                <a:spcPts val="0"/>
              </a:spcAft>
              <a:buClr>
                <a:schemeClr val="dk1"/>
              </a:buClr>
              <a:buSzPts val="1900"/>
              <a:buFont typeface="Arial"/>
              <a:buNone/>
            </a:pPr>
            <a:endParaRPr sz="2400" b="0" i="0" u="none" strike="noStrike" cap="none">
              <a:solidFill>
                <a:srgbClr val="003A5D"/>
              </a:solidFill>
              <a:latin typeface="Avenir"/>
              <a:ea typeface="Avenir"/>
              <a:cs typeface="Avenir"/>
              <a:sym typeface="Avenir"/>
            </a:endParaRPr>
          </a:p>
        </p:txBody>
      </p:sp>
      <p:sp>
        <p:nvSpPr>
          <p:cNvPr id="106" name="Google Shape;106;p16"/>
          <p:cNvSpPr txBox="1"/>
          <p:nvPr/>
        </p:nvSpPr>
        <p:spPr>
          <a:xfrm>
            <a:off x="7319314" y="2351191"/>
            <a:ext cx="4509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2400" b="0" i="0" u="none" strike="noStrike" cap="none">
                <a:solidFill>
                  <a:srgbClr val="7F7F7F"/>
                </a:solidFill>
                <a:latin typeface="Avenir"/>
                <a:ea typeface="Avenir"/>
                <a:cs typeface="Avenir"/>
                <a:sym typeface="Avenir"/>
              </a:rPr>
              <a:t>Feature Engineering. Data Interpretation.</a:t>
            </a:r>
            <a:endParaRPr sz="2400" b="0" i="0" u="none" strike="noStrike" cap="none">
              <a:solidFill>
                <a:srgbClr val="7F7F7F"/>
              </a:solidFill>
              <a:latin typeface="Avenir"/>
              <a:ea typeface="Avenir"/>
              <a:cs typeface="Avenir"/>
              <a:sym typeface="Avenir"/>
            </a:endParaRPr>
          </a:p>
        </p:txBody>
      </p:sp>
      <p:sp>
        <p:nvSpPr>
          <p:cNvPr id="107" name="Google Shape;107;p16"/>
          <p:cNvSpPr txBox="1"/>
          <p:nvPr/>
        </p:nvSpPr>
        <p:spPr>
          <a:xfrm>
            <a:off x="1517599" y="1650825"/>
            <a:ext cx="1598400" cy="43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Manrope"/>
              <a:buNone/>
            </a:pPr>
            <a:r>
              <a:rPr lang="en-US" sz="2400" b="0" i="0" u="none" strike="noStrike" cap="none">
                <a:solidFill>
                  <a:schemeClr val="dk1"/>
                </a:solidFill>
                <a:latin typeface="Manrope"/>
                <a:ea typeface="Manrope"/>
                <a:cs typeface="Manrope"/>
                <a:sym typeface="Manrope"/>
              </a:rPr>
              <a:t>01</a:t>
            </a:r>
            <a:endParaRPr sz="2400" b="0" i="0" u="none" strike="noStrike" cap="none">
              <a:solidFill>
                <a:schemeClr val="dk1"/>
              </a:solidFill>
              <a:latin typeface="Manrope"/>
              <a:ea typeface="Manrope"/>
              <a:cs typeface="Manrope"/>
              <a:sym typeface="Manrope"/>
            </a:endParaRPr>
          </a:p>
        </p:txBody>
      </p:sp>
      <p:sp>
        <p:nvSpPr>
          <p:cNvPr id="108" name="Google Shape;108;p16"/>
          <p:cNvSpPr txBox="1"/>
          <p:nvPr/>
        </p:nvSpPr>
        <p:spPr>
          <a:xfrm>
            <a:off x="8467568" y="1620071"/>
            <a:ext cx="2327100" cy="429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Manrope"/>
              <a:buNone/>
            </a:pPr>
            <a:r>
              <a:rPr lang="en-US" sz="2400" b="0" i="0" u="none" strike="noStrike" cap="none">
                <a:solidFill>
                  <a:schemeClr val="dk1"/>
                </a:solidFill>
                <a:latin typeface="Manrope"/>
                <a:ea typeface="Manrope"/>
                <a:cs typeface="Manrope"/>
                <a:sym typeface="Manrope"/>
              </a:rPr>
              <a:t>03</a:t>
            </a:r>
            <a:endParaRPr sz="2400" b="0" i="0" u="none" strike="noStrike" cap="none">
              <a:solidFill>
                <a:schemeClr val="dk1"/>
              </a:solidFill>
              <a:latin typeface="Manrope"/>
              <a:ea typeface="Manrope"/>
              <a:cs typeface="Manrope"/>
              <a:sym typeface="Manrope"/>
            </a:endParaRPr>
          </a:p>
        </p:txBody>
      </p:sp>
      <p:sp>
        <p:nvSpPr>
          <p:cNvPr id="109" name="Google Shape;109;p16"/>
          <p:cNvSpPr txBox="1"/>
          <p:nvPr/>
        </p:nvSpPr>
        <p:spPr>
          <a:xfrm>
            <a:off x="3865417" y="2052168"/>
            <a:ext cx="39531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900"/>
              <a:buFont typeface="Arial"/>
              <a:buNone/>
            </a:pPr>
            <a:r>
              <a:rPr lang="en-US" sz="2400" b="0" i="0" u="none" strike="noStrike" cap="none">
                <a:solidFill>
                  <a:srgbClr val="003A5D"/>
                </a:solidFill>
                <a:latin typeface="Avenir"/>
                <a:ea typeface="Avenir"/>
                <a:cs typeface="Avenir"/>
                <a:sym typeface="Avenir"/>
              </a:rPr>
              <a:t>Data Cleaning</a:t>
            </a:r>
            <a:endParaRPr sz="2400" b="0" i="0" u="none" strike="noStrike" cap="none">
              <a:solidFill>
                <a:srgbClr val="003A5D"/>
              </a:solidFill>
              <a:latin typeface="Avenir"/>
              <a:ea typeface="Avenir"/>
              <a:cs typeface="Avenir"/>
              <a:sym typeface="Avenir"/>
            </a:endParaRPr>
          </a:p>
        </p:txBody>
      </p:sp>
      <p:sp>
        <p:nvSpPr>
          <p:cNvPr id="110" name="Google Shape;110;p16"/>
          <p:cNvSpPr txBox="1"/>
          <p:nvPr/>
        </p:nvSpPr>
        <p:spPr>
          <a:xfrm>
            <a:off x="3992529" y="2333762"/>
            <a:ext cx="3953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2400" b="0" i="0" u="none" strike="noStrike" cap="none">
                <a:solidFill>
                  <a:srgbClr val="7F7F7F"/>
                </a:solidFill>
                <a:latin typeface="Avenir"/>
                <a:ea typeface="Avenir"/>
                <a:cs typeface="Avenir"/>
                <a:sym typeface="Avenir"/>
              </a:rPr>
              <a:t>Data Balancing.</a:t>
            </a:r>
            <a:endParaRPr sz="1500"/>
          </a:p>
        </p:txBody>
      </p:sp>
      <p:sp>
        <p:nvSpPr>
          <p:cNvPr id="111" name="Google Shape;111;p16"/>
          <p:cNvSpPr txBox="1"/>
          <p:nvPr/>
        </p:nvSpPr>
        <p:spPr>
          <a:xfrm>
            <a:off x="4771701" y="1650825"/>
            <a:ext cx="2040000" cy="429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Manrope"/>
              <a:buNone/>
            </a:pPr>
            <a:r>
              <a:rPr lang="en-US" sz="2400" b="0" i="0" u="none" strike="noStrike" cap="none">
                <a:solidFill>
                  <a:schemeClr val="dk1"/>
                </a:solidFill>
                <a:latin typeface="Manrope"/>
                <a:ea typeface="Manrope"/>
                <a:cs typeface="Manrope"/>
                <a:sym typeface="Manrope"/>
              </a:rPr>
              <a:t>02</a:t>
            </a:r>
            <a:endParaRPr sz="2400" b="0" i="0" u="none" strike="noStrike" cap="none">
              <a:solidFill>
                <a:schemeClr val="dk1"/>
              </a:solidFill>
              <a:latin typeface="Manrope"/>
              <a:ea typeface="Manrope"/>
              <a:cs typeface="Manrope"/>
              <a:sym typeface="Manrope"/>
            </a:endParaRPr>
          </a:p>
        </p:txBody>
      </p:sp>
      <p:sp>
        <p:nvSpPr>
          <p:cNvPr id="112" name="Google Shape;112;p16"/>
          <p:cNvSpPr txBox="1"/>
          <p:nvPr/>
        </p:nvSpPr>
        <p:spPr>
          <a:xfrm>
            <a:off x="659016" y="4139626"/>
            <a:ext cx="54369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900"/>
              <a:buFont typeface="Arial"/>
              <a:buNone/>
            </a:pPr>
            <a:r>
              <a:rPr lang="en-US" sz="2400" b="0" i="0" u="none" strike="noStrike" cap="none">
                <a:solidFill>
                  <a:srgbClr val="003A5D"/>
                </a:solidFill>
                <a:latin typeface="Avenir"/>
                <a:ea typeface="Avenir"/>
                <a:cs typeface="Avenir"/>
                <a:sym typeface="Avenir"/>
              </a:rPr>
              <a:t>Prediction Model</a:t>
            </a:r>
            <a:endParaRPr sz="1500"/>
          </a:p>
        </p:txBody>
      </p:sp>
      <p:sp>
        <p:nvSpPr>
          <p:cNvPr id="113" name="Google Shape;113;p16"/>
          <p:cNvSpPr txBox="1"/>
          <p:nvPr/>
        </p:nvSpPr>
        <p:spPr>
          <a:xfrm>
            <a:off x="659016" y="4461226"/>
            <a:ext cx="54369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2400" b="0" i="0" u="none" strike="noStrike" cap="none">
                <a:solidFill>
                  <a:srgbClr val="7F7F7F"/>
                </a:solidFill>
                <a:latin typeface="Avenir"/>
                <a:ea typeface="Avenir"/>
                <a:cs typeface="Avenir"/>
                <a:sym typeface="Avenir"/>
              </a:rPr>
              <a:t>Logit Regression. Confusion Matrix. Random Forest Classifier etc.</a:t>
            </a:r>
            <a:endParaRPr sz="2400" b="0" i="0" u="none" strike="noStrike" cap="none">
              <a:solidFill>
                <a:srgbClr val="7F7F7F"/>
              </a:solidFill>
              <a:latin typeface="Avenir"/>
              <a:ea typeface="Avenir"/>
              <a:cs typeface="Avenir"/>
              <a:sym typeface="Avenir"/>
            </a:endParaRPr>
          </a:p>
        </p:txBody>
      </p:sp>
      <p:sp>
        <p:nvSpPr>
          <p:cNvPr id="114" name="Google Shape;114;p16"/>
          <p:cNvSpPr txBox="1"/>
          <p:nvPr/>
        </p:nvSpPr>
        <p:spPr>
          <a:xfrm>
            <a:off x="1848042" y="3672644"/>
            <a:ext cx="2805600" cy="429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Manrope"/>
              <a:buNone/>
            </a:pPr>
            <a:r>
              <a:rPr lang="en-US" sz="2400" b="0" i="0" u="none" strike="noStrike" cap="none">
                <a:solidFill>
                  <a:schemeClr val="dk1"/>
                </a:solidFill>
                <a:latin typeface="Manrope"/>
                <a:ea typeface="Manrope"/>
                <a:cs typeface="Manrope"/>
                <a:sym typeface="Manrope"/>
              </a:rPr>
              <a:t>04</a:t>
            </a:r>
            <a:endParaRPr sz="2400" b="0" i="0" u="none" strike="noStrike" cap="none">
              <a:solidFill>
                <a:schemeClr val="dk1"/>
              </a:solidFill>
              <a:latin typeface="Manrope"/>
              <a:ea typeface="Manrope"/>
              <a:cs typeface="Manrope"/>
              <a:sym typeface="Manrope"/>
            </a:endParaRPr>
          </a:p>
        </p:txBody>
      </p:sp>
      <p:sp>
        <p:nvSpPr>
          <p:cNvPr id="115" name="Google Shape;115;p16"/>
          <p:cNvSpPr txBox="1"/>
          <p:nvPr/>
        </p:nvSpPr>
        <p:spPr>
          <a:xfrm>
            <a:off x="6908811" y="4101944"/>
            <a:ext cx="39531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900"/>
              <a:buFont typeface="Arial"/>
              <a:buNone/>
            </a:pPr>
            <a:r>
              <a:rPr lang="en-US" sz="2400" b="0" i="0" u="none" strike="noStrike" cap="none">
                <a:solidFill>
                  <a:srgbClr val="003A5D"/>
                </a:solidFill>
                <a:latin typeface="Avenir"/>
                <a:ea typeface="Avenir"/>
                <a:cs typeface="Avenir"/>
                <a:sym typeface="Avenir"/>
              </a:rPr>
              <a:t>Conclusion</a:t>
            </a:r>
            <a:endParaRPr sz="2400" b="0" i="0" u="none" strike="noStrike" cap="none">
              <a:solidFill>
                <a:srgbClr val="003A5D"/>
              </a:solidFill>
              <a:latin typeface="Avenir"/>
              <a:ea typeface="Avenir"/>
              <a:cs typeface="Avenir"/>
              <a:sym typeface="Avenir"/>
            </a:endParaRPr>
          </a:p>
        </p:txBody>
      </p:sp>
      <p:sp>
        <p:nvSpPr>
          <p:cNvPr id="116" name="Google Shape;116;p16"/>
          <p:cNvSpPr txBox="1"/>
          <p:nvPr/>
        </p:nvSpPr>
        <p:spPr>
          <a:xfrm>
            <a:off x="6984357" y="4510523"/>
            <a:ext cx="3953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2400" b="0" i="0" u="none" strike="noStrike" cap="none">
                <a:solidFill>
                  <a:srgbClr val="7F7F7F"/>
                </a:solidFill>
                <a:latin typeface="Avenir"/>
                <a:ea typeface="Avenir"/>
                <a:cs typeface="Avenir"/>
                <a:sym typeface="Avenir"/>
              </a:rPr>
              <a:t>Model Summary. </a:t>
            </a:r>
            <a:endParaRPr sz="1500"/>
          </a:p>
        </p:txBody>
      </p:sp>
      <p:sp>
        <p:nvSpPr>
          <p:cNvPr id="117" name="Google Shape;117;p16"/>
          <p:cNvSpPr txBox="1"/>
          <p:nvPr/>
        </p:nvSpPr>
        <p:spPr>
          <a:xfrm>
            <a:off x="7768421" y="3667668"/>
            <a:ext cx="2040000" cy="429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Manrope"/>
              <a:buNone/>
            </a:pPr>
            <a:r>
              <a:rPr lang="en-US" sz="2400" b="0" i="0" u="none" strike="noStrike" cap="none">
                <a:solidFill>
                  <a:schemeClr val="dk1"/>
                </a:solidFill>
                <a:latin typeface="Manrope"/>
                <a:ea typeface="Manrope"/>
                <a:cs typeface="Manrope"/>
                <a:sym typeface="Manrope"/>
              </a:rPr>
              <a:t>05</a:t>
            </a:r>
            <a:endParaRPr sz="2400" b="0" i="0" u="none" strike="noStrike" cap="none">
              <a:solidFill>
                <a:schemeClr val="dk1"/>
              </a:solidFill>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ctrTitle"/>
          </p:nvPr>
        </p:nvSpPr>
        <p:spPr>
          <a:xfrm>
            <a:off x="360378" y="1123661"/>
            <a:ext cx="4599549" cy="23053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Arial"/>
              <a:buNone/>
            </a:pPr>
            <a:r>
              <a:rPr lang="en-US">
                <a:latin typeface="Algerian"/>
                <a:ea typeface="Algerian"/>
                <a:cs typeface="Algerian"/>
                <a:sym typeface="Algerian"/>
              </a:rPr>
              <a:t>Data Preprocessing</a:t>
            </a:r>
            <a:endParaRPr>
              <a:latin typeface="Algerian"/>
              <a:ea typeface="Algerian"/>
              <a:cs typeface="Algerian"/>
              <a:sym typeface="Algeri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399850" y="1638200"/>
            <a:ext cx="11635200" cy="4103100"/>
          </a:xfrm>
          <a:prstGeom prst="rect">
            <a:avLst/>
          </a:prstGeom>
          <a:noFill/>
          <a:ln>
            <a:noFill/>
          </a:ln>
        </p:spPr>
        <p:txBody>
          <a:bodyPr spcFirstLastPara="1" wrap="square" lIns="91425" tIns="45700" rIns="91425" bIns="45700" anchor="t" anchorCtr="0">
            <a:normAutofit lnSpcReduction="10000"/>
          </a:bodyPr>
          <a:lstStyle/>
          <a:p>
            <a:pPr marL="0" lvl="0" indent="-177800" algn="l" rtl="0">
              <a:lnSpc>
                <a:spcPct val="90000"/>
              </a:lnSpc>
              <a:spcBef>
                <a:spcPts val="0"/>
              </a:spcBef>
              <a:spcAft>
                <a:spcPts val="0"/>
              </a:spcAft>
              <a:buClr>
                <a:srgbClr val="AC9E6E"/>
              </a:buClr>
              <a:buSzPts val="2800"/>
              <a:buFont typeface="Arial"/>
              <a:buChar char="•"/>
            </a:pPr>
            <a:r>
              <a:rPr lang="en-US">
                <a:solidFill>
                  <a:srgbClr val="AC9E6E"/>
                </a:solidFill>
                <a:latin typeface="Avenir"/>
                <a:ea typeface="Avenir"/>
                <a:cs typeface="Avenir"/>
                <a:sym typeface="Avenir"/>
              </a:rPr>
              <a:t> </a:t>
            </a:r>
            <a:r>
              <a:rPr lang="en-US" b="0" i="0" u="none" strike="noStrike">
                <a:solidFill>
                  <a:srgbClr val="AC9E6E"/>
                </a:solidFill>
                <a:latin typeface="Avenir"/>
                <a:ea typeface="Avenir"/>
                <a:cs typeface="Avenir"/>
                <a:sym typeface="Avenir"/>
              </a:rPr>
              <a:t>What</a:t>
            </a:r>
            <a:r>
              <a:rPr lang="en-US" b="0" i="0" u="none" strike="noStrike">
                <a:solidFill>
                  <a:srgbClr val="000000"/>
                </a:solidFill>
                <a:latin typeface="Avenir"/>
                <a:ea typeface="Avenir"/>
                <a:cs typeface="Avenir"/>
                <a:sym typeface="Avenir"/>
              </a:rPr>
              <a:t> – </a:t>
            </a:r>
            <a:r>
              <a:rPr lang="en-US" b="0" i="0">
                <a:solidFill>
                  <a:srgbClr val="302C3E"/>
                </a:solidFill>
                <a:latin typeface="Avenir"/>
                <a:ea typeface="Avenir"/>
                <a:cs typeface="Avenir"/>
                <a:sym typeface="Avenir"/>
              </a:rPr>
              <a:t>​L</a:t>
            </a:r>
            <a:r>
              <a:rPr lang="en-US">
                <a:solidFill>
                  <a:srgbClr val="302C3E"/>
                </a:solidFill>
                <a:latin typeface="Avenir"/>
                <a:ea typeface="Avenir"/>
                <a:cs typeface="Avenir"/>
                <a:sym typeface="Avenir"/>
              </a:rPr>
              <a:t>os Angeles Crime Data from Kaggle</a:t>
            </a:r>
            <a:endParaRPr/>
          </a:p>
          <a:p>
            <a:pPr marL="0" lvl="0" indent="0" algn="l" rtl="0">
              <a:lnSpc>
                <a:spcPct val="90000"/>
              </a:lnSpc>
              <a:spcBef>
                <a:spcPts val="1100"/>
              </a:spcBef>
              <a:spcAft>
                <a:spcPts val="0"/>
              </a:spcAft>
              <a:buClr>
                <a:srgbClr val="302C3E"/>
              </a:buClr>
              <a:buSzPts val="2800"/>
              <a:buNone/>
            </a:pPr>
            <a:r>
              <a:rPr lang="en-US" b="0" i="0">
                <a:solidFill>
                  <a:srgbClr val="302C3E"/>
                </a:solidFill>
                <a:latin typeface="Avenir"/>
                <a:ea typeface="Avenir"/>
                <a:cs typeface="Avenir"/>
                <a:sym typeface="Avenir"/>
              </a:rPr>
              <a:t>​</a:t>
            </a:r>
            <a:endParaRPr/>
          </a:p>
          <a:p>
            <a:pPr marL="0" lvl="0" indent="-177800" algn="l" rtl="0">
              <a:lnSpc>
                <a:spcPct val="90000"/>
              </a:lnSpc>
              <a:spcBef>
                <a:spcPts val="1100"/>
              </a:spcBef>
              <a:spcAft>
                <a:spcPts val="0"/>
              </a:spcAft>
              <a:buClr>
                <a:srgbClr val="AC9E6E"/>
              </a:buClr>
              <a:buSzPts val="2800"/>
              <a:buFont typeface="Arial"/>
              <a:buChar char="•"/>
            </a:pPr>
            <a:r>
              <a:rPr lang="en-US">
                <a:solidFill>
                  <a:srgbClr val="AC9E6E"/>
                </a:solidFill>
                <a:latin typeface="Avenir"/>
                <a:ea typeface="Avenir"/>
                <a:cs typeface="Avenir"/>
                <a:sym typeface="Avenir"/>
              </a:rPr>
              <a:t> How Many</a:t>
            </a:r>
            <a:r>
              <a:rPr lang="en-US">
                <a:solidFill>
                  <a:srgbClr val="000000"/>
                </a:solidFill>
                <a:latin typeface="Avenir"/>
                <a:ea typeface="Avenir"/>
                <a:cs typeface="Avenir"/>
                <a:sym typeface="Avenir"/>
              </a:rPr>
              <a:t> </a:t>
            </a:r>
            <a:r>
              <a:rPr lang="en-US" b="0" i="0" u="none" strike="noStrike">
                <a:solidFill>
                  <a:srgbClr val="000000"/>
                </a:solidFill>
                <a:latin typeface="Avenir"/>
                <a:ea typeface="Avenir"/>
                <a:cs typeface="Avenir"/>
                <a:sym typeface="Avenir"/>
              </a:rPr>
              <a:t>– </a:t>
            </a:r>
            <a:r>
              <a:rPr lang="en-US">
                <a:solidFill>
                  <a:srgbClr val="302C3E"/>
                </a:solidFill>
                <a:latin typeface="Avenir"/>
                <a:ea typeface="Avenir"/>
                <a:cs typeface="Avenir"/>
                <a:sym typeface="Avenir"/>
              </a:rPr>
              <a:t>925K+</a:t>
            </a:r>
            <a:r>
              <a:rPr lang="en-US" b="0" i="0" u="none" strike="noStrike">
                <a:solidFill>
                  <a:srgbClr val="302C3E"/>
                </a:solidFill>
                <a:latin typeface="Avenir"/>
                <a:ea typeface="Avenir"/>
                <a:cs typeface="Avenir"/>
                <a:sym typeface="Avenir"/>
              </a:rPr>
              <a:t> </a:t>
            </a:r>
            <a:r>
              <a:rPr lang="en-US">
                <a:solidFill>
                  <a:srgbClr val="302C3E"/>
                </a:solidFill>
                <a:latin typeface="Avenir"/>
                <a:ea typeface="Avenir"/>
                <a:cs typeface="Avenir"/>
                <a:sym typeface="Avenir"/>
              </a:rPr>
              <a:t>observations </a:t>
            </a:r>
            <a:r>
              <a:rPr lang="en-US" b="0" i="0" u="none" strike="noStrike">
                <a:solidFill>
                  <a:srgbClr val="302C3E"/>
                </a:solidFill>
                <a:latin typeface="Avenir"/>
                <a:ea typeface="Avenir"/>
                <a:cs typeface="Avenir"/>
                <a:sym typeface="Avenir"/>
              </a:rPr>
              <a:t>&amp; </a:t>
            </a:r>
            <a:r>
              <a:rPr lang="en-US">
                <a:solidFill>
                  <a:srgbClr val="302C3E"/>
                </a:solidFill>
                <a:latin typeface="Avenir"/>
                <a:ea typeface="Avenir"/>
                <a:cs typeface="Avenir"/>
                <a:sym typeface="Avenir"/>
              </a:rPr>
              <a:t>28</a:t>
            </a:r>
            <a:r>
              <a:rPr lang="en-US" b="0" i="0" u="none" strike="noStrike">
                <a:solidFill>
                  <a:srgbClr val="302C3E"/>
                </a:solidFill>
                <a:latin typeface="Avenir"/>
                <a:ea typeface="Avenir"/>
                <a:cs typeface="Avenir"/>
                <a:sym typeface="Avenir"/>
              </a:rPr>
              <a:t> </a:t>
            </a:r>
            <a:r>
              <a:rPr lang="en-US">
                <a:solidFill>
                  <a:srgbClr val="302C3E"/>
                </a:solidFill>
                <a:latin typeface="Avenir"/>
                <a:ea typeface="Avenir"/>
                <a:cs typeface="Avenir"/>
                <a:sym typeface="Avenir"/>
              </a:rPr>
              <a:t>features</a:t>
            </a:r>
            <a:endParaRPr b="0" i="0">
              <a:solidFill>
                <a:srgbClr val="302C3E"/>
              </a:solidFill>
              <a:latin typeface="Avenir"/>
              <a:ea typeface="Avenir"/>
              <a:cs typeface="Avenir"/>
              <a:sym typeface="Avenir"/>
            </a:endParaRPr>
          </a:p>
          <a:p>
            <a:pPr marL="0" lvl="0" indent="0" algn="l" rtl="0">
              <a:lnSpc>
                <a:spcPct val="90000"/>
              </a:lnSpc>
              <a:spcBef>
                <a:spcPts val="1100"/>
              </a:spcBef>
              <a:spcAft>
                <a:spcPts val="0"/>
              </a:spcAft>
              <a:buClr>
                <a:srgbClr val="302C3E"/>
              </a:buClr>
              <a:buSzPts val="2800"/>
              <a:buNone/>
            </a:pPr>
            <a:r>
              <a:rPr lang="en-US" b="0" i="0">
                <a:solidFill>
                  <a:srgbClr val="302C3E"/>
                </a:solidFill>
                <a:latin typeface="Avenir"/>
                <a:ea typeface="Avenir"/>
                <a:cs typeface="Avenir"/>
                <a:sym typeface="Avenir"/>
              </a:rPr>
              <a:t>​</a:t>
            </a:r>
            <a:endParaRPr b="0" i="0">
              <a:solidFill>
                <a:srgbClr val="302C3E"/>
              </a:solidFill>
              <a:latin typeface="Arial"/>
              <a:ea typeface="Arial"/>
              <a:cs typeface="Arial"/>
              <a:sym typeface="Arial"/>
            </a:endParaRPr>
          </a:p>
          <a:p>
            <a:pPr marL="0" lvl="0" indent="-177800" algn="l" rtl="0">
              <a:lnSpc>
                <a:spcPct val="90000"/>
              </a:lnSpc>
              <a:spcBef>
                <a:spcPts val="1100"/>
              </a:spcBef>
              <a:spcAft>
                <a:spcPts val="0"/>
              </a:spcAft>
              <a:buClr>
                <a:srgbClr val="AC9E6E"/>
              </a:buClr>
              <a:buSzPts val="2800"/>
              <a:buFont typeface="Arial"/>
              <a:buChar char="•"/>
            </a:pPr>
            <a:r>
              <a:rPr lang="en-US">
                <a:solidFill>
                  <a:srgbClr val="AC9E6E"/>
                </a:solidFill>
                <a:latin typeface="Avenir"/>
                <a:ea typeface="Avenir"/>
                <a:cs typeface="Avenir"/>
                <a:sym typeface="Avenir"/>
              </a:rPr>
              <a:t> </a:t>
            </a:r>
            <a:r>
              <a:rPr lang="en-US" b="0" i="0" u="none" strike="noStrike">
                <a:solidFill>
                  <a:srgbClr val="AC9E6E"/>
                </a:solidFill>
                <a:latin typeface="Avenir"/>
                <a:ea typeface="Avenir"/>
                <a:cs typeface="Avenir"/>
                <a:sym typeface="Avenir"/>
              </a:rPr>
              <a:t>When</a:t>
            </a:r>
            <a:r>
              <a:rPr lang="en-US" b="0" i="0" u="none" strike="noStrike">
                <a:solidFill>
                  <a:srgbClr val="000000"/>
                </a:solidFill>
                <a:latin typeface="Avenir"/>
                <a:ea typeface="Avenir"/>
                <a:cs typeface="Avenir"/>
                <a:sym typeface="Avenir"/>
              </a:rPr>
              <a:t> – </a:t>
            </a:r>
            <a:r>
              <a:rPr lang="en-US">
                <a:solidFill>
                  <a:srgbClr val="302C3E"/>
                </a:solidFill>
                <a:latin typeface="Avenir"/>
                <a:ea typeface="Avenir"/>
                <a:cs typeface="Avenir"/>
                <a:sym typeface="Avenir"/>
              </a:rPr>
              <a:t>2023 Year’s data</a:t>
            </a:r>
            <a:endParaRPr b="0" i="0">
              <a:solidFill>
                <a:srgbClr val="302C3E"/>
              </a:solidFill>
              <a:latin typeface="Avenir"/>
              <a:ea typeface="Avenir"/>
              <a:cs typeface="Avenir"/>
              <a:sym typeface="Avenir"/>
            </a:endParaRPr>
          </a:p>
          <a:p>
            <a:pPr marL="0" lvl="0" indent="0" algn="l" rtl="0">
              <a:lnSpc>
                <a:spcPct val="90000"/>
              </a:lnSpc>
              <a:spcBef>
                <a:spcPts val="1100"/>
              </a:spcBef>
              <a:spcAft>
                <a:spcPts val="0"/>
              </a:spcAft>
              <a:buNone/>
            </a:pPr>
            <a:endParaRPr b="0" i="0">
              <a:solidFill>
                <a:srgbClr val="302C3E"/>
              </a:solidFill>
              <a:latin typeface="Arial"/>
              <a:ea typeface="Arial"/>
              <a:cs typeface="Arial"/>
              <a:sym typeface="Arial"/>
            </a:endParaRPr>
          </a:p>
          <a:p>
            <a:pPr marL="0" lvl="0" indent="-177800" algn="l" rtl="0">
              <a:lnSpc>
                <a:spcPct val="90000"/>
              </a:lnSpc>
              <a:spcBef>
                <a:spcPts val="1100"/>
              </a:spcBef>
              <a:spcAft>
                <a:spcPts val="0"/>
              </a:spcAft>
              <a:buClr>
                <a:srgbClr val="AC9E6E"/>
              </a:buClr>
              <a:buSzPts val="2800"/>
              <a:buFont typeface="Arial"/>
              <a:buChar char="•"/>
            </a:pPr>
            <a:r>
              <a:rPr lang="en-US">
                <a:solidFill>
                  <a:srgbClr val="AC9E6E"/>
                </a:solidFill>
                <a:latin typeface="Avenir"/>
                <a:ea typeface="Avenir"/>
                <a:cs typeface="Avenir"/>
                <a:sym typeface="Avenir"/>
              </a:rPr>
              <a:t> </a:t>
            </a:r>
            <a:r>
              <a:rPr lang="en-US" b="0" i="0" u="none" strike="noStrike">
                <a:solidFill>
                  <a:srgbClr val="AC9E6E"/>
                </a:solidFill>
                <a:latin typeface="Avenir"/>
                <a:ea typeface="Avenir"/>
                <a:cs typeface="Avenir"/>
                <a:sym typeface="Avenir"/>
              </a:rPr>
              <a:t>Why</a:t>
            </a:r>
            <a:r>
              <a:rPr lang="en-US" b="0" i="0" u="none" strike="noStrike">
                <a:solidFill>
                  <a:srgbClr val="000000"/>
                </a:solidFill>
                <a:latin typeface="Avenir"/>
                <a:ea typeface="Avenir"/>
                <a:cs typeface="Avenir"/>
                <a:sym typeface="Avenir"/>
              </a:rPr>
              <a:t> – </a:t>
            </a:r>
            <a:r>
              <a:rPr lang="en-US">
                <a:solidFill>
                  <a:srgbClr val="000000"/>
                </a:solidFill>
                <a:latin typeface="Avenir"/>
                <a:ea typeface="Avenir"/>
                <a:cs typeface="Avenir"/>
                <a:sym typeface="Avenir"/>
              </a:rPr>
              <a:t>T</a:t>
            </a:r>
            <a:r>
              <a:rPr lang="en-US">
                <a:solidFill>
                  <a:srgbClr val="302C3E"/>
                </a:solidFill>
                <a:latin typeface="Avenir"/>
                <a:ea typeface="Avenir"/>
                <a:cs typeface="Avenir"/>
                <a:sym typeface="Avenir"/>
              </a:rPr>
              <a:t>o address Crime issues and ensure community well-being</a:t>
            </a:r>
            <a:endParaRPr b="0" i="0">
              <a:solidFill>
                <a:srgbClr val="302C3E"/>
              </a:solidFill>
              <a:latin typeface="Avenir"/>
              <a:ea typeface="Avenir"/>
              <a:cs typeface="Avenir"/>
              <a:sym typeface="Avenir"/>
            </a:endParaRPr>
          </a:p>
          <a:p>
            <a:pPr marL="0" lvl="0" indent="0" algn="l" rtl="0">
              <a:lnSpc>
                <a:spcPct val="90000"/>
              </a:lnSpc>
              <a:spcBef>
                <a:spcPts val="1100"/>
              </a:spcBef>
              <a:spcAft>
                <a:spcPts val="0"/>
              </a:spcAft>
              <a:buClr>
                <a:srgbClr val="595959"/>
              </a:buClr>
              <a:buSzPts val="2800"/>
              <a:buNone/>
            </a:pPr>
            <a:endParaRPr/>
          </a:p>
        </p:txBody>
      </p:sp>
      <p:sp>
        <p:nvSpPr>
          <p:cNvPr id="129" name="Google Shape;129;p18"/>
          <p:cNvSpPr txBox="1"/>
          <p:nvPr/>
        </p:nvSpPr>
        <p:spPr>
          <a:xfrm>
            <a:off x="399850" y="219800"/>
            <a:ext cx="6711300" cy="80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Manrope"/>
              <a:buNone/>
            </a:pPr>
            <a:r>
              <a:rPr lang="en-US" sz="4000" b="1" i="0" u="none" strike="noStrike" cap="none">
                <a:solidFill>
                  <a:srgbClr val="3F3F3F"/>
                </a:solidFill>
                <a:highlight>
                  <a:schemeClr val="lt1"/>
                </a:highlight>
                <a:latin typeface="Algerian"/>
                <a:ea typeface="Algerian"/>
                <a:cs typeface="Algerian"/>
                <a:sym typeface="Algerian"/>
              </a:rPr>
              <a:t>About the Data</a:t>
            </a:r>
            <a:endParaRPr sz="4000" b="1" i="0" u="none" strike="noStrike" cap="none">
              <a:solidFill>
                <a:srgbClr val="3F3F3F"/>
              </a:solidFill>
              <a:highlight>
                <a:schemeClr val="lt1"/>
              </a:highlight>
              <a:latin typeface="Algerian"/>
              <a:ea typeface="Algerian"/>
              <a:cs typeface="Algerian"/>
              <a:sym typeface="Algeri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54326" y="503623"/>
            <a:ext cx="9960300" cy="78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000"/>
              <a:buFont typeface="Arial"/>
              <a:buNone/>
            </a:pPr>
            <a:r>
              <a:rPr lang="en-US">
                <a:latin typeface="Algerian"/>
                <a:ea typeface="Algerian"/>
                <a:cs typeface="Algerian"/>
                <a:sym typeface="Algerian"/>
              </a:rPr>
              <a:t>Data Cleaning</a:t>
            </a:r>
            <a:endParaRPr>
              <a:latin typeface="Algerian"/>
              <a:ea typeface="Algerian"/>
              <a:cs typeface="Algerian"/>
              <a:sym typeface="Algerian"/>
            </a:endParaRPr>
          </a:p>
        </p:txBody>
      </p:sp>
      <p:sp>
        <p:nvSpPr>
          <p:cNvPr id="135" name="Google Shape;135;p19"/>
          <p:cNvSpPr txBox="1"/>
          <p:nvPr/>
        </p:nvSpPr>
        <p:spPr>
          <a:xfrm>
            <a:off x="7367325" y="1450725"/>
            <a:ext cx="4282500" cy="7410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100" b="1">
                <a:solidFill>
                  <a:srgbClr val="404040"/>
                </a:solidFill>
                <a:latin typeface="Algerian"/>
                <a:ea typeface="Algerian"/>
                <a:cs typeface="Algerian"/>
                <a:sym typeface="Algerian"/>
              </a:rPr>
              <a:t>Handled Missing Values</a:t>
            </a:r>
            <a:endParaRPr sz="2100" b="1">
              <a:solidFill>
                <a:schemeClr val="dk1"/>
              </a:solidFill>
              <a:latin typeface="Algerian"/>
              <a:ea typeface="Algerian"/>
              <a:cs typeface="Algerian"/>
              <a:sym typeface="Algerian"/>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sp>
        <p:nvSpPr>
          <p:cNvPr id="136" name="Google Shape;136;p19"/>
          <p:cNvSpPr txBox="1"/>
          <p:nvPr/>
        </p:nvSpPr>
        <p:spPr>
          <a:xfrm>
            <a:off x="7036122" y="2635663"/>
            <a:ext cx="4613700" cy="723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000" b="1">
                <a:solidFill>
                  <a:srgbClr val="404040"/>
                </a:solidFill>
                <a:latin typeface="Algerian"/>
                <a:ea typeface="Algerian"/>
                <a:cs typeface="Algerian"/>
                <a:sym typeface="Algerian"/>
              </a:rPr>
              <a:t>Removed Unnecessary Columns</a:t>
            </a:r>
            <a:endParaRPr sz="2000" b="1">
              <a:solidFill>
                <a:srgbClr val="404040"/>
              </a:solidFill>
              <a:latin typeface="Algerian"/>
              <a:ea typeface="Algerian"/>
              <a:cs typeface="Algerian"/>
              <a:sym typeface="Algerian"/>
            </a:endParaRPr>
          </a:p>
          <a:p>
            <a:pPr marL="0" marR="0" lvl="0" indent="0" algn="l" rtl="0">
              <a:spcBef>
                <a:spcPts val="0"/>
              </a:spcBef>
              <a:spcAft>
                <a:spcPts val="0"/>
              </a:spcAft>
              <a:buNone/>
            </a:pPr>
            <a:endParaRPr sz="1800" b="1">
              <a:solidFill>
                <a:srgbClr val="3F3F3F"/>
              </a:solidFill>
            </a:endParaRPr>
          </a:p>
        </p:txBody>
      </p:sp>
      <p:sp>
        <p:nvSpPr>
          <p:cNvPr id="137" name="Google Shape;137;p19"/>
          <p:cNvSpPr txBox="1"/>
          <p:nvPr/>
        </p:nvSpPr>
        <p:spPr>
          <a:xfrm>
            <a:off x="7605350" y="3802888"/>
            <a:ext cx="4161600" cy="415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1" i="0" u="none" strike="noStrike">
                <a:solidFill>
                  <a:srgbClr val="3F3F3F"/>
                </a:solidFill>
                <a:latin typeface="Algerian"/>
                <a:ea typeface="Algerian"/>
                <a:cs typeface="Algerian"/>
                <a:sym typeface="Algerian"/>
              </a:rPr>
              <a:t>Converted Data Types</a:t>
            </a:r>
            <a:endParaRPr sz="2100">
              <a:solidFill>
                <a:srgbClr val="3F3F3F"/>
              </a:solidFill>
              <a:latin typeface="Algerian"/>
              <a:ea typeface="Algerian"/>
              <a:cs typeface="Algerian"/>
              <a:sym typeface="Algerian"/>
            </a:endParaRPr>
          </a:p>
        </p:txBody>
      </p:sp>
      <p:sp>
        <p:nvSpPr>
          <p:cNvPr id="138" name="Google Shape;138;p19"/>
          <p:cNvSpPr txBox="1"/>
          <p:nvPr/>
        </p:nvSpPr>
        <p:spPr>
          <a:xfrm>
            <a:off x="7848224" y="4911675"/>
            <a:ext cx="3320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a:solidFill>
                  <a:srgbClr val="3F3F3F"/>
                </a:solidFill>
                <a:latin typeface="Algerian"/>
                <a:ea typeface="Algerian"/>
                <a:cs typeface="Algerian"/>
                <a:sym typeface="Algerian"/>
              </a:rPr>
              <a:t>Filtered Data</a:t>
            </a:r>
            <a:endParaRPr sz="2200">
              <a:solidFill>
                <a:srgbClr val="3F3F3F"/>
              </a:solidFill>
              <a:latin typeface="Algerian"/>
              <a:ea typeface="Algerian"/>
              <a:cs typeface="Algerian"/>
              <a:sym typeface="Algerian"/>
            </a:endParaRPr>
          </a:p>
        </p:txBody>
      </p:sp>
      <p:sp>
        <p:nvSpPr>
          <p:cNvPr id="139" name="Google Shape;139;p19"/>
          <p:cNvSpPr/>
          <p:nvPr/>
        </p:nvSpPr>
        <p:spPr>
          <a:xfrm>
            <a:off x="8824857" y="1860491"/>
            <a:ext cx="484500" cy="657600"/>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9"/>
          <p:cNvSpPr/>
          <p:nvPr/>
        </p:nvSpPr>
        <p:spPr>
          <a:xfrm>
            <a:off x="8824846" y="3047051"/>
            <a:ext cx="484500" cy="657600"/>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9"/>
          <p:cNvSpPr/>
          <p:nvPr/>
        </p:nvSpPr>
        <p:spPr>
          <a:xfrm>
            <a:off x="8824842" y="4316636"/>
            <a:ext cx="484500" cy="516900"/>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2" name="Google Shape;142;p19"/>
          <p:cNvPicPr preferRelativeResize="0"/>
          <p:nvPr/>
        </p:nvPicPr>
        <p:blipFill>
          <a:blip r:embed="rId3">
            <a:alphaModFix/>
          </a:blip>
          <a:stretch>
            <a:fillRect/>
          </a:stretch>
        </p:blipFill>
        <p:spPr>
          <a:xfrm>
            <a:off x="152400" y="1288379"/>
            <a:ext cx="7214937" cy="42812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1"/>
          </p:nvPr>
        </p:nvSpPr>
        <p:spPr>
          <a:xfrm>
            <a:off x="838200" y="1825625"/>
            <a:ext cx="10515600" cy="347460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rgbClr val="595959"/>
              </a:buClr>
              <a:buSzPts val="2800"/>
              <a:buChar char="•"/>
            </a:pPr>
            <a:r>
              <a:rPr lang="en-US" dirty="0"/>
              <a:t>Unnecessary columns are removed.</a:t>
            </a:r>
            <a:endParaRPr dirty="0"/>
          </a:p>
          <a:p>
            <a:pPr marL="457200" lvl="0" indent="-457200" algn="l" rtl="0">
              <a:lnSpc>
                <a:spcPct val="90000"/>
              </a:lnSpc>
              <a:spcBef>
                <a:spcPts val="1000"/>
              </a:spcBef>
              <a:spcAft>
                <a:spcPts val="0"/>
              </a:spcAft>
              <a:buClr>
                <a:srgbClr val="595959"/>
              </a:buClr>
              <a:buSzPts val="2800"/>
              <a:buChar char="•"/>
            </a:pPr>
            <a:r>
              <a:rPr lang="en-US" dirty="0"/>
              <a:t>Data entries with invalid or missing victim ages are filtered out.</a:t>
            </a:r>
            <a:endParaRPr dirty="0"/>
          </a:p>
          <a:p>
            <a:pPr marL="457200" lvl="0" indent="-457200" algn="l" rtl="0">
              <a:lnSpc>
                <a:spcPct val="90000"/>
              </a:lnSpc>
              <a:spcBef>
                <a:spcPts val="1000"/>
              </a:spcBef>
              <a:spcAft>
                <a:spcPts val="0"/>
              </a:spcAft>
              <a:buClr>
                <a:srgbClr val="595959"/>
              </a:buClr>
              <a:buSzPts val="2800"/>
              <a:buChar char="•"/>
            </a:pPr>
            <a:r>
              <a:rPr lang="en-US" dirty="0"/>
              <a:t>Date columns are converted to datetime format.</a:t>
            </a:r>
            <a:endParaRPr dirty="0"/>
          </a:p>
          <a:p>
            <a:pPr marL="457200" lvl="0" indent="-457200" algn="l" rtl="0">
              <a:lnSpc>
                <a:spcPct val="90000"/>
              </a:lnSpc>
              <a:spcBef>
                <a:spcPts val="1000"/>
              </a:spcBef>
              <a:spcAft>
                <a:spcPts val="0"/>
              </a:spcAft>
              <a:buClr>
                <a:srgbClr val="595959"/>
              </a:buClr>
              <a:buSzPts val="2800"/>
              <a:buChar char="•"/>
            </a:pPr>
            <a:r>
              <a:rPr lang="en-US" dirty="0"/>
              <a:t>Only data for the year 2023 is selected with </a:t>
            </a:r>
            <a:r>
              <a:rPr lang="en-US"/>
              <a:t>22 cols,150k</a:t>
            </a:r>
            <a:endParaRPr/>
          </a:p>
          <a:p>
            <a:pPr marL="457200" lvl="0" indent="-457200" algn="l" rtl="0">
              <a:lnSpc>
                <a:spcPct val="90000"/>
              </a:lnSpc>
              <a:spcBef>
                <a:spcPts val="1000"/>
              </a:spcBef>
              <a:spcAft>
                <a:spcPts val="0"/>
              </a:spcAft>
              <a:buClr>
                <a:srgbClr val="595959"/>
              </a:buClr>
              <a:buSzPts val="2800"/>
              <a:buChar char="•"/>
            </a:pPr>
            <a:r>
              <a:rPr lang="en-US" dirty="0"/>
              <a:t>Missing values are handled</a:t>
            </a:r>
            <a:endParaRPr dirty="0"/>
          </a:p>
          <a:p>
            <a:pPr marL="457200" lvl="0" indent="-279400" algn="l" rtl="0">
              <a:lnSpc>
                <a:spcPct val="90000"/>
              </a:lnSpc>
              <a:spcBef>
                <a:spcPts val="1000"/>
              </a:spcBef>
              <a:spcAft>
                <a:spcPts val="0"/>
              </a:spcAft>
              <a:buClr>
                <a:srgbClr val="595959"/>
              </a:buClr>
              <a:buSzPts val="2800"/>
              <a:buNone/>
            </a:pPr>
            <a:endParaRPr dirty="0"/>
          </a:p>
        </p:txBody>
      </p:sp>
      <p:sp>
        <p:nvSpPr>
          <p:cNvPr id="149" name="Google Shape;149;p20"/>
          <p:cNvSpPr txBox="1">
            <a:spLocks noGrp="1"/>
          </p:cNvSpPr>
          <p:nvPr>
            <p:ph type="title"/>
          </p:nvPr>
        </p:nvSpPr>
        <p:spPr>
          <a:xfrm>
            <a:off x="854337" y="503617"/>
            <a:ext cx="10499463" cy="10542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000"/>
              <a:buFont typeface="Arial"/>
              <a:buNone/>
            </a:pPr>
            <a:r>
              <a:rPr lang="en-US">
                <a:latin typeface="Algerian"/>
                <a:ea typeface="Algerian"/>
                <a:cs typeface="Algerian"/>
                <a:sym typeface="Algerian"/>
              </a:rPr>
              <a:t>Understanding the Data</a:t>
            </a:r>
            <a:endParaRPr>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ctrTitle"/>
          </p:nvPr>
        </p:nvSpPr>
        <p:spPr>
          <a:xfrm>
            <a:off x="640476" y="1319950"/>
            <a:ext cx="7560300" cy="230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Arial"/>
              <a:buNone/>
            </a:pPr>
            <a:r>
              <a:rPr lang="en-US">
                <a:latin typeface="Algerian"/>
                <a:ea typeface="Algerian"/>
                <a:cs typeface="Algerian"/>
                <a:sym typeface="Algerian"/>
              </a:rPr>
              <a:t>Exploratory </a:t>
            </a:r>
            <a:endParaRPr>
              <a:latin typeface="Algerian"/>
              <a:ea typeface="Algerian"/>
              <a:cs typeface="Algerian"/>
              <a:sym typeface="Algerian"/>
            </a:endParaRPr>
          </a:p>
          <a:p>
            <a:pPr marL="0" lvl="0" indent="0" algn="l" rtl="0">
              <a:lnSpc>
                <a:spcPct val="90000"/>
              </a:lnSpc>
              <a:spcBef>
                <a:spcPts val="0"/>
              </a:spcBef>
              <a:spcAft>
                <a:spcPts val="0"/>
              </a:spcAft>
              <a:buClr>
                <a:srgbClr val="FFFFFF"/>
              </a:buClr>
              <a:buSzPts val="4000"/>
              <a:buFont typeface="Arial"/>
              <a:buNone/>
            </a:pPr>
            <a:r>
              <a:rPr lang="en-US">
                <a:latin typeface="Algerian"/>
                <a:ea typeface="Algerian"/>
                <a:cs typeface="Algerian"/>
                <a:sym typeface="Algerian"/>
              </a:rPr>
              <a:t>Data Analysis</a:t>
            </a:r>
            <a:endParaRPr>
              <a:latin typeface="Algerian"/>
              <a:ea typeface="Algerian"/>
              <a:cs typeface="Algerian"/>
              <a:sym typeface="Algeri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2"/>
          <p:cNvPicPr preferRelativeResize="0">
            <a:picLocks noGrp="1"/>
          </p:cNvPicPr>
          <p:nvPr>
            <p:ph type="body" idx="1"/>
          </p:nvPr>
        </p:nvPicPr>
        <p:blipFill rotWithShape="1">
          <a:blip r:embed="rId3">
            <a:alphaModFix/>
          </a:blip>
          <a:srcRect/>
          <a:stretch/>
        </p:blipFill>
        <p:spPr>
          <a:xfrm>
            <a:off x="6143598" y="973394"/>
            <a:ext cx="5684608" cy="4327269"/>
          </a:xfrm>
          <a:prstGeom prst="rect">
            <a:avLst/>
          </a:prstGeom>
          <a:noFill/>
          <a:ln>
            <a:noFill/>
          </a:ln>
        </p:spPr>
      </p:pic>
      <p:pic>
        <p:nvPicPr>
          <p:cNvPr id="160" name="Google Shape;160;p22"/>
          <p:cNvPicPr preferRelativeResize="0"/>
          <p:nvPr/>
        </p:nvPicPr>
        <p:blipFill rotWithShape="1">
          <a:blip r:embed="rId4">
            <a:alphaModFix/>
          </a:blip>
          <a:srcRect/>
          <a:stretch/>
        </p:blipFill>
        <p:spPr>
          <a:xfrm>
            <a:off x="608544" y="973394"/>
            <a:ext cx="5126908" cy="3903407"/>
          </a:xfrm>
          <a:prstGeom prst="rect">
            <a:avLst/>
          </a:prstGeom>
          <a:noFill/>
          <a:ln>
            <a:noFill/>
          </a:ln>
        </p:spPr>
      </p:pic>
      <p:sp>
        <p:nvSpPr>
          <p:cNvPr id="161" name="Google Shape;161;p22"/>
          <p:cNvSpPr txBox="1"/>
          <p:nvPr/>
        </p:nvSpPr>
        <p:spPr>
          <a:xfrm>
            <a:off x="942681" y="537327"/>
            <a:ext cx="32333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Victim age vs Crime Count</a:t>
            </a:r>
            <a:endParaRPr/>
          </a:p>
        </p:txBody>
      </p:sp>
      <p:sp>
        <p:nvSpPr>
          <p:cNvPr id="162" name="Google Shape;162;p22"/>
          <p:cNvSpPr txBox="1"/>
          <p:nvPr/>
        </p:nvSpPr>
        <p:spPr>
          <a:xfrm>
            <a:off x="6525506" y="585208"/>
            <a:ext cx="49207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Area vs Crime Count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TotalTime>
  <Words>1392</Words>
  <Application>Microsoft Office PowerPoint</Application>
  <PresentationFormat>Widescreen</PresentationFormat>
  <Paragraphs>162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Avenir</vt:lpstr>
      <vt:lpstr>Arial</vt:lpstr>
      <vt:lpstr>Calibri</vt:lpstr>
      <vt:lpstr>Algerian</vt:lpstr>
      <vt:lpstr>Roboto</vt:lpstr>
      <vt:lpstr>Manrope</vt:lpstr>
      <vt:lpstr>Office Theme</vt:lpstr>
      <vt:lpstr>Crime Data Analysis of a Los Angeles of year 2023</vt:lpstr>
      <vt:lpstr>Background </vt:lpstr>
      <vt:lpstr>PowerPoint Presentation</vt:lpstr>
      <vt:lpstr>Data Preprocessing</vt:lpstr>
      <vt:lpstr>PowerPoint Presentation</vt:lpstr>
      <vt:lpstr>Data Cleaning</vt:lpstr>
      <vt:lpstr>Understanding the Data</vt:lpstr>
      <vt:lpstr>Exploratory  Data Analysis</vt:lpstr>
      <vt:lpstr>PowerPoint Presentation</vt:lpstr>
      <vt:lpstr>PowerPoint Presentation</vt:lpstr>
      <vt:lpstr>PowerPoint Presentation</vt:lpstr>
      <vt:lpstr>PowerPoint Presentation</vt:lpstr>
      <vt:lpstr>Smart Questions</vt:lpstr>
      <vt:lpstr>SMART Q1: Can we identify emerging spatial and temporal patterns or hotspots for crime categories to inform proactive and targeted interventions?</vt:lpstr>
      <vt:lpstr>PowerPoint Presentation</vt:lpstr>
      <vt:lpstr>PowerPoint Presentation</vt:lpstr>
      <vt:lpstr>SMART Q2: How accurately can we predict the likelihood of crime being solved in Los Angeles based on the available data features in 2023?</vt:lpstr>
      <vt:lpstr>PowerPoint Presentation</vt:lpstr>
      <vt:lpstr>PowerPoint Presentation</vt:lpstr>
      <vt:lpstr>SMART Q3: What are the key factors influencing crime rates across the neighborhood?</vt:lpstr>
      <vt:lpstr>PowerPoint Presentation</vt:lpstr>
      <vt:lpstr>PowerPoint Presentation</vt:lpstr>
      <vt:lpstr>Predictive Models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 of a Los Angeles of year 2023</dc:title>
  <dc:creator>B Varshith Reddy</dc:creator>
  <cp:lastModifiedBy>DINESHCHANDRA GADDAM</cp:lastModifiedBy>
  <cp:revision>3</cp:revision>
  <dcterms:modified xsi:type="dcterms:W3CDTF">2024-04-26T20:17:39Z</dcterms:modified>
</cp:coreProperties>
</file>