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Roboto"/>
      <p:regular r:id="rId32"/>
      <p:bold r:id="rId33"/>
      <p:italic r:id="rId34"/>
      <p:boldItalic r:id="rId35"/>
    </p:embeddedFont>
    <p:embeddedFont>
      <p:font typeface="Manrope"/>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Manrope-bold.fntdata"/><Relationship Id="rId14" Type="http://schemas.openxmlformats.org/officeDocument/2006/relationships/slide" Target="slides/slide10.xml"/><Relationship Id="rId36" Type="http://schemas.openxmlformats.org/officeDocument/2006/relationships/font" Target="fonts/Manrope-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fd49a8212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fd49a8212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cfd49a8212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fd49a8212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fd49a8212_3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2cfd49a8212_3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fd49a8212_3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fd49a8212_3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cfd49a8212_3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fd49a8212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fd49a8212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cfd49a8212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fd49a8212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fd49a8212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cfd49a8212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fd49a8212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fd49a8212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cfd49a8212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f80c30192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f80c30192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1f80c30192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fd49a8212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fd49a8212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100">
                <a:latin typeface="Arial"/>
                <a:ea typeface="Arial"/>
                <a:cs typeface="Arial"/>
                <a:sym typeface="Arial"/>
              </a:rPr>
              <a:t>Crime Type Distribution Across Areas: The heatmap shows how different crime types are distributed across various areas. This can help in identifying if certain crimes are more concentrated in specific regions.</a:t>
            </a:r>
            <a:endParaRPr/>
          </a:p>
        </p:txBody>
      </p:sp>
      <p:sp>
        <p:nvSpPr>
          <p:cNvPr id="244" name="Google Shape;244;g2cfd49a8212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fd49a8212_4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cfd49a8212_4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Crime Distribution by Area: The bar chart shows the frequency of crimes in different areas. This visualization clearly identifies which areas have higher crime rates and may require further investigation into what makes them more prone to crime.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Crime Trends Over Time: The line chart plots the number of crimes per month, giving insights into how crime rates fluctuate throughout the year. It can be helpful to examine these trends in relation to specific events or changes in policy.</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Distribution of Victim Age: The histogram provides an overview of the age distribution of crime victims. This could be cross-referenced with the type of crimes to find age-related trends.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Top Crime Types: The list of top crime types gives an idea of the most common crimes, which is useful for prioritizing resources and prevention efforts.</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51" name="Google Shape;251;g2cfd49a8212_4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fd49a8212_4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fd49a8212_4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Confirm Relationships: Validate whether the relationships we observe in the EDA are statistically significant.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Feature Selection: Identify which features have a significant relationship with our target variable and should be included in our models.</a:t>
            </a:r>
            <a:endParaRPr sz="1100">
              <a:latin typeface="Arial"/>
              <a:ea typeface="Arial"/>
              <a:cs typeface="Arial"/>
              <a:sym typeface="Aria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Chi-Square Test: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Chi-Square Statistic: 4097.73 suggests a very strong relationship.</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P-value: Essentially 0 (even after attempting to show more decimal places), indicating that the relationship between the area and the status of the crime is statistically significant.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ANOVA Test: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F-statistic: 85.39 is relatively high, indicating a strong between-group variance compared to within-group variance.</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P-value: Approximately 1.07*10^−37, which is virtually zero, shows that there are statistically significant differences in victim age among the different areas.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Pearson Correlation Test: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Coefficient: -0.012 suggests a very small negative correlation between the time of the occurrence and the victim's age, which is probably not practically significant.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P-value: Approximately 6.78*10^−7, indicates that the small correlation is statistically significant, but given the size of the dataset, small correlations can become statistically significant even when they might not be meaningful in a practical sense.</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62" name="Google Shape;262;g2cfd49a8212_4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fd49a8212_4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cfd49a8212_4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These chosen models offer a balanced approach, combining performance, flexibility, and interpretability. They are suitable for exploring complex relationships and handling the challenges presented by our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features = ['TIME OCC', 'AREA', 'Crm Cd', 'Vict Age', 'Weapon Used Cd'] </a:t>
            </a:r>
            <a:endParaRPr/>
          </a:p>
          <a:p>
            <a:pPr indent="0" lvl="0" marL="0" rtl="0" algn="l">
              <a:spcBef>
                <a:spcPts val="0"/>
              </a:spcBef>
              <a:spcAft>
                <a:spcPts val="0"/>
              </a:spcAft>
              <a:buNone/>
            </a:pPr>
            <a:r>
              <a:rPr lang="en-US"/>
              <a:t>target = 'Status'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Decision Trees: Although simple and interpretable, decision trees can easily overfit and lack robustness compared to ensemble models.</a:t>
            </a:r>
            <a:endParaRPr/>
          </a:p>
          <a:p>
            <a:pPr indent="0" lvl="0" marL="0" rtl="0" algn="l">
              <a:spcBef>
                <a:spcPts val="0"/>
              </a:spcBef>
              <a:spcAft>
                <a:spcPts val="0"/>
              </a:spcAft>
              <a:buNone/>
            </a:pPr>
            <a:r>
              <a:rPr lang="en-US"/>
              <a:t>Logistic Regression: While useful for simpler binary classification tasks, it may struggle with complex patterns and imbalanced datasets.</a:t>
            </a:r>
            <a:endParaRPr/>
          </a:p>
          <a:p>
            <a:pPr indent="0" lvl="0" marL="0" rtl="0" algn="l">
              <a:spcBef>
                <a:spcPts val="0"/>
              </a:spcBef>
              <a:spcAft>
                <a:spcPts val="0"/>
              </a:spcAft>
              <a:buNone/>
            </a:pPr>
            <a:r>
              <a:rPr lang="en-US"/>
              <a:t>Support Vector Machines (SVM): too long</a:t>
            </a:r>
            <a:endParaRPr>
              <a:solidFill>
                <a:srgbClr val="ECECEC"/>
              </a:solidFill>
              <a:highlight>
                <a:srgbClr val="21212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p:txBody>
      </p:sp>
      <p:sp>
        <p:nvSpPr>
          <p:cNvPr id="271" name="Google Shape;271;g2cfd49a8212_4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cfd49a8212_4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cfd49a8212_4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t>
            </a:r>
            <a:r>
              <a:rPr lang="en-US"/>
              <a:t>tronger performance in handling class imbalance and providing clearer feature importance metrics as side from accuracy score.</a:t>
            </a:r>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Key Findings: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Influence of Area on Crime Rates: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The visualizations revealed significant variation in crime rates across different areas. Areas like Central and Hollywood showed higher crime instances, potentially indicating socio-economic factors or population density effects.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Chi-square tests confirmed a significant association between the area and crime type, suggesting that certain areas are predisposed to specific types of crime.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Temporal Influences: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Seasonal and Time Factors: Time-based data analysis highlighted trends such as increased crime rates during specific months or times of day. </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Socio-economic and Demographic Factors: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Victim Age and Crime Type Correlation: Statistical analysis showed significant differences in victim age across different crime types, indicating demographic targeting in certain crimes.</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key factors influencing crime rates in LA:</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Geographic Area: Different neighborhoods exhibit distinct crime patterns.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Time of Crime: Specific times of day and certain months or seasons see higher crime rates.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Type of Crime: Variations in crime types across areas indicate different local conditions.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Victim Demographics: Age of victims varies with different types of crimes, suggesting targeting or vulnerability of specific groups.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p:txBody>
      </p:sp>
      <p:sp>
        <p:nvSpPr>
          <p:cNvPr id="278" name="Google Shape;278;g2cfd49a8212_4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fd49a8212_4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cfd49a8212_4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From our analysis, we were able to find the chances of a crime being solve, we can look for ways to increase the chance for all crimes.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can pretty much spot where and when crime trends to happen. Along with the key factors that affect the likelihood of a crime occuring which are</a:t>
            </a:r>
            <a:endParaRPr/>
          </a:p>
          <a:p>
            <a:pPr indent="0" lvl="0" marL="0" rtl="0" algn="l">
              <a:spcBef>
                <a:spcPts val="0"/>
              </a:spcBef>
              <a:spcAft>
                <a:spcPts val="0"/>
              </a:spcAft>
              <a:buNone/>
            </a:pPr>
            <a:r>
              <a:rPr lang="en-US"/>
              <a:t>geographic are, time, type, demographic or victim 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These findings can help the authority to come up with strategies and policies that can reduce the crime in the neighborhood or even prevent crimes.</a:t>
            </a:r>
            <a:endParaRPr/>
          </a:p>
        </p:txBody>
      </p:sp>
      <p:sp>
        <p:nvSpPr>
          <p:cNvPr id="288" name="Google Shape;288;g2cfd49a8212_4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fd49a8212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2cfd49a8212_1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2cfd49a8212_1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fd49a8212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2cfd49a8212_1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Machine Learning Repository of University of California at Irvine provides a dataset with a heterogeneous set of features about articles published by Mashable, a popular blogs site in the world, during a period of two years. A copy of this dataset is taken from Kaggle instead, due to difficulties in downloading from the original source. This dataset consists of 39,664 observations for 61 different variables, with the number of shares as our dependent variable.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two main popularity prediction approaches: those that use features only known after publication and those that do not use such features. The dataset that we have used consists of features that are known before publication. Though the prediction performance is usually low in the latter case, it is of more value addition to authors and content creators.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6" name="Google Shape;126;g2cfd49a8212_1_1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Extracted features like- keywords, digital media content(e.g., images, video), earlier popularity of news referenced in the article, earlier popularity of news referenced in the article; average number of shares of keywords prior to publication; and natural language features like sentiment polarity and latent dirichlet allocation.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didn’t deep dive into these NLP features too much but understood the overall gist.</a:t>
            </a:r>
            <a:endParaRPr/>
          </a:p>
          <a:p>
            <a:pPr indent="0" lvl="0" marL="0" rtl="0" algn="l">
              <a:spcBef>
                <a:spcPts val="0"/>
              </a:spcBef>
              <a:spcAft>
                <a:spcPts val="0"/>
              </a:spcAft>
              <a:buNone/>
            </a:pPr>
            <a:r>
              <a:rPr lang="en-US"/>
              <a:t>The Latent Dirichlet Allocation (LDA) algorithm was applied to all Mashable articles in order to first identify the five top relevant topics and then measure the closeness of current article to such topics. To compute the subjectivity and polarity sentiment analysis, pattern web mining module was used. Subjectivity measures how subjective the article is – in terms of personal opinions vs facts. It ranges from 0-1 with a higher score indicating more personal opinions and lower indicating factual inclination. Polarity sentiment analysis indicates the sentiment – negative, neutral and positive. It ranges from –1 to 1.</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Some of the attributes in the dataset have already been encoded for machine learning. However, we will decode it into a single column for visualization purposes. Like data_channel and publish_day. Data_channel are technology, business, world, etertainment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Some of the features are dependent of particularities of the Mashable service (whose articles have been used as data source): articles often reference other articles published in the same service; and articles have meta-data, such as keywords, data channel type and total number of shares (when considering Facebook, Twitter, Google+, LinkedIn, Stumble-Upon and Pinterest). The minimum, average and maximum number of shares was determined of all Mashable links cited in the article were extracted to prepare the data. Similarly, rank of all article keyword average shares was determined, in order to get the worst, average and best keywords. For each of these keywords, the minimum, average and maximum number of shares was extracted as a feature.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Interesting point raised by Prof Lo in project proposal feedback. Number of shares can be dependent on the time after publish so is it a moving target? After researching for this online, we found studies that indicate a convergence is reached 3 weeks after publishing. So we flitered our data on timedelta, to include only articles that were &gt; 21. To reinforce this point – we wanted to see if there was any relationship between number of shares and increasing time delta.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6" name="Google Shape;14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jpg"/><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16.jpg"/><Relationship Id="rId4" Type="http://schemas.openxmlformats.org/officeDocument/2006/relationships/image" Target="../media/image2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0.jpg"/><Relationship Id="rId4" Type="http://schemas.openxmlformats.org/officeDocument/2006/relationships/image" Target="../media/image1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4.jpg"/><Relationship Id="rId4" Type="http://schemas.openxmlformats.org/officeDocument/2006/relationships/image" Target="../media/image3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7.jpg"/><Relationship Id="rId4" Type="http://schemas.openxmlformats.org/officeDocument/2006/relationships/image" Target="../media/image48.jpg"/><Relationship Id="rId5"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15.jpg"/><Relationship Id="rId4"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FB Campus">
  <p:cSld name="Title Slide - FB Campus">
    <p:spTree>
      <p:nvGrpSpPr>
        <p:cNvPr id="18" name="Shape 18"/>
        <p:cNvGrpSpPr/>
        <p:nvPr/>
      </p:nvGrpSpPr>
      <p:grpSpPr>
        <a:xfrm>
          <a:off x="0" y="0"/>
          <a:ext cx="0" cy="0"/>
          <a:chOff x="0" y="0"/>
          <a:chExt cx="0" cy="0"/>
        </a:xfrm>
      </p:grpSpPr>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A picture containing man, table, blue, holding&#10;&#10;Description automatically generated" id="22" name="Google Shape;22;p2"/>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picture containing outdoor, holding, person, standing&#10;&#10;Description automatically generated" id="23" name="Google Shape;23;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descr="A picture containing sign&#10;&#10;Description automatically generated" id="24" name="Google Shape;24;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25" name="Google Shape;25;p2"/>
          <p:cNvSpPr txBox="1"/>
          <p:nvPr>
            <p:ph type="ctrTitle"/>
          </p:nvPr>
        </p:nvSpPr>
        <p:spPr>
          <a:xfrm>
            <a:off x="360378" y="601090"/>
            <a:ext cx="4301269" cy="23053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4000"/>
              <a:buFont typeface="Arial"/>
              <a:buNone/>
              <a:defRPr b="1" sz="4000" cap="none">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 type="subTitle"/>
          </p:nvPr>
        </p:nvSpPr>
        <p:spPr>
          <a:xfrm>
            <a:off x="360378" y="3137687"/>
            <a:ext cx="4301269" cy="1752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VSTC">
  <p:cSld name="Title Slide - VSTC">
    <p:spTree>
      <p:nvGrpSpPr>
        <p:cNvPr id="63" name="Shape 63"/>
        <p:cNvGrpSpPr/>
        <p:nvPr/>
      </p:nvGrpSpPr>
      <p:grpSpPr>
        <a:xfrm>
          <a:off x="0" y="0"/>
          <a:ext cx="0" cy="0"/>
          <a:chOff x="0" y="0"/>
          <a:chExt cx="0" cy="0"/>
        </a:xfrm>
      </p:grpSpPr>
      <p:pic>
        <p:nvPicPr>
          <p:cNvPr descr="A crowd of people&#10;&#10;Description automatically generated" id="64" name="Google Shape;64;p11"/>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crowd of people&#10;&#10;Description automatically generated" id="65" name="Google Shape;65;p1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descr="A picture containing racket, court, building, ball&#10;&#10;Description automatically generated" id="66" name="Google Shape;66;p11"/>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67" name="Google Shape;67;p11"/>
          <p:cNvSpPr txBox="1"/>
          <p:nvPr>
            <p:ph type="ctrTitle"/>
          </p:nvPr>
        </p:nvSpPr>
        <p:spPr>
          <a:xfrm>
            <a:off x="360378" y="601090"/>
            <a:ext cx="4301269" cy="23053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4000"/>
              <a:buFont typeface="Arial"/>
              <a:buNone/>
              <a:defRPr b="1" sz="4000" cap="none">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txBox="1"/>
          <p:nvPr>
            <p:ph idx="1" type="subTitle"/>
          </p:nvPr>
        </p:nvSpPr>
        <p:spPr>
          <a:xfrm>
            <a:off x="360378" y="3137687"/>
            <a:ext cx="4301269" cy="1752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Students">
  <p:cSld name="Title Slide - Students">
    <p:spTree>
      <p:nvGrpSpPr>
        <p:cNvPr id="69" name="Shape 69"/>
        <p:cNvGrpSpPr/>
        <p:nvPr/>
      </p:nvGrpSpPr>
      <p:grpSpPr>
        <a:xfrm>
          <a:off x="0" y="0"/>
          <a:ext cx="0" cy="0"/>
          <a:chOff x="0" y="0"/>
          <a:chExt cx="0" cy="0"/>
        </a:xfrm>
      </p:grpSpPr>
      <p:pic>
        <p:nvPicPr>
          <p:cNvPr descr="A picture containing outdoor, person, man, water&#10;&#10;Description automatically generated" id="70" name="Google Shape;70;p12"/>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picture containing person, riding, board, water&#10;&#10;Description automatically generated" id="71" name="Google Shape;71;p1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descr="A picture containing person, player, riding, water&#10;&#10;Description automatically generated" id="72" name="Google Shape;72;p1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73" name="Google Shape;73;p12"/>
          <p:cNvSpPr txBox="1"/>
          <p:nvPr>
            <p:ph type="ctrTitle"/>
          </p:nvPr>
        </p:nvSpPr>
        <p:spPr>
          <a:xfrm>
            <a:off x="360378" y="601090"/>
            <a:ext cx="4301269" cy="23053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4000"/>
              <a:buFont typeface="Arial"/>
              <a:buNone/>
              <a:defRPr b="1" sz="4000" cap="none">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subTitle"/>
          </p:nvPr>
        </p:nvSpPr>
        <p:spPr>
          <a:xfrm>
            <a:off x="360378" y="3137687"/>
            <a:ext cx="4301269" cy="1752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ustom Photos">
  <p:cSld name="Title with Custom Photos">
    <p:spTree>
      <p:nvGrpSpPr>
        <p:cNvPr id="75" name="Shape 75"/>
        <p:cNvGrpSpPr/>
        <p:nvPr/>
      </p:nvGrpSpPr>
      <p:grpSpPr>
        <a:xfrm>
          <a:off x="0" y="0"/>
          <a:ext cx="0" cy="0"/>
          <a:chOff x="0" y="0"/>
          <a:chExt cx="0" cy="0"/>
        </a:xfrm>
      </p:grpSpPr>
      <p:pic>
        <p:nvPicPr>
          <p:cNvPr descr="A picture containing table&#10;&#10;Description automatically generated" id="76" name="Google Shape;76;p13"/>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close up of a logo&#10;&#10;Description automatically generated" id="77" name="Google Shape;77;p1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descr="A picture containing fish&#10;&#10;Description automatically generated" id="78" name="Google Shape;78;p1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79" name="Google Shape;79;p13"/>
          <p:cNvSpPr/>
          <p:nvPr>
            <p:ph idx="2" type="pic"/>
          </p:nvPr>
        </p:nvSpPr>
        <p:spPr>
          <a:xfrm>
            <a:off x="3379807" y="-34725"/>
            <a:ext cx="8824881" cy="6933236"/>
          </a:xfrm>
          <a:prstGeom prst="rect">
            <a:avLst/>
          </a:prstGeom>
          <a:noFill/>
          <a:ln>
            <a:noFill/>
          </a:ln>
        </p:spPr>
      </p:sp>
      <p:sp>
        <p:nvSpPr>
          <p:cNvPr id="80" name="Google Shape;80;p13"/>
          <p:cNvSpPr/>
          <p:nvPr>
            <p:ph idx="3" type="pic"/>
          </p:nvPr>
        </p:nvSpPr>
        <p:spPr>
          <a:xfrm>
            <a:off x="2648875" y="4231891"/>
            <a:ext cx="4192192" cy="1494224"/>
          </a:xfrm>
          <a:prstGeom prst="rect">
            <a:avLst/>
          </a:prstGeom>
          <a:noFill/>
          <a:ln>
            <a:noFill/>
          </a:ln>
        </p:spPr>
      </p:sp>
      <p:sp>
        <p:nvSpPr>
          <p:cNvPr id="81" name="Google Shape;81;p13"/>
          <p:cNvSpPr/>
          <p:nvPr>
            <p:ph idx="4" type="pic"/>
          </p:nvPr>
        </p:nvSpPr>
        <p:spPr>
          <a:xfrm>
            <a:off x="5994400" y="4231890"/>
            <a:ext cx="4123267" cy="1494223"/>
          </a:xfrm>
          <a:prstGeom prst="rect">
            <a:avLst/>
          </a:prstGeom>
          <a:noFill/>
          <a:ln>
            <a:noFill/>
          </a:ln>
        </p:spPr>
      </p:sp>
      <p:sp>
        <p:nvSpPr>
          <p:cNvPr id="82" name="Google Shape;82;p13"/>
          <p:cNvSpPr/>
          <p:nvPr>
            <p:ph idx="5" type="pic"/>
          </p:nvPr>
        </p:nvSpPr>
        <p:spPr>
          <a:xfrm>
            <a:off x="9270999" y="4231887"/>
            <a:ext cx="2951865" cy="1494223"/>
          </a:xfrm>
          <a:prstGeom prst="rect">
            <a:avLst/>
          </a:prstGeom>
          <a:noFill/>
          <a:ln>
            <a:noFill/>
          </a:ln>
        </p:spPr>
      </p:sp>
      <p:sp>
        <p:nvSpPr>
          <p:cNvPr id="83" name="Google Shape;83;p13"/>
          <p:cNvSpPr txBox="1"/>
          <p:nvPr>
            <p:ph type="ctrTitle"/>
          </p:nvPr>
        </p:nvSpPr>
        <p:spPr>
          <a:xfrm>
            <a:off x="360378" y="601090"/>
            <a:ext cx="4301269" cy="23053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4000"/>
              <a:buFont typeface="Arial"/>
              <a:buNone/>
              <a:defRPr b="1" sz="4000" cap="none">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idx="1" type="subTitle"/>
          </p:nvPr>
        </p:nvSpPr>
        <p:spPr>
          <a:xfrm>
            <a:off x="360378" y="3137687"/>
            <a:ext cx="4301269" cy="1752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3"/>
          <p:cNvSpPr txBox="1"/>
          <p:nvPr>
            <p:ph idx="1" type="body"/>
          </p:nvPr>
        </p:nvSpPr>
        <p:spPr>
          <a:xfrm>
            <a:off x="838200" y="1825625"/>
            <a:ext cx="10515600" cy="347450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800"/>
              <a:buNone/>
              <a:defRPr>
                <a:solidFill>
                  <a:srgbClr val="595959"/>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
          <p:cNvSpPr txBox="1"/>
          <p:nvPr>
            <p:ph type="title"/>
          </p:nvPr>
        </p:nvSpPr>
        <p:spPr>
          <a:xfrm>
            <a:off x="854337" y="503617"/>
            <a:ext cx="10499463" cy="10542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4000"/>
              <a:buFont typeface="Arial"/>
              <a:buNone/>
              <a:defRPr b="1" sz="40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MVC">
  <p:cSld name="Title Slide - MVC">
    <p:spTree>
      <p:nvGrpSpPr>
        <p:cNvPr id="30" name="Shape 30"/>
        <p:cNvGrpSpPr/>
        <p:nvPr/>
      </p:nvGrpSpPr>
      <p:grpSpPr>
        <a:xfrm>
          <a:off x="0" y="0"/>
          <a:ext cx="0" cy="0"/>
          <a:chOff x="0" y="0"/>
          <a:chExt cx="0" cy="0"/>
        </a:xfrm>
      </p:grpSpPr>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A picture containing man, table, blue, holding&#10;&#10;Description automatically generated" id="34" name="Google Shape;34;p4"/>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picture containing water, table, court, swimming&#10;&#10;Description automatically generated" id="35" name="Google Shape;35;p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descr="A picture containing water, ball, person, holding&#10;&#10;Description automatically generated" id="36" name="Google Shape;36;p4"/>
          <p:cNvPicPr preferRelativeResize="0"/>
          <p:nvPr/>
        </p:nvPicPr>
        <p:blipFill rotWithShape="1">
          <a:blip r:embed="rId4">
            <a:alphaModFix/>
          </a:blip>
          <a:srcRect b="0" l="0" r="0" t="0"/>
          <a:stretch/>
        </p:blipFill>
        <p:spPr>
          <a:xfrm>
            <a:off x="0" y="0"/>
            <a:ext cx="12192000" cy="6858000"/>
          </a:xfrm>
          <a:prstGeom prst="rect">
            <a:avLst/>
          </a:prstGeom>
          <a:noFill/>
          <a:ln>
            <a:noFill/>
          </a:ln>
        </p:spPr>
      </p:pic>
      <p:pic>
        <p:nvPicPr>
          <p:cNvPr descr="A picture containing outdoor, water, holding, person&#10;&#10;Description automatically generated" id="37" name="Google Shape;37;p4"/>
          <p:cNvPicPr preferRelativeResize="0"/>
          <p:nvPr/>
        </p:nvPicPr>
        <p:blipFill rotWithShape="1">
          <a:blip r:embed="rId5">
            <a:alphaModFix/>
          </a:blip>
          <a:srcRect b="0" l="0" r="0" t="0"/>
          <a:stretch/>
        </p:blipFill>
        <p:spPr>
          <a:xfrm>
            <a:off x="0" y="0"/>
            <a:ext cx="12192000" cy="6858000"/>
          </a:xfrm>
          <a:prstGeom prst="rect">
            <a:avLst/>
          </a:prstGeom>
          <a:noFill/>
          <a:ln>
            <a:noFill/>
          </a:ln>
        </p:spPr>
      </p:pic>
      <p:sp>
        <p:nvSpPr>
          <p:cNvPr id="38" name="Google Shape;38;p4"/>
          <p:cNvSpPr txBox="1"/>
          <p:nvPr>
            <p:ph type="ctrTitle"/>
          </p:nvPr>
        </p:nvSpPr>
        <p:spPr>
          <a:xfrm>
            <a:off x="360378" y="601090"/>
            <a:ext cx="4301269" cy="23053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4000"/>
              <a:buFont typeface="Arial"/>
              <a:buNone/>
              <a:defRPr b="1" sz="4000" cap="none">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subTitle"/>
          </p:nvPr>
        </p:nvSpPr>
        <p:spPr>
          <a:xfrm>
            <a:off x="360378" y="3137687"/>
            <a:ext cx="4301269" cy="1752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0" name="Shape 40"/>
        <p:cNvGrpSpPr/>
        <p:nvPr/>
      </p:nvGrpSpPr>
      <p:grpSpPr>
        <a:xfrm>
          <a:off x="0" y="0"/>
          <a:ext cx="0" cy="0"/>
          <a:chOff x="0" y="0"/>
          <a:chExt cx="0" cy="0"/>
        </a:xfrm>
      </p:grpSpPr>
      <p:sp>
        <p:nvSpPr>
          <p:cNvPr id="41" name="Google Shape;41;p5"/>
          <p:cNvSpPr txBox="1"/>
          <p:nvPr>
            <p:ph idx="1" type="body"/>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lnSpc>
                <a:spcPct val="90000"/>
              </a:lnSpc>
              <a:spcBef>
                <a:spcPts val="500"/>
              </a:spcBef>
              <a:spcAft>
                <a:spcPts val="0"/>
              </a:spcAft>
              <a:buClr>
                <a:srgbClr val="888888"/>
              </a:buClr>
              <a:buSzPts val="1400"/>
              <a:buNone/>
              <a:defRPr sz="1400">
                <a:solidFill>
                  <a:srgbClr val="888888"/>
                </a:solidFill>
              </a:defRPr>
            </a:lvl6pPr>
            <a:lvl7pPr indent="-228600" lvl="6" marL="3200400" algn="l">
              <a:lnSpc>
                <a:spcPct val="90000"/>
              </a:lnSpc>
              <a:spcBef>
                <a:spcPts val="500"/>
              </a:spcBef>
              <a:spcAft>
                <a:spcPts val="0"/>
              </a:spcAft>
              <a:buClr>
                <a:srgbClr val="888888"/>
              </a:buClr>
              <a:buSzPts val="1400"/>
              <a:buNone/>
              <a:defRPr sz="1400">
                <a:solidFill>
                  <a:srgbClr val="888888"/>
                </a:solidFill>
              </a:defRPr>
            </a:lvl7pPr>
            <a:lvl8pPr indent="-228600" lvl="7" marL="3657600" algn="l">
              <a:lnSpc>
                <a:spcPct val="90000"/>
              </a:lnSpc>
              <a:spcBef>
                <a:spcPts val="500"/>
              </a:spcBef>
              <a:spcAft>
                <a:spcPts val="0"/>
              </a:spcAft>
              <a:buClr>
                <a:srgbClr val="888888"/>
              </a:buClr>
              <a:buSzPts val="1400"/>
              <a:buNone/>
              <a:defRPr sz="1400">
                <a:solidFill>
                  <a:srgbClr val="888888"/>
                </a:solidFill>
              </a:defRPr>
            </a:lvl8pPr>
            <a:lvl9pPr indent="-228600" lvl="8" marL="4114800" algn="l">
              <a:lnSpc>
                <a:spcPct val="90000"/>
              </a:lnSpc>
              <a:spcBef>
                <a:spcPts val="500"/>
              </a:spcBef>
              <a:spcAft>
                <a:spcPts val="0"/>
              </a:spcAft>
              <a:buClr>
                <a:srgbClr val="888888"/>
              </a:buClr>
              <a:buSzPts val="1400"/>
              <a:buNone/>
              <a:defRPr sz="1400">
                <a:solidFill>
                  <a:srgbClr val="888888"/>
                </a:solidFill>
              </a:defRPr>
            </a:lvl9pPr>
          </a:lstStyle>
          <a:p/>
        </p:txBody>
      </p:sp>
      <p:sp>
        <p:nvSpPr>
          <p:cNvPr id="42" name="Google Shape;42;p5"/>
          <p:cNvSpPr txBox="1"/>
          <p:nvPr>
            <p:ph type="title"/>
          </p:nvPr>
        </p:nvSpPr>
        <p:spPr>
          <a:xfrm>
            <a:off x="1524000" y="1345246"/>
            <a:ext cx="9144000" cy="20837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595959"/>
              </a:buClr>
              <a:buSzPts val="5400"/>
              <a:buFont typeface="Arial"/>
              <a:buNone/>
              <a:defRPr b="1" sz="5400" cap="none">
                <a:solidFill>
                  <a:srgbClr val="59595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Areas">
  <p:cSld name="Two Content Areas">
    <p:spTree>
      <p:nvGrpSpPr>
        <p:cNvPr id="43" name="Shape 43"/>
        <p:cNvGrpSpPr/>
        <p:nvPr/>
      </p:nvGrpSpPr>
      <p:grpSpPr>
        <a:xfrm>
          <a:off x="0" y="0"/>
          <a:ext cx="0" cy="0"/>
          <a:chOff x="0" y="0"/>
          <a:chExt cx="0" cy="0"/>
        </a:xfrm>
      </p:grpSpPr>
      <p:sp>
        <p:nvSpPr>
          <p:cNvPr id="44" name="Google Shape;44;p6"/>
          <p:cNvSpPr txBox="1"/>
          <p:nvPr>
            <p:ph idx="1" type="body"/>
          </p:nvPr>
        </p:nvSpPr>
        <p:spPr>
          <a:xfrm>
            <a:off x="838199" y="1825625"/>
            <a:ext cx="5181599" cy="34344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2" type="body"/>
          </p:nvPr>
        </p:nvSpPr>
        <p:spPr>
          <a:xfrm>
            <a:off x="6172199" y="1825625"/>
            <a:ext cx="5181599" cy="34344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type="title"/>
          </p:nvPr>
        </p:nvSpPr>
        <p:spPr>
          <a:xfrm>
            <a:off x="854337" y="500780"/>
            <a:ext cx="10483326" cy="10542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300"/>
              <a:buFont typeface="Arial"/>
              <a:buNone/>
              <a:defRPr b="1" sz="4300">
                <a:solidFill>
                  <a:srgbClr val="59595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Subtitles">
  <p:cSld name="Two Columns with Subtitles">
    <p:spTree>
      <p:nvGrpSpPr>
        <p:cNvPr id="47" name="Shape 47"/>
        <p:cNvGrpSpPr/>
        <p:nvPr/>
      </p:nvGrpSpPr>
      <p:grpSpPr>
        <a:xfrm>
          <a:off x="0" y="0"/>
          <a:ext cx="0" cy="0"/>
          <a:chOff x="0" y="0"/>
          <a:chExt cx="0" cy="0"/>
        </a:xfrm>
      </p:grpSpPr>
      <p:sp>
        <p:nvSpPr>
          <p:cNvPr id="48" name="Google Shape;48;p7"/>
          <p:cNvSpPr txBox="1"/>
          <p:nvPr>
            <p:ph idx="1" type="body"/>
          </p:nvPr>
        </p:nvSpPr>
        <p:spPr>
          <a:xfrm>
            <a:off x="836612" y="2505075"/>
            <a:ext cx="5176884" cy="27655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sz="2000">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sz="2000">
                <a:latin typeface="Arial"/>
                <a:ea typeface="Arial"/>
                <a:cs typeface="Arial"/>
                <a:sym typeface="Arial"/>
              </a:defRPr>
            </a:lvl3pPr>
            <a:lvl4pPr indent="-355600" lvl="3" marL="1828800" algn="l">
              <a:lnSpc>
                <a:spcPct val="90000"/>
              </a:lnSpc>
              <a:spcBef>
                <a:spcPts val="500"/>
              </a:spcBef>
              <a:spcAft>
                <a:spcPts val="0"/>
              </a:spcAft>
              <a:buClr>
                <a:schemeClr val="dk1"/>
              </a:buClr>
              <a:buSzPts val="2000"/>
              <a:buChar char="•"/>
              <a:defRPr sz="2000">
                <a:latin typeface="Arial"/>
                <a:ea typeface="Arial"/>
                <a:cs typeface="Arial"/>
                <a:sym typeface="Arial"/>
              </a:defRPr>
            </a:lvl4pPr>
            <a:lvl5pPr indent="-355600" lvl="4" marL="2286000" algn="l">
              <a:lnSpc>
                <a:spcPct val="90000"/>
              </a:lnSpc>
              <a:spcBef>
                <a:spcPts val="500"/>
              </a:spcBef>
              <a:spcAft>
                <a:spcPts val="0"/>
              </a:spcAft>
              <a:buClr>
                <a:schemeClr val="dk1"/>
              </a:buClr>
              <a:buSzPts val="2000"/>
              <a:buChar char="•"/>
              <a:defRPr sz="2000">
                <a:latin typeface="Arial"/>
                <a:ea typeface="Arial"/>
                <a:cs typeface="Arial"/>
                <a:sym typeface="Arial"/>
              </a:defRPr>
            </a:lvl5pPr>
            <a:lvl6pPr indent="-330200" lvl="5" marL="2743200" algn="l">
              <a:lnSpc>
                <a:spcPct val="90000"/>
              </a:lnSpc>
              <a:spcBef>
                <a:spcPts val="500"/>
              </a:spcBef>
              <a:spcAft>
                <a:spcPts val="0"/>
              </a:spcAft>
              <a:buClr>
                <a:schemeClr val="dk1"/>
              </a:buClr>
              <a:buSzPts val="1600"/>
              <a:buChar char="•"/>
              <a:defRPr sz="1600"/>
            </a:lvl6pPr>
            <a:lvl7pPr indent="-330200" lvl="6" marL="3200400" algn="l">
              <a:lnSpc>
                <a:spcPct val="90000"/>
              </a:lnSpc>
              <a:spcBef>
                <a:spcPts val="500"/>
              </a:spcBef>
              <a:spcAft>
                <a:spcPts val="0"/>
              </a:spcAft>
              <a:buClr>
                <a:schemeClr val="dk1"/>
              </a:buClr>
              <a:buSzPts val="1600"/>
              <a:buChar char="•"/>
              <a:defRPr sz="1600"/>
            </a:lvl7pPr>
            <a:lvl8pPr indent="-330200" lvl="7" marL="3657600" algn="l">
              <a:lnSpc>
                <a:spcPct val="90000"/>
              </a:lnSpc>
              <a:spcBef>
                <a:spcPts val="500"/>
              </a:spcBef>
              <a:spcAft>
                <a:spcPts val="0"/>
              </a:spcAft>
              <a:buClr>
                <a:schemeClr val="dk1"/>
              </a:buClr>
              <a:buSzPts val="1600"/>
              <a:buChar char="•"/>
              <a:defRPr sz="1600"/>
            </a:lvl8pPr>
            <a:lvl9pPr indent="-330200" lvl="8" marL="4114800" algn="l">
              <a:lnSpc>
                <a:spcPct val="90000"/>
              </a:lnSpc>
              <a:spcBef>
                <a:spcPts val="500"/>
              </a:spcBef>
              <a:spcAft>
                <a:spcPts val="0"/>
              </a:spcAft>
              <a:buClr>
                <a:schemeClr val="dk1"/>
              </a:buClr>
              <a:buSzPts val="1600"/>
              <a:buChar char="•"/>
              <a:defRPr sz="1600"/>
            </a:lvl9pPr>
          </a:lstStyle>
          <a:p/>
        </p:txBody>
      </p:sp>
      <p:sp>
        <p:nvSpPr>
          <p:cNvPr id="49" name="Google Shape;49;p7"/>
          <p:cNvSpPr txBox="1"/>
          <p:nvPr>
            <p:ph idx="2" type="body"/>
          </p:nvPr>
        </p:nvSpPr>
        <p:spPr>
          <a:xfrm>
            <a:off x="6172200" y="1711496"/>
            <a:ext cx="5186362" cy="792436"/>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595959"/>
              </a:buClr>
              <a:buSzPts val="2500"/>
              <a:buNone/>
              <a:defRPr b="1" sz="2500">
                <a:solidFill>
                  <a:srgbClr val="595959"/>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3" type="body"/>
          </p:nvPr>
        </p:nvSpPr>
        <p:spPr>
          <a:xfrm>
            <a:off x="6178505" y="2505075"/>
            <a:ext cx="5180057" cy="27655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30200" lvl="5" marL="2743200" algn="l">
              <a:lnSpc>
                <a:spcPct val="90000"/>
              </a:lnSpc>
              <a:spcBef>
                <a:spcPts val="500"/>
              </a:spcBef>
              <a:spcAft>
                <a:spcPts val="0"/>
              </a:spcAft>
              <a:buClr>
                <a:schemeClr val="dk1"/>
              </a:buClr>
              <a:buSzPts val="1600"/>
              <a:buChar char="•"/>
              <a:defRPr sz="1600"/>
            </a:lvl6pPr>
            <a:lvl7pPr indent="-330200" lvl="6" marL="3200400" algn="l">
              <a:lnSpc>
                <a:spcPct val="90000"/>
              </a:lnSpc>
              <a:spcBef>
                <a:spcPts val="500"/>
              </a:spcBef>
              <a:spcAft>
                <a:spcPts val="0"/>
              </a:spcAft>
              <a:buClr>
                <a:schemeClr val="dk1"/>
              </a:buClr>
              <a:buSzPts val="1600"/>
              <a:buChar char="•"/>
              <a:defRPr sz="1600"/>
            </a:lvl7pPr>
            <a:lvl8pPr indent="-330200" lvl="7" marL="3657600" algn="l">
              <a:lnSpc>
                <a:spcPct val="90000"/>
              </a:lnSpc>
              <a:spcBef>
                <a:spcPts val="500"/>
              </a:spcBef>
              <a:spcAft>
                <a:spcPts val="0"/>
              </a:spcAft>
              <a:buClr>
                <a:schemeClr val="dk1"/>
              </a:buClr>
              <a:buSzPts val="1600"/>
              <a:buChar char="•"/>
              <a:defRPr sz="1600"/>
            </a:lvl8pPr>
            <a:lvl9pPr indent="-330200" lvl="8" marL="4114800" algn="l">
              <a:lnSpc>
                <a:spcPct val="90000"/>
              </a:lnSpc>
              <a:spcBef>
                <a:spcPts val="500"/>
              </a:spcBef>
              <a:spcAft>
                <a:spcPts val="0"/>
              </a:spcAft>
              <a:buClr>
                <a:schemeClr val="dk1"/>
              </a:buClr>
              <a:buSzPts val="1600"/>
              <a:buChar char="•"/>
              <a:defRPr sz="1600"/>
            </a:lvl9pPr>
          </a:lstStyle>
          <a:p/>
        </p:txBody>
      </p:sp>
      <p:sp>
        <p:nvSpPr>
          <p:cNvPr id="51" name="Google Shape;51;p7"/>
          <p:cNvSpPr txBox="1"/>
          <p:nvPr>
            <p:ph idx="4" type="body"/>
          </p:nvPr>
        </p:nvSpPr>
        <p:spPr>
          <a:xfrm>
            <a:off x="836614" y="1712639"/>
            <a:ext cx="5183187" cy="792436"/>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595959"/>
              </a:buClr>
              <a:buSzPts val="2500"/>
              <a:buNone/>
              <a:defRPr b="1" sz="2500">
                <a:solidFill>
                  <a:srgbClr val="595959"/>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type="title"/>
          </p:nvPr>
        </p:nvSpPr>
        <p:spPr>
          <a:xfrm>
            <a:off x="836614" y="510614"/>
            <a:ext cx="10515598" cy="10542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300"/>
              <a:buFont typeface="Arial"/>
              <a:buNone/>
              <a:defRPr b="1" sz="4300">
                <a:solidFill>
                  <a:srgbClr val="59595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53" name="Shape 53"/>
        <p:cNvGrpSpPr/>
        <p:nvPr/>
      </p:nvGrpSpPr>
      <p:grpSpPr>
        <a:xfrm>
          <a:off x="0" y="0"/>
          <a:ext cx="0" cy="0"/>
          <a:chOff x="0" y="0"/>
          <a:chExt cx="0" cy="0"/>
        </a:xfrm>
      </p:grpSpPr>
      <p:sp>
        <p:nvSpPr>
          <p:cNvPr id="54" name="Google Shape;54;p8"/>
          <p:cNvSpPr txBox="1"/>
          <p:nvPr>
            <p:ph idx="1" type="body"/>
          </p:nvPr>
        </p:nvSpPr>
        <p:spPr>
          <a:xfrm>
            <a:off x="457717" y="545091"/>
            <a:ext cx="5393266" cy="44140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sz="2000">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sz="2000">
                <a:latin typeface="Arial"/>
                <a:ea typeface="Arial"/>
                <a:cs typeface="Arial"/>
                <a:sym typeface="Arial"/>
              </a:defRPr>
            </a:lvl3pPr>
            <a:lvl4pPr indent="-355600" lvl="3" marL="1828800" algn="l">
              <a:lnSpc>
                <a:spcPct val="90000"/>
              </a:lnSpc>
              <a:spcBef>
                <a:spcPts val="500"/>
              </a:spcBef>
              <a:spcAft>
                <a:spcPts val="0"/>
              </a:spcAft>
              <a:buClr>
                <a:schemeClr val="dk1"/>
              </a:buClr>
              <a:buSzPts val="2000"/>
              <a:buChar char="•"/>
              <a:defRPr sz="2000">
                <a:latin typeface="Arial"/>
                <a:ea typeface="Arial"/>
                <a:cs typeface="Arial"/>
                <a:sym typeface="Arial"/>
              </a:defRPr>
            </a:lvl4pPr>
            <a:lvl5pPr indent="-355600" lvl="4" marL="2286000" algn="l">
              <a:lnSpc>
                <a:spcPct val="90000"/>
              </a:lnSpc>
              <a:spcBef>
                <a:spcPts val="500"/>
              </a:spcBef>
              <a:spcAft>
                <a:spcPts val="0"/>
              </a:spcAft>
              <a:buClr>
                <a:schemeClr val="dk1"/>
              </a:buClr>
              <a:buSzPts val="2000"/>
              <a:buChar char="•"/>
              <a:defRPr sz="2000">
                <a:latin typeface="Arial"/>
                <a:ea typeface="Arial"/>
                <a:cs typeface="Arial"/>
                <a:sym typeface="Aria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8"/>
          <p:cNvSpPr txBox="1"/>
          <p:nvPr>
            <p:ph idx="2" type="body"/>
          </p:nvPr>
        </p:nvSpPr>
        <p:spPr>
          <a:xfrm>
            <a:off x="6231467" y="545092"/>
            <a:ext cx="5393266" cy="44140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p:cSld name="Photo with Caption">
    <p:spTree>
      <p:nvGrpSpPr>
        <p:cNvPr id="56" name="Shape 56"/>
        <p:cNvGrpSpPr/>
        <p:nvPr/>
      </p:nvGrpSpPr>
      <p:grpSpPr>
        <a:xfrm>
          <a:off x="0" y="0"/>
          <a:ext cx="0" cy="0"/>
          <a:chOff x="0" y="0"/>
          <a:chExt cx="0" cy="0"/>
        </a:xfrm>
      </p:grpSpPr>
      <p:sp>
        <p:nvSpPr>
          <p:cNvPr id="57" name="Google Shape;57;p9"/>
          <p:cNvSpPr/>
          <p:nvPr>
            <p:ph idx="2" type="pic"/>
          </p:nvPr>
        </p:nvSpPr>
        <p:spPr>
          <a:xfrm rot="344365">
            <a:off x="765923" y="687338"/>
            <a:ext cx="10591524" cy="3491307"/>
          </a:xfrm>
          <a:prstGeom prst="rect">
            <a:avLst/>
          </a:prstGeom>
          <a:solidFill>
            <a:srgbClr val="ECECEC"/>
          </a:solidFill>
          <a:ln cap="sq" cmpd="sng" w="190500">
            <a:solidFill>
              <a:srgbClr val="FFFFFF"/>
            </a:solidFill>
            <a:prstDash val="solid"/>
            <a:miter lim="800000"/>
            <a:headEnd len="sm" w="sm" type="none"/>
            <a:tailEnd len="sm" w="sm" type="none"/>
          </a:ln>
        </p:spPr>
      </p:sp>
      <p:sp>
        <p:nvSpPr>
          <p:cNvPr id="58" name="Google Shape;58;p9"/>
          <p:cNvSpPr txBox="1"/>
          <p:nvPr>
            <p:ph idx="1" type="body"/>
          </p:nvPr>
        </p:nvSpPr>
        <p:spPr>
          <a:xfrm>
            <a:off x="688489" y="4486019"/>
            <a:ext cx="10816984" cy="80486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595959"/>
              </a:buClr>
              <a:buSzPts val="1600"/>
              <a:buNone/>
              <a:defRPr b="0" sz="1600">
                <a:solidFill>
                  <a:srgbClr val="595959"/>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losing Slide">
    <p:spTree>
      <p:nvGrpSpPr>
        <p:cNvPr id="59" name="Shape 59"/>
        <p:cNvGrpSpPr/>
        <p:nvPr/>
      </p:nvGrpSpPr>
      <p:grpSpPr>
        <a:xfrm>
          <a:off x="0" y="0"/>
          <a:ext cx="0" cy="0"/>
          <a:chOff x="0" y="0"/>
          <a:chExt cx="0" cy="0"/>
        </a:xfrm>
      </p:grpSpPr>
      <p:pic>
        <p:nvPicPr>
          <p:cNvPr descr="A close up of a logo&#10;&#10;Description automatically generated" id="60" name="Google Shape;60;p10"/>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picture containing brick&#10;&#10;Description automatically generated" id="61" name="Google Shape;61;p1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descr="A close up of a logo&#10;&#10;Description automatically generated" id="62" name="Google Shape;62;p10"/>
          <p:cNvPicPr preferRelativeResize="0"/>
          <p:nvPr/>
        </p:nvPicPr>
        <p:blipFill rotWithShape="1">
          <a:blip r:embed="rId4">
            <a:alphaModFix/>
          </a:blip>
          <a:srcRect b="0" l="0" r="0" t="0"/>
          <a:stretch/>
        </p:blipFill>
        <p:spPr>
          <a:xfrm>
            <a:off x="0" y="0"/>
            <a:ext cx="12192000"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jpg"/><Relationship Id="rId2" Type="http://schemas.openxmlformats.org/officeDocument/2006/relationships/image" Target="../media/image9.jpg"/><Relationship Id="rId3" Type="http://schemas.openxmlformats.org/officeDocument/2006/relationships/image" Target="../media/image2.jp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 picture containing screenshot&#10;&#10;Description automatically generated" id="15" name="Google Shape;15;p1"/>
          <p:cNvPicPr preferRelativeResize="0"/>
          <p:nvPr/>
        </p:nvPicPr>
        <p:blipFill rotWithShape="1">
          <a:blip r:embed="rId1">
            <a:alphaModFix/>
          </a:blip>
          <a:srcRect b="0" l="0" r="0" t="0"/>
          <a:stretch/>
        </p:blipFill>
        <p:spPr>
          <a:xfrm>
            <a:off x="0" y="0"/>
            <a:ext cx="12192000" cy="6858000"/>
          </a:xfrm>
          <a:prstGeom prst="rect">
            <a:avLst/>
          </a:prstGeom>
          <a:noFill/>
          <a:ln>
            <a:noFill/>
          </a:ln>
        </p:spPr>
      </p:pic>
      <p:pic>
        <p:nvPicPr>
          <p:cNvPr descr="A close up of a logo&#10;&#10;Description automatically generated" id="16" name="Google Shape;16;p1"/>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close up of a logo&#10;&#10;Description automatically generated" id="17" name="Google Shape;17;p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1.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0.png"/><Relationship Id="rId4" Type="http://schemas.openxmlformats.org/officeDocument/2006/relationships/image" Target="../media/image32.png"/><Relationship Id="rId5" Type="http://schemas.openxmlformats.org/officeDocument/2006/relationships/image" Target="../media/image53.png"/><Relationship Id="rId6"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2.png"/><Relationship Id="rId4" Type="http://schemas.openxmlformats.org/officeDocument/2006/relationships/image" Target="../media/image43.png"/><Relationship Id="rId5"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9.png"/><Relationship Id="rId4" Type="http://schemas.openxmlformats.org/officeDocument/2006/relationships/image" Target="../media/image47.png"/><Relationship Id="rId5" Type="http://schemas.openxmlformats.org/officeDocument/2006/relationships/image" Target="../media/image44.png"/><Relationship Id="rId6"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ctrTitle"/>
          </p:nvPr>
        </p:nvSpPr>
        <p:spPr>
          <a:xfrm>
            <a:off x="360378" y="601090"/>
            <a:ext cx="5159889" cy="230533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2800"/>
              <a:buFont typeface="Arial"/>
              <a:buNone/>
            </a:pPr>
            <a:r>
              <a:rPr lang="en-US" sz="2800">
                <a:latin typeface="Algerian"/>
                <a:ea typeface="Algerian"/>
                <a:cs typeface="Algerian"/>
                <a:sym typeface="Algerian"/>
              </a:rPr>
              <a:t>Crime Data Analysis of a Los Angeles of year 2023</a:t>
            </a:r>
            <a:endParaRPr>
              <a:latin typeface="Algerian"/>
              <a:ea typeface="Algerian"/>
              <a:cs typeface="Algerian"/>
              <a:sym typeface="Algerian"/>
            </a:endParaRPr>
          </a:p>
        </p:txBody>
      </p:sp>
      <p:sp>
        <p:nvSpPr>
          <p:cNvPr id="90" name="Google Shape;90;p14"/>
          <p:cNvSpPr txBox="1"/>
          <p:nvPr>
            <p:ph idx="1" type="subTitle"/>
          </p:nvPr>
        </p:nvSpPr>
        <p:spPr>
          <a:xfrm>
            <a:off x="360378" y="3137687"/>
            <a:ext cx="4301269" cy="17526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D0CECE"/>
              </a:buClr>
              <a:buSzPts val="1800"/>
              <a:buNone/>
            </a:pPr>
            <a:r>
              <a:rPr lang="en-US" sz="1800"/>
              <a:t>Areena Syed</a:t>
            </a:r>
            <a:endParaRPr/>
          </a:p>
          <a:p>
            <a:pPr indent="0" lvl="0" marL="0" rtl="0" algn="r">
              <a:lnSpc>
                <a:spcPct val="90000"/>
              </a:lnSpc>
              <a:spcBef>
                <a:spcPts val="1000"/>
              </a:spcBef>
              <a:spcAft>
                <a:spcPts val="0"/>
              </a:spcAft>
              <a:buClr>
                <a:srgbClr val="D0CECE"/>
              </a:buClr>
              <a:buSzPts val="1800"/>
              <a:buNone/>
            </a:pPr>
            <a:r>
              <a:rPr lang="en-US" sz="1800"/>
              <a:t>Varshith Reddy</a:t>
            </a:r>
            <a:endParaRPr/>
          </a:p>
          <a:p>
            <a:pPr indent="0" lvl="0" marL="0" rtl="0" algn="r">
              <a:lnSpc>
                <a:spcPct val="90000"/>
              </a:lnSpc>
              <a:spcBef>
                <a:spcPts val="1000"/>
              </a:spcBef>
              <a:spcAft>
                <a:spcPts val="0"/>
              </a:spcAft>
              <a:buClr>
                <a:srgbClr val="D0CECE"/>
              </a:buClr>
              <a:buSzPts val="1800"/>
              <a:buNone/>
            </a:pPr>
            <a:r>
              <a:rPr lang="en-US" sz="1800"/>
              <a:t>Dinesh Chandra Gaddam </a:t>
            </a:r>
            <a:endParaRPr/>
          </a:p>
          <a:p>
            <a:pPr indent="0" lvl="0" marL="0" rtl="0" algn="r">
              <a:lnSpc>
                <a:spcPct val="90000"/>
              </a:lnSpc>
              <a:spcBef>
                <a:spcPts val="1000"/>
              </a:spcBef>
              <a:spcAft>
                <a:spcPts val="0"/>
              </a:spcAft>
              <a:buClr>
                <a:srgbClr val="D0CECE"/>
              </a:buClr>
              <a:buSzPts val="1800"/>
              <a:buNone/>
            </a:pPr>
            <a:r>
              <a:rPr lang="en-US" sz="1800"/>
              <a:t>Long Huynh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3"/>
          <p:cNvPicPr preferRelativeResize="0"/>
          <p:nvPr>
            <p:ph idx="1" type="body"/>
          </p:nvPr>
        </p:nvPicPr>
        <p:blipFill rotWithShape="1">
          <a:blip r:embed="rId3">
            <a:alphaModFix/>
          </a:blip>
          <a:srcRect b="0" l="0" r="0" t="0"/>
          <a:stretch/>
        </p:blipFill>
        <p:spPr>
          <a:xfrm>
            <a:off x="1540523" y="646130"/>
            <a:ext cx="7707172" cy="48715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4"/>
          <p:cNvPicPr preferRelativeResize="0"/>
          <p:nvPr>
            <p:ph idx="1" type="body"/>
          </p:nvPr>
        </p:nvPicPr>
        <p:blipFill rotWithShape="1">
          <a:blip r:embed="rId3">
            <a:alphaModFix/>
          </a:blip>
          <a:srcRect b="0" l="0" r="0" t="0"/>
          <a:stretch/>
        </p:blipFill>
        <p:spPr>
          <a:xfrm>
            <a:off x="884903" y="688257"/>
            <a:ext cx="9964603" cy="46124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5"/>
          <p:cNvPicPr preferRelativeResize="0"/>
          <p:nvPr>
            <p:ph idx="1" type="body"/>
          </p:nvPr>
        </p:nvPicPr>
        <p:blipFill rotWithShape="1">
          <a:blip r:embed="rId3">
            <a:alphaModFix/>
          </a:blip>
          <a:srcRect b="0" l="0" r="0" t="0"/>
          <a:stretch/>
        </p:blipFill>
        <p:spPr>
          <a:xfrm>
            <a:off x="1868129" y="520700"/>
            <a:ext cx="8200103" cy="47799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6"/>
          <p:cNvPicPr preferRelativeResize="0"/>
          <p:nvPr>
            <p:ph idx="1" type="body"/>
          </p:nvPr>
        </p:nvPicPr>
        <p:blipFill rotWithShape="1">
          <a:blip r:embed="rId3">
            <a:alphaModFix/>
          </a:blip>
          <a:srcRect b="0" l="0" r="0" t="0"/>
          <a:stretch/>
        </p:blipFill>
        <p:spPr>
          <a:xfrm>
            <a:off x="540775" y="704056"/>
            <a:ext cx="4945626" cy="4286250"/>
          </a:xfrm>
          <a:prstGeom prst="rect">
            <a:avLst/>
          </a:prstGeom>
          <a:noFill/>
          <a:ln>
            <a:noFill/>
          </a:ln>
        </p:spPr>
      </p:pic>
      <p:pic>
        <p:nvPicPr>
          <p:cNvPr id="183" name="Google Shape;183;p26"/>
          <p:cNvPicPr preferRelativeResize="0"/>
          <p:nvPr/>
        </p:nvPicPr>
        <p:blipFill rotWithShape="1">
          <a:blip r:embed="rId4">
            <a:alphaModFix/>
          </a:blip>
          <a:srcRect b="0" l="0" r="0" t="0"/>
          <a:stretch/>
        </p:blipFill>
        <p:spPr>
          <a:xfrm>
            <a:off x="5281459" y="731095"/>
            <a:ext cx="6191250" cy="38318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ctrTitle"/>
          </p:nvPr>
        </p:nvSpPr>
        <p:spPr>
          <a:xfrm>
            <a:off x="173472" y="557959"/>
            <a:ext cx="4783500" cy="2401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Arial"/>
              <a:buNone/>
            </a:pPr>
            <a:r>
              <a:rPr lang="en-US" sz="3600">
                <a:latin typeface="Algerian"/>
                <a:ea typeface="Algerian"/>
                <a:cs typeface="Algerian"/>
                <a:sym typeface="Algerian"/>
              </a:rPr>
              <a:t>Smart Questions</a:t>
            </a:r>
            <a:endParaRPr>
              <a:latin typeface="Algerian"/>
              <a:ea typeface="Algerian"/>
              <a:cs typeface="Algerian"/>
              <a:sym typeface="Algerian"/>
            </a:endParaRPr>
          </a:p>
        </p:txBody>
      </p:sp>
      <p:sp>
        <p:nvSpPr>
          <p:cNvPr id="189" name="Google Shape;189;p27"/>
          <p:cNvSpPr txBox="1"/>
          <p:nvPr/>
        </p:nvSpPr>
        <p:spPr>
          <a:xfrm>
            <a:off x="9324474" y="3332747"/>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854337" y="503617"/>
            <a:ext cx="10499400" cy="105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2400"/>
              <a:t>SMART Q1: </a:t>
            </a:r>
            <a:r>
              <a:rPr lang="en-US" sz="2400"/>
              <a:t>Can we identify emerging spatial and temporal patterns or hotspots for crime categories to inform proactive and targeted interventions?</a:t>
            </a:r>
            <a:endParaRPr sz="2400"/>
          </a:p>
        </p:txBody>
      </p:sp>
      <p:pic>
        <p:nvPicPr>
          <p:cNvPr id="196" name="Google Shape;196;p28"/>
          <p:cNvPicPr preferRelativeResize="0"/>
          <p:nvPr/>
        </p:nvPicPr>
        <p:blipFill>
          <a:blip r:embed="rId3">
            <a:alphaModFix/>
          </a:blip>
          <a:stretch>
            <a:fillRect/>
          </a:stretch>
        </p:blipFill>
        <p:spPr>
          <a:xfrm>
            <a:off x="548875" y="1825625"/>
            <a:ext cx="5263200" cy="3076025"/>
          </a:xfrm>
          <a:prstGeom prst="rect">
            <a:avLst/>
          </a:prstGeom>
          <a:noFill/>
          <a:ln>
            <a:noFill/>
          </a:ln>
        </p:spPr>
      </p:pic>
      <p:pic>
        <p:nvPicPr>
          <p:cNvPr id="197" name="Google Shape;197;p28"/>
          <p:cNvPicPr preferRelativeResize="0"/>
          <p:nvPr/>
        </p:nvPicPr>
        <p:blipFill>
          <a:blip r:embed="rId4">
            <a:alphaModFix/>
          </a:blip>
          <a:stretch>
            <a:fillRect/>
          </a:stretch>
        </p:blipFill>
        <p:spPr>
          <a:xfrm>
            <a:off x="6109550" y="2010425"/>
            <a:ext cx="5511475" cy="2771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9"/>
          <p:cNvPicPr preferRelativeResize="0"/>
          <p:nvPr/>
        </p:nvPicPr>
        <p:blipFill>
          <a:blip r:embed="rId3">
            <a:alphaModFix/>
          </a:blip>
          <a:stretch>
            <a:fillRect/>
          </a:stretch>
        </p:blipFill>
        <p:spPr>
          <a:xfrm>
            <a:off x="152400" y="679525"/>
            <a:ext cx="5972826" cy="4384126"/>
          </a:xfrm>
          <a:prstGeom prst="rect">
            <a:avLst/>
          </a:prstGeom>
          <a:noFill/>
          <a:ln>
            <a:noFill/>
          </a:ln>
        </p:spPr>
      </p:pic>
      <p:pic>
        <p:nvPicPr>
          <p:cNvPr id="204" name="Google Shape;204;p29"/>
          <p:cNvPicPr preferRelativeResize="0"/>
          <p:nvPr/>
        </p:nvPicPr>
        <p:blipFill>
          <a:blip r:embed="rId4">
            <a:alphaModFix/>
          </a:blip>
          <a:stretch>
            <a:fillRect/>
          </a:stretch>
        </p:blipFill>
        <p:spPr>
          <a:xfrm>
            <a:off x="6324600" y="851775"/>
            <a:ext cx="5171149" cy="3941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0"/>
          <p:cNvPicPr preferRelativeResize="0"/>
          <p:nvPr/>
        </p:nvPicPr>
        <p:blipFill>
          <a:blip r:embed="rId3">
            <a:alphaModFix/>
          </a:blip>
          <a:stretch>
            <a:fillRect/>
          </a:stretch>
        </p:blipFill>
        <p:spPr>
          <a:xfrm>
            <a:off x="1287050" y="773475"/>
            <a:ext cx="9331898" cy="457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553850" y="83150"/>
            <a:ext cx="11032200" cy="140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2800"/>
              <a:t>SMART Q2: How accurately can we predict the likelihood of crime being solved in Los Angeles based on the available data features in 2023?</a:t>
            </a:r>
            <a:endParaRPr sz="2800"/>
          </a:p>
        </p:txBody>
      </p:sp>
      <p:sp>
        <p:nvSpPr>
          <p:cNvPr id="217" name="Google Shape;217;p31"/>
          <p:cNvSpPr txBox="1"/>
          <p:nvPr>
            <p:ph idx="1" type="body"/>
          </p:nvPr>
        </p:nvSpPr>
        <p:spPr>
          <a:xfrm>
            <a:off x="812150" y="2220225"/>
            <a:ext cx="10515600" cy="2990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 features that effect chances of crime being solved are </a:t>
            </a:r>
            <a:r>
              <a:rPr lang="en-US"/>
              <a:t>Area</a:t>
            </a:r>
            <a:r>
              <a:rPr lang="en-US"/>
              <a:t>, Vict age, crime type(crm cd), Weapon Used, Month.</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The Dependent </a:t>
            </a:r>
            <a:r>
              <a:rPr lang="en-US"/>
              <a:t>variable</a:t>
            </a:r>
            <a:r>
              <a:rPr lang="en-US"/>
              <a:t> is “Status”.</a:t>
            </a:r>
            <a:endParaRPr/>
          </a:p>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idx="1" type="body"/>
          </p:nvPr>
        </p:nvSpPr>
        <p:spPr>
          <a:xfrm>
            <a:off x="5146225" y="974950"/>
            <a:ext cx="7133100" cy="3474600"/>
          </a:xfrm>
          <a:prstGeom prst="rect">
            <a:avLst/>
          </a:prstGeom>
        </p:spPr>
        <p:txBody>
          <a:bodyPr anchorCtr="0" anchor="t" bIns="45700" lIns="91425" spcFirstLastPara="1" rIns="91425" wrap="square" tIns="45700">
            <a:normAutofit lnSpcReduction="10000"/>
          </a:bodyPr>
          <a:lstStyle/>
          <a:p>
            <a:pPr indent="-406400" lvl="0" marL="457200" rtl="0" algn="l">
              <a:spcBef>
                <a:spcPts val="1000"/>
              </a:spcBef>
              <a:spcAft>
                <a:spcPts val="0"/>
              </a:spcAft>
              <a:buSzPts val="2800"/>
              <a:buFont typeface="Avenir"/>
              <a:buChar char="●"/>
            </a:pPr>
            <a:r>
              <a:rPr lang="en-US">
                <a:latin typeface="Avenir"/>
                <a:ea typeface="Avenir"/>
                <a:cs typeface="Avenir"/>
                <a:sym typeface="Avenir"/>
              </a:rPr>
              <a:t>logistic Regression</a:t>
            </a:r>
            <a:endParaRPr>
              <a:latin typeface="Avenir"/>
              <a:ea typeface="Avenir"/>
              <a:cs typeface="Avenir"/>
              <a:sym typeface="Avenir"/>
            </a:endParaRPr>
          </a:p>
          <a:p>
            <a:pPr indent="0" lvl="0" marL="457200" rtl="0" algn="l">
              <a:spcBef>
                <a:spcPts val="1000"/>
              </a:spcBef>
              <a:spcAft>
                <a:spcPts val="0"/>
              </a:spcAft>
              <a:buNone/>
            </a:pPr>
            <a:r>
              <a:t/>
            </a:r>
            <a:endParaRPr>
              <a:latin typeface="Avenir"/>
              <a:ea typeface="Avenir"/>
              <a:cs typeface="Avenir"/>
              <a:sym typeface="Avenir"/>
            </a:endParaRPr>
          </a:p>
          <a:p>
            <a:pPr indent="-406400" lvl="0" marL="457200" rtl="0" algn="l">
              <a:spcBef>
                <a:spcPts val="1000"/>
              </a:spcBef>
              <a:spcAft>
                <a:spcPts val="0"/>
              </a:spcAft>
              <a:buSzPts val="2800"/>
              <a:buFont typeface="Avenir"/>
              <a:buChar char="●"/>
            </a:pPr>
            <a:r>
              <a:rPr lang="en-US">
                <a:latin typeface="Avenir"/>
                <a:ea typeface="Avenir"/>
                <a:cs typeface="Avenir"/>
                <a:sym typeface="Avenir"/>
              </a:rPr>
              <a:t>Decision Tree</a:t>
            </a:r>
            <a:endParaRPr>
              <a:latin typeface="Avenir"/>
              <a:ea typeface="Avenir"/>
              <a:cs typeface="Avenir"/>
              <a:sym typeface="Avenir"/>
            </a:endParaRPr>
          </a:p>
          <a:p>
            <a:pPr indent="0" lvl="0" marL="457200" rtl="0" algn="l">
              <a:spcBef>
                <a:spcPts val="1000"/>
              </a:spcBef>
              <a:spcAft>
                <a:spcPts val="0"/>
              </a:spcAft>
              <a:buNone/>
            </a:pPr>
            <a:r>
              <a:t/>
            </a:r>
            <a:endParaRPr>
              <a:latin typeface="Avenir"/>
              <a:ea typeface="Avenir"/>
              <a:cs typeface="Avenir"/>
              <a:sym typeface="Avenir"/>
            </a:endParaRPr>
          </a:p>
          <a:p>
            <a:pPr indent="-406400" lvl="0" marL="457200" rtl="0" algn="l">
              <a:spcBef>
                <a:spcPts val="1000"/>
              </a:spcBef>
              <a:spcAft>
                <a:spcPts val="0"/>
              </a:spcAft>
              <a:buSzPts val="2800"/>
              <a:buFont typeface="Avenir"/>
              <a:buChar char="●"/>
            </a:pPr>
            <a:r>
              <a:rPr lang="en-US">
                <a:latin typeface="Avenir"/>
                <a:ea typeface="Avenir"/>
                <a:cs typeface="Avenir"/>
                <a:sym typeface="Avenir"/>
              </a:rPr>
              <a:t>K-NN</a:t>
            </a:r>
            <a:endParaRPr>
              <a:latin typeface="Avenir"/>
              <a:ea typeface="Avenir"/>
              <a:cs typeface="Avenir"/>
              <a:sym typeface="Avenir"/>
            </a:endParaRPr>
          </a:p>
          <a:p>
            <a:pPr indent="0" lvl="0" marL="457200" rtl="0" algn="l">
              <a:spcBef>
                <a:spcPts val="1000"/>
              </a:spcBef>
              <a:spcAft>
                <a:spcPts val="0"/>
              </a:spcAft>
              <a:buNone/>
            </a:pPr>
            <a:r>
              <a:t/>
            </a:r>
            <a:endParaRPr>
              <a:latin typeface="Avenir"/>
              <a:ea typeface="Avenir"/>
              <a:cs typeface="Avenir"/>
              <a:sym typeface="Avenir"/>
            </a:endParaRPr>
          </a:p>
          <a:p>
            <a:pPr indent="-406400" lvl="0" marL="457200" rtl="0" algn="l">
              <a:spcBef>
                <a:spcPts val="1000"/>
              </a:spcBef>
              <a:spcAft>
                <a:spcPts val="0"/>
              </a:spcAft>
              <a:buSzPts val="2800"/>
              <a:buFont typeface="Avenir"/>
              <a:buChar char="●"/>
            </a:pPr>
            <a:r>
              <a:rPr lang="en-US">
                <a:latin typeface="Avenir"/>
                <a:ea typeface="Avenir"/>
                <a:cs typeface="Avenir"/>
                <a:sym typeface="Avenir"/>
              </a:rPr>
              <a:t>Random Forest</a:t>
            </a:r>
            <a:endParaRPr>
              <a:latin typeface="Avenir"/>
              <a:ea typeface="Avenir"/>
              <a:cs typeface="Avenir"/>
              <a:sym typeface="Avenir"/>
            </a:endParaRPr>
          </a:p>
        </p:txBody>
      </p:sp>
      <p:sp>
        <p:nvSpPr>
          <p:cNvPr id="224" name="Google Shape;224;p32"/>
          <p:cNvSpPr txBox="1"/>
          <p:nvPr/>
        </p:nvSpPr>
        <p:spPr>
          <a:xfrm>
            <a:off x="553850" y="1560050"/>
            <a:ext cx="4000500" cy="24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Models used:</a:t>
            </a:r>
            <a:endParaRPr sz="3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 type="body"/>
          </p:nvPr>
        </p:nvSpPr>
        <p:spPr>
          <a:xfrm>
            <a:off x="659425" y="1348149"/>
            <a:ext cx="10694400" cy="3951900"/>
          </a:xfrm>
          <a:prstGeom prst="rect">
            <a:avLst/>
          </a:prstGeom>
          <a:noFill/>
          <a:ln>
            <a:noFill/>
          </a:ln>
        </p:spPr>
        <p:txBody>
          <a:bodyPr anchorCtr="0" anchor="t" bIns="45700" lIns="91425" spcFirstLastPara="1" rIns="91425" wrap="square" tIns="45700">
            <a:normAutofit/>
          </a:bodyPr>
          <a:lstStyle/>
          <a:p>
            <a:pPr indent="-406400" lvl="0" marL="457200" rtl="0" algn="l">
              <a:lnSpc>
                <a:spcPct val="98181"/>
              </a:lnSpc>
              <a:spcBef>
                <a:spcPts val="1000"/>
              </a:spcBef>
              <a:spcAft>
                <a:spcPts val="0"/>
              </a:spcAft>
              <a:buSzPts val="2800"/>
              <a:buFont typeface="Roboto"/>
              <a:buChar char="●"/>
            </a:pPr>
            <a:r>
              <a:rPr b="1" lang="en-US">
                <a:latin typeface="Roboto"/>
                <a:ea typeface="Roboto"/>
                <a:cs typeface="Roboto"/>
                <a:sym typeface="Roboto"/>
              </a:rPr>
              <a:t>Public Safety Concerns </a:t>
            </a:r>
            <a:endParaRPr b="1">
              <a:latin typeface="Roboto"/>
              <a:ea typeface="Roboto"/>
              <a:cs typeface="Roboto"/>
              <a:sym typeface="Roboto"/>
            </a:endParaRPr>
          </a:p>
          <a:p>
            <a:pPr indent="0" lvl="0" marL="457200" rtl="0" algn="l">
              <a:lnSpc>
                <a:spcPct val="98181"/>
              </a:lnSpc>
              <a:spcBef>
                <a:spcPts val="1000"/>
              </a:spcBef>
              <a:spcAft>
                <a:spcPts val="0"/>
              </a:spcAft>
              <a:buNone/>
            </a:pPr>
            <a:r>
              <a:rPr lang="en-US" sz="3400">
                <a:latin typeface="Roboto"/>
                <a:ea typeface="Roboto"/>
                <a:cs typeface="Roboto"/>
                <a:sym typeface="Roboto"/>
              </a:rPr>
              <a:t>- </a:t>
            </a:r>
            <a:r>
              <a:rPr lang="en-US" sz="2700">
                <a:highlight>
                  <a:srgbClr val="FFFFFF"/>
                </a:highlight>
                <a:latin typeface="Roboto"/>
                <a:ea typeface="Roboto"/>
                <a:cs typeface="Roboto"/>
                <a:sym typeface="Roboto"/>
              </a:rPr>
              <a:t>Ensuring the safety and security of residents</a:t>
            </a:r>
            <a:endParaRPr sz="4300">
              <a:latin typeface="Roboto"/>
              <a:ea typeface="Roboto"/>
              <a:cs typeface="Roboto"/>
              <a:sym typeface="Roboto"/>
            </a:endParaRPr>
          </a:p>
          <a:p>
            <a:pPr indent="-406400" lvl="0" marL="457200" rtl="0" algn="l">
              <a:lnSpc>
                <a:spcPct val="98181"/>
              </a:lnSpc>
              <a:spcBef>
                <a:spcPts val="1000"/>
              </a:spcBef>
              <a:spcAft>
                <a:spcPts val="0"/>
              </a:spcAft>
              <a:buSzPts val="2800"/>
              <a:buFont typeface="Roboto"/>
              <a:buChar char="●"/>
            </a:pPr>
            <a:r>
              <a:rPr b="1" lang="en-US">
                <a:latin typeface="Roboto"/>
                <a:ea typeface="Roboto"/>
                <a:cs typeface="Roboto"/>
                <a:sym typeface="Roboto"/>
              </a:rPr>
              <a:t>Uncovering Insights through Analysi</a:t>
            </a:r>
            <a:r>
              <a:rPr b="1" lang="en-US">
                <a:latin typeface="Roboto"/>
                <a:ea typeface="Roboto"/>
                <a:cs typeface="Roboto"/>
                <a:sym typeface="Roboto"/>
              </a:rPr>
              <a:t>s</a:t>
            </a:r>
            <a:endParaRPr b="1">
              <a:latin typeface="Roboto"/>
              <a:ea typeface="Roboto"/>
              <a:cs typeface="Roboto"/>
              <a:sym typeface="Roboto"/>
            </a:endParaRPr>
          </a:p>
          <a:p>
            <a:pPr indent="0" lvl="0" marL="457200" rtl="0" algn="l">
              <a:lnSpc>
                <a:spcPct val="90000"/>
              </a:lnSpc>
              <a:spcBef>
                <a:spcPts val="1000"/>
              </a:spcBef>
              <a:spcAft>
                <a:spcPts val="0"/>
              </a:spcAft>
              <a:buNone/>
            </a:pPr>
            <a:r>
              <a:rPr lang="en-US" sz="3200">
                <a:latin typeface="Roboto"/>
                <a:ea typeface="Roboto"/>
                <a:cs typeface="Roboto"/>
                <a:sym typeface="Roboto"/>
              </a:rPr>
              <a:t>-</a:t>
            </a:r>
            <a:r>
              <a:rPr lang="en-US" sz="4200">
                <a:latin typeface="Roboto"/>
                <a:ea typeface="Roboto"/>
                <a:cs typeface="Roboto"/>
                <a:sym typeface="Roboto"/>
              </a:rPr>
              <a:t> </a:t>
            </a:r>
            <a:r>
              <a:rPr lang="en-US" sz="2600">
                <a:highlight>
                  <a:srgbClr val="FFFFFF"/>
                </a:highlight>
                <a:latin typeface="Roboto"/>
                <a:ea typeface="Roboto"/>
                <a:cs typeface="Roboto"/>
                <a:sym typeface="Roboto"/>
              </a:rPr>
              <a:t>Analyzing crime data allows for the extraction of valuable insights</a:t>
            </a:r>
            <a:endParaRPr sz="4200">
              <a:latin typeface="Roboto"/>
              <a:ea typeface="Roboto"/>
              <a:cs typeface="Roboto"/>
              <a:sym typeface="Roboto"/>
            </a:endParaRPr>
          </a:p>
          <a:p>
            <a:pPr indent="-406400" lvl="0" marL="457200" rtl="0" algn="l">
              <a:lnSpc>
                <a:spcPct val="90000"/>
              </a:lnSpc>
              <a:spcBef>
                <a:spcPts val="1000"/>
              </a:spcBef>
              <a:spcAft>
                <a:spcPts val="0"/>
              </a:spcAft>
              <a:buSzPts val="2800"/>
              <a:buFont typeface="Roboto"/>
              <a:buChar char="●"/>
            </a:pPr>
            <a:r>
              <a:rPr b="1" lang="en-US">
                <a:latin typeface="Roboto"/>
                <a:ea typeface="Roboto"/>
                <a:cs typeface="Roboto"/>
                <a:sym typeface="Roboto"/>
              </a:rPr>
              <a:t>Factors Influencing Crime Rates</a:t>
            </a:r>
            <a:endParaRPr b="1">
              <a:latin typeface="Roboto"/>
              <a:ea typeface="Roboto"/>
              <a:cs typeface="Roboto"/>
              <a:sym typeface="Roboto"/>
            </a:endParaRPr>
          </a:p>
          <a:p>
            <a:pPr indent="0" lvl="0" marL="457200" rtl="0" algn="l">
              <a:lnSpc>
                <a:spcPct val="90000"/>
              </a:lnSpc>
              <a:spcBef>
                <a:spcPts val="1000"/>
              </a:spcBef>
              <a:spcAft>
                <a:spcPts val="0"/>
              </a:spcAft>
              <a:buNone/>
            </a:pPr>
            <a:r>
              <a:rPr lang="en-US" sz="3200">
                <a:latin typeface="Roboto"/>
                <a:ea typeface="Roboto"/>
                <a:cs typeface="Roboto"/>
                <a:sym typeface="Roboto"/>
              </a:rPr>
              <a:t>- </a:t>
            </a:r>
            <a:r>
              <a:rPr lang="en-US" sz="2600">
                <a:highlight>
                  <a:srgbClr val="FFFFFF"/>
                </a:highlight>
                <a:latin typeface="Roboto"/>
                <a:ea typeface="Roboto"/>
                <a:cs typeface="Roboto"/>
                <a:sym typeface="Roboto"/>
              </a:rPr>
              <a:t>Crime</a:t>
            </a:r>
            <a:r>
              <a:rPr lang="en-US" sz="2608">
                <a:highlight>
                  <a:srgbClr val="FFFFFF"/>
                </a:highlight>
                <a:latin typeface="Roboto"/>
                <a:ea typeface="Roboto"/>
                <a:cs typeface="Roboto"/>
                <a:sym typeface="Roboto"/>
              </a:rPr>
              <a:t> rates can be influenced by a multitude of factors</a:t>
            </a:r>
            <a:endParaRPr b="1" sz="4208">
              <a:latin typeface="Roboto"/>
              <a:ea typeface="Roboto"/>
              <a:cs typeface="Roboto"/>
              <a:sym typeface="Roboto"/>
            </a:endParaRPr>
          </a:p>
        </p:txBody>
      </p:sp>
      <p:sp>
        <p:nvSpPr>
          <p:cNvPr id="96" name="Google Shape;96;p15"/>
          <p:cNvSpPr txBox="1"/>
          <p:nvPr>
            <p:ph type="title"/>
          </p:nvPr>
        </p:nvSpPr>
        <p:spPr>
          <a:xfrm>
            <a:off x="854337" y="503617"/>
            <a:ext cx="10499463" cy="1054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000"/>
              <a:buFont typeface="Arial"/>
              <a:buNone/>
            </a:pPr>
            <a:r>
              <a:rPr lang="en-US">
                <a:latin typeface="Algerian"/>
                <a:ea typeface="Algerian"/>
                <a:cs typeface="Algerian"/>
                <a:sym typeface="Algerian"/>
              </a:rPr>
              <a:t>Background</a:t>
            </a:r>
            <a:endParaRPr>
              <a:latin typeface="Algerian"/>
              <a:ea typeface="Algerian"/>
              <a:cs typeface="Algerian"/>
              <a:sym typeface="Algerian"/>
            </a:endParaRPr>
          </a:p>
          <a:p>
            <a:pPr indent="0" lvl="0" marL="0" rtl="0" algn="ctr">
              <a:lnSpc>
                <a:spcPct val="90000"/>
              </a:lnSpc>
              <a:spcBef>
                <a:spcPts val="0"/>
              </a:spcBef>
              <a:spcAft>
                <a:spcPts val="0"/>
              </a:spcAft>
              <a:buClr>
                <a:srgbClr val="3F3F3F"/>
              </a:buClr>
              <a:buSzPts val="40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idx="1" type="body"/>
          </p:nvPr>
        </p:nvSpPr>
        <p:spPr>
          <a:xfrm>
            <a:off x="270750" y="64475"/>
            <a:ext cx="10515600" cy="53775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en-US"/>
              <a:t>Logistic Regression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Decision-Tree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31" name="Google Shape;231;p33"/>
          <p:cNvPicPr preferRelativeResize="0"/>
          <p:nvPr/>
        </p:nvPicPr>
        <p:blipFill>
          <a:blip r:embed="rId3">
            <a:alphaModFix/>
          </a:blip>
          <a:stretch>
            <a:fillRect/>
          </a:stretch>
        </p:blipFill>
        <p:spPr>
          <a:xfrm>
            <a:off x="3775575" y="2952747"/>
            <a:ext cx="5105400" cy="2534250"/>
          </a:xfrm>
          <a:prstGeom prst="rect">
            <a:avLst/>
          </a:prstGeom>
          <a:noFill/>
          <a:ln>
            <a:noFill/>
          </a:ln>
        </p:spPr>
      </p:pic>
      <p:pic>
        <p:nvPicPr>
          <p:cNvPr id="232" name="Google Shape;232;p33"/>
          <p:cNvPicPr preferRelativeResize="0"/>
          <p:nvPr/>
        </p:nvPicPr>
        <p:blipFill>
          <a:blip r:embed="rId4">
            <a:alphaModFix/>
          </a:blip>
          <a:stretch>
            <a:fillRect/>
          </a:stretch>
        </p:blipFill>
        <p:spPr>
          <a:xfrm>
            <a:off x="6981813" y="0"/>
            <a:ext cx="5210175" cy="2952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nvSpPr>
        <p:spPr>
          <a:xfrm>
            <a:off x="0" y="-76200"/>
            <a:ext cx="3000000" cy="521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2800">
                <a:solidFill>
                  <a:srgbClr val="595959"/>
                </a:solidFill>
              </a:rPr>
              <a:t>Random-Forest</a:t>
            </a:r>
            <a:endParaRPr sz="2800">
              <a:solidFill>
                <a:srgbClr val="595959"/>
              </a:solidFill>
            </a:endParaRPr>
          </a:p>
          <a:p>
            <a:pPr indent="0" lvl="0" marL="0" rtl="0" algn="l">
              <a:lnSpc>
                <a:spcPct val="90000"/>
              </a:lnSpc>
              <a:spcBef>
                <a:spcPts val="1000"/>
              </a:spcBef>
              <a:spcAft>
                <a:spcPts val="0"/>
              </a:spcAft>
              <a:buNone/>
            </a:pPr>
            <a:r>
              <a:t/>
            </a:r>
            <a:endParaRPr sz="2800">
              <a:solidFill>
                <a:srgbClr val="595959"/>
              </a:solidFill>
            </a:endParaRPr>
          </a:p>
          <a:p>
            <a:pPr indent="0" lvl="0" marL="0" rtl="0" algn="l">
              <a:lnSpc>
                <a:spcPct val="90000"/>
              </a:lnSpc>
              <a:spcBef>
                <a:spcPts val="1000"/>
              </a:spcBef>
              <a:spcAft>
                <a:spcPts val="0"/>
              </a:spcAft>
              <a:buNone/>
            </a:pPr>
            <a:r>
              <a:t/>
            </a:r>
            <a:endParaRPr sz="2800">
              <a:solidFill>
                <a:srgbClr val="595959"/>
              </a:solidFill>
            </a:endParaRPr>
          </a:p>
          <a:p>
            <a:pPr indent="0" lvl="0" marL="0" rtl="0" algn="l">
              <a:lnSpc>
                <a:spcPct val="90000"/>
              </a:lnSpc>
              <a:spcBef>
                <a:spcPts val="1000"/>
              </a:spcBef>
              <a:spcAft>
                <a:spcPts val="0"/>
              </a:spcAft>
              <a:buNone/>
            </a:pPr>
            <a:r>
              <a:t/>
            </a:r>
            <a:endParaRPr sz="2800">
              <a:solidFill>
                <a:srgbClr val="595959"/>
              </a:solidFill>
            </a:endParaRPr>
          </a:p>
          <a:p>
            <a:pPr indent="0" lvl="0" marL="0" rtl="0" algn="l">
              <a:lnSpc>
                <a:spcPct val="90000"/>
              </a:lnSpc>
              <a:spcBef>
                <a:spcPts val="1000"/>
              </a:spcBef>
              <a:spcAft>
                <a:spcPts val="0"/>
              </a:spcAft>
              <a:buNone/>
            </a:pPr>
            <a:r>
              <a:t/>
            </a:r>
            <a:endParaRPr sz="2800">
              <a:solidFill>
                <a:srgbClr val="595959"/>
              </a:solidFill>
            </a:endParaRPr>
          </a:p>
          <a:p>
            <a:pPr indent="0" lvl="0" marL="0" rtl="0" algn="l">
              <a:lnSpc>
                <a:spcPct val="90000"/>
              </a:lnSpc>
              <a:spcBef>
                <a:spcPts val="1000"/>
              </a:spcBef>
              <a:spcAft>
                <a:spcPts val="0"/>
              </a:spcAft>
              <a:buNone/>
            </a:pPr>
            <a:r>
              <a:t/>
            </a:r>
            <a:endParaRPr sz="2800">
              <a:solidFill>
                <a:srgbClr val="595959"/>
              </a:solidFill>
            </a:endParaRPr>
          </a:p>
          <a:p>
            <a:pPr indent="0" lvl="0" marL="0" rtl="0" algn="l">
              <a:lnSpc>
                <a:spcPct val="90000"/>
              </a:lnSpc>
              <a:spcBef>
                <a:spcPts val="1000"/>
              </a:spcBef>
              <a:spcAft>
                <a:spcPts val="0"/>
              </a:spcAft>
              <a:buNone/>
            </a:pPr>
            <a:r>
              <a:t/>
            </a:r>
            <a:endParaRPr sz="2800">
              <a:solidFill>
                <a:srgbClr val="595959"/>
              </a:solidFill>
            </a:endParaRPr>
          </a:p>
          <a:p>
            <a:pPr indent="0" lvl="0" marL="0" rtl="0" algn="l">
              <a:lnSpc>
                <a:spcPct val="90000"/>
              </a:lnSpc>
              <a:spcBef>
                <a:spcPts val="1000"/>
              </a:spcBef>
              <a:spcAft>
                <a:spcPts val="0"/>
              </a:spcAft>
              <a:buNone/>
            </a:pPr>
            <a:r>
              <a:t/>
            </a:r>
            <a:endParaRPr sz="2800">
              <a:solidFill>
                <a:srgbClr val="595959"/>
              </a:solidFill>
            </a:endParaRPr>
          </a:p>
          <a:p>
            <a:pPr indent="0" lvl="0" marL="0" rtl="0" algn="l">
              <a:lnSpc>
                <a:spcPct val="90000"/>
              </a:lnSpc>
              <a:spcBef>
                <a:spcPts val="1000"/>
              </a:spcBef>
              <a:spcAft>
                <a:spcPts val="0"/>
              </a:spcAft>
              <a:buNone/>
            </a:pPr>
            <a:r>
              <a:t/>
            </a:r>
            <a:endParaRPr sz="2800">
              <a:solidFill>
                <a:srgbClr val="595959"/>
              </a:solidFill>
            </a:endParaRPr>
          </a:p>
          <a:p>
            <a:pPr indent="0" lvl="0" marL="0" rtl="0" algn="l">
              <a:lnSpc>
                <a:spcPct val="90000"/>
              </a:lnSpc>
              <a:spcBef>
                <a:spcPts val="1000"/>
              </a:spcBef>
              <a:spcAft>
                <a:spcPts val="0"/>
              </a:spcAft>
              <a:buNone/>
            </a:pPr>
            <a:r>
              <a:rPr lang="en-US" sz="2800">
                <a:solidFill>
                  <a:srgbClr val="595959"/>
                </a:solidFill>
              </a:rPr>
              <a:t>K-NN</a:t>
            </a:r>
            <a:endParaRPr sz="2800">
              <a:solidFill>
                <a:srgbClr val="595959"/>
              </a:solidFill>
            </a:endParaRPr>
          </a:p>
        </p:txBody>
      </p:sp>
      <p:pic>
        <p:nvPicPr>
          <p:cNvPr id="239" name="Google Shape;239;p34"/>
          <p:cNvPicPr preferRelativeResize="0"/>
          <p:nvPr/>
        </p:nvPicPr>
        <p:blipFill>
          <a:blip r:embed="rId3">
            <a:alphaModFix/>
          </a:blip>
          <a:stretch>
            <a:fillRect/>
          </a:stretch>
        </p:blipFill>
        <p:spPr>
          <a:xfrm>
            <a:off x="7009150" y="0"/>
            <a:ext cx="5095875" cy="3028950"/>
          </a:xfrm>
          <a:prstGeom prst="rect">
            <a:avLst/>
          </a:prstGeom>
          <a:noFill/>
          <a:ln>
            <a:noFill/>
          </a:ln>
        </p:spPr>
      </p:pic>
      <p:pic>
        <p:nvPicPr>
          <p:cNvPr id="240" name="Google Shape;240;p34"/>
          <p:cNvPicPr preferRelativeResize="0"/>
          <p:nvPr/>
        </p:nvPicPr>
        <p:blipFill>
          <a:blip r:embed="rId4">
            <a:alphaModFix/>
          </a:blip>
          <a:stretch>
            <a:fillRect/>
          </a:stretch>
        </p:blipFill>
        <p:spPr>
          <a:xfrm>
            <a:off x="1894225" y="2479625"/>
            <a:ext cx="5114925" cy="3028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35"/>
          <p:cNvSpPr txBox="1"/>
          <p:nvPr>
            <p:ph type="title"/>
          </p:nvPr>
        </p:nvSpPr>
        <p:spPr>
          <a:xfrm>
            <a:off x="854337" y="503617"/>
            <a:ext cx="10499400" cy="105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SzPts val="990"/>
              <a:buNone/>
            </a:pPr>
            <a:r>
              <a:rPr lang="en-US" sz="3500"/>
              <a:t>SMART Q3: What are the key factors influencing crime rates </a:t>
            </a:r>
            <a:r>
              <a:rPr lang="en-US" sz="3500"/>
              <a:t>across</a:t>
            </a:r>
            <a:r>
              <a:rPr lang="en-US" sz="3500"/>
              <a:t> the neighborhood?</a:t>
            </a:r>
            <a:endParaRPr sz="3500"/>
          </a:p>
        </p:txBody>
      </p:sp>
      <p:pic>
        <p:nvPicPr>
          <p:cNvPr id="247" name="Google Shape;247;p35"/>
          <p:cNvPicPr preferRelativeResize="0"/>
          <p:nvPr/>
        </p:nvPicPr>
        <p:blipFill>
          <a:blip r:embed="rId4">
            <a:alphaModFix/>
          </a:blip>
          <a:stretch>
            <a:fillRect/>
          </a:stretch>
        </p:blipFill>
        <p:spPr>
          <a:xfrm>
            <a:off x="2633650" y="1929375"/>
            <a:ext cx="6924675" cy="3267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36"/>
          <p:cNvSpPr txBox="1"/>
          <p:nvPr>
            <p:ph idx="1" type="body"/>
          </p:nvPr>
        </p:nvSpPr>
        <p:spPr>
          <a:xfrm>
            <a:off x="838200" y="1825625"/>
            <a:ext cx="10515600" cy="347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54" name="Google Shape;254;p36"/>
          <p:cNvSpPr txBox="1"/>
          <p:nvPr>
            <p:ph type="title"/>
          </p:nvPr>
        </p:nvSpPr>
        <p:spPr>
          <a:xfrm>
            <a:off x="854337" y="503617"/>
            <a:ext cx="10499400" cy="105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pic>
        <p:nvPicPr>
          <p:cNvPr id="255" name="Google Shape;255;p36"/>
          <p:cNvPicPr preferRelativeResize="0"/>
          <p:nvPr/>
        </p:nvPicPr>
        <p:blipFill>
          <a:blip r:embed="rId4">
            <a:alphaModFix/>
          </a:blip>
          <a:stretch>
            <a:fillRect/>
          </a:stretch>
        </p:blipFill>
        <p:spPr>
          <a:xfrm>
            <a:off x="838200" y="208138"/>
            <a:ext cx="5485749" cy="2745750"/>
          </a:xfrm>
          <a:prstGeom prst="rect">
            <a:avLst/>
          </a:prstGeom>
          <a:noFill/>
          <a:ln>
            <a:noFill/>
          </a:ln>
        </p:spPr>
      </p:pic>
      <p:pic>
        <p:nvPicPr>
          <p:cNvPr id="256" name="Google Shape;256;p36"/>
          <p:cNvPicPr preferRelativeResize="0"/>
          <p:nvPr/>
        </p:nvPicPr>
        <p:blipFill>
          <a:blip r:embed="rId3">
            <a:alphaModFix/>
          </a:blip>
          <a:stretch>
            <a:fillRect/>
          </a:stretch>
        </p:blipFill>
        <p:spPr>
          <a:xfrm>
            <a:off x="7212325" y="251238"/>
            <a:ext cx="3314376" cy="2659576"/>
          </a:xfrm>
          <a:prstGeom prst="rect">
            <a:avLst/>
          </a:prstGeom>
          <a:noFill/>
          <a:ln>
            <a:noFill/>
          </a:ln>
        </p:spPr>
      </p:pic>
      <p:pic>
        <p:nvPicPr>
          <p:cNvPr id="257" name="Google Shape;257;p36"/>
          <p:cNvPicPr preferRelativeResize="0"/>
          <p:nvPr/>
        </p:nvPicPr>
        <p:blipFill rotWithShape="1">
          <a:blip r:embed="rId5">
            <a:alphaModFix/>
          </a:blip>
          <a:srcRect b="0" l="-3830" r="3830" t="0"/>
          <a:stretch/>
        </p:blipFill>
        <p:spPr>
          <a:xfrm>
            <a:off x="971675" y="2910795"/>
            <a:ext cx="3860076" cy="2521675"/>
          </a:xfrm>
          <a:prstGeom prst="rect">
            <a:avLst/>
          </a:prstGeom>
          <a:noFill/>
          <a:ln>
            <a:noFill/>
          </a:ln>
        </p:spPr>
      </p:pic>
      <p:pic>
        <p:nvPicPr>
          <p:cNvPr id="258" name="Google Shape;258;p36"/>
          <p:cNvPicPr preferRelativeResize="0"/>
          <p:nvPr/>
        </p:nvPicPr>
        <p:blipFill>
          <a:blip r:embed="rId6">
            <a:alphaModFix/>
          </a:blip>
          <a:stretch>
            <a:fillRect/>
          </a:stretch>
        </p:blipFill>
        <p:spPr>
          <a:xfrm>
            <a:off x="5950081" y="2910800"/>
            <a:ext cx="4699756" cy="2521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idx="1" type="body"/>
          </p:nvPr>
        </p:nvSpPr>
        <p:spPr>
          <a:xfrm>
            <a:off x="838200" y="1825625"/>
            <a:ext cx="10515600" cy="34746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Chi-Square Test for Independence: To test if there's a significant relationship between two categorical variables (e.g., AREA NAME and Status).</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ANOVA Test: To compare the means of a continuous variable across multiple categories (e.g., Vict Age across different AREA NAME).</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Correlation Test: To measure the strength of the association between two continuous variables (e.g., TIME OCC and Vict Age).</a:t>
            </a:r>
            <a:endParaRPr sz="18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Avenir"/>
                <a:ea typeface="Avenir"/>
                <a:cs typeface="Avenir"/>
                <a:sym typeface="Avenir"/>
              </a:rPr>
              <a:t>Based on these results, we have evidence to consider these variables as potentially important features in our predictive models.</a:t>
            </a:r>
            <a:endParaRPr sz="1800">
              <a:solidFill>
                <a:schemeClr val="dk1"/>
              </a:solidFill>
              <a:latin typeface="Avenir"/>
              <a:ea typeface="Avenir"/>
              <a:cs typeface="Avenir"/>
              <a:sym typeface="Avenir"/>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Avenir"/>
              <a:ea typeface="Avenir"/>
              <a:cs typeface="Avenir"/>
              <a:sym typeface="Avenir"/>
            </a:endParaRPr>
          </a:p>
          <a:p>
            <a:pPr indent="0" lvl="0" marL="0" rtl="0" algn="l">
              <a:spcBef>
                <a:spcPts val="1000"/>
              </a:spcBef>
              <a:spcAft>
                <a:spcPts val="0"/>
              </a:spcAft>
              <a:buNone/>
            </a:pPr>
            <a:r>
              <a:t/>
            </a:r>
            <a:endParaRPr sz="1800">
              <a:latin typeface="Avenir"/>
              <a:ea typeface="Avenir"/>
              <a:cs typeface="Avenir"/>
              <a:sym typeface="Avenir"/>
            </a:endParaRPr>
          </a:p>
        </p:txBody>
      </p:sp>
      <p:pic>
        <p:nvPicPr>
          <p:cNvPr id="265" name="Google Shape;265;p37"/>
          <p:cNvPicPr preferRelativeResize="0"/>
          <p:nvPr/>
        </p:nvPicPr>
        <p:blipFill>
          <a:blip r:embed="rId3">
            <a:alphaModFix/>
          </a:blip>
          <a:stretch>
            <a:fillRect/>
          </a:stretch>
        </p:blipFill>
        <p:spPr>
          <a:xfrm>
            <a:off x="838200" y="798575"/>
            <a:ext cx="3114675" cy="523875"/>
          </a:xfrm>
          <a:prstGeom prst="rect">
            <a:avLst/>
          </a:prstGeom>
          <a:noFill/>
          <a:ln>
            <a:noFill/>
          </a:ln>
        </p:spPr>
      </p:pic>
      <p:pic>
        <p:nvPicPr>
          <p:cNvPr id="266" name="Google Shape;266;p37"/>
          <p:cNvPicPr preferRelativeResize="0"/>
          <p:nvPr/>
        </p:nvPicPr>
        <p:blipFill>
          <a:blip r:embed="rId4">
            <a:alphaModFix/>
          </a:blip>
          <a:stretch>
            <a:fillRect/>
          </a:stretch>
        </p:blipFill>
        <p:spPr>
          <a:xfrm>
            <a:off x="4110038" y="798575"/>
            <a:ext cx="2895600" cy="523875"/>
          </a:xfrm>
          <a:prstGeom prst="rect">
            <a:avLst/>
          </a:prstGeom>
          <a:noFill/>
          <a:ln>
            <a:noFill/>
          </a:ln>
        </p:spPr>
      </p:pic>
      <p:pic>
        <p:nvPicPr>
          <p:cNvPr id="267" name="Google Shape;267;p37"/>
          <p:cNvPicPr preferRelativeResize="0"/>
          <p:nvPr/>
        </p:nvPicPr>
        <p:blipFill>
          <a:blip r:embed="rId5">
            <a:alphaModFix/>
          </a:blip>
          <a:stretch>
            <a:fillRect/>
          </a:stretch>
        </p:blipFill>
        <p:spPr>
          <a:xfrm>
            <a:off x="7162800" y="798575"/>
            <a:ext cx="4191000" cy="523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idx="1" type="body"/>
          </p:nvPr>
        </p:nvSpPr>
        <p:spPr>
          <a:xfrm>
            <a:off x="838200" y="1825625"/>
            <a:ext cx="10515600" cy="34746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Font typeface="Avenir"/>
              <a:buChar char="●"/>
            </a:pPr>
            <a:r>
              <a:rPr lang="en-US">
                <a:latin typeface="Avenir"/>
                <a:ea typeface="Avenir"/>
                <a:cs typeface="Avenir"/>
                <a:sym typeface="Avenir"/>
              </a:rPr>
              <a:t>Random Forest</a:t>
            </a:r>
            <a:endParaRPr>
              <a:latin typeface="Avenir"/>
              <a:ea typeface="Avenir"/>
              <a:cs typeface="Avenir"/>
              <a:sym typeface="Avenir"/>
            </a:endParaRPr>
          </a:p>
          <a:p>
            <a:pPr indent="-406400" lvl="0" marL="457200" rtl="0" algn="l">
              <a:spcBef>
                <a:spcPts val="1000"/>
              </a:spcBef>
              <a:spcAft>
                <a:spcPts val="0"/>
              </a:spcAft>
              <a:buSzPts val="2800"/>
              <a:buFont typeface="Avenir"/>
              <a:buChar char="●"/>
            </a:pPr>
            <a:r>
              <a:rPr lang="en-US">
                <a:latin typeface="Avenir"/>
                <a:ea typeface="Avenir"/>
                <a:cs typeface="Avenir"/>
                <a:sym typeface="Avenir"/>
              </a:rPr>
              <a:t>Gradient Boost</a:t>
            </a:r>
            <a:endParaRPr>
              <a:latin typeface="Avenir"/>
              <a:ea typeface="Avenir"/>
              <a:cs typeface="Avenir"/>
              <a:sym typeface="Avenir"/>
            </a:endParaRPr>
          </a:p>
          <a:p>
            <a:pPr indent="-406400" lvl="0" marL="457200" rtl="0" algn="l">
              <a:spcBef>
                <a:spcPts val="1000"/>
              </a:spcBef>
              <a:spcAft>
                <a:spcPts val="0"/>
              </a:spcAft>
              <a:buSzPts val="2800"/>
              <a:buFont typeface="Avenir"/>
              <a:buChar char="●"/>
            </a:pPr>
            <a:r>
              <a:rPr lang="en-US">
                <a:latin typeface="Avenir"/>
                <a:ea typeface="Avenir"/>
                <a:cs typeface="Avenir"/>
                <a:sym typeface="Avenir"/>
              </a:rPr>
              <a:t>XGBoost</a:t>
            </a:r>
            <a:endParaRPr>
              <a:latin typeface="Avenir"/>
              <a:ea typeface="Avenir"/>
              <a:cs typeface="Avenir"/>
              <a:sym typeface="Avenir"/>
            </a:endParaRPr>
          </a:p>
          <a:p>
            <a:pPr indent="-406400" lvl="0" marL="457200" rtl="0" algn="l">
              <a:spcBef>
                <a:spcPts val="1000"/>
              </a:spcBef>
              <a:spcAft>
                <a:spcPts val="0"/>
              </a:spcAft>
              <a:buSzPts val="2800"/>
              <a:buFont typeface="Avenir"/>
              <a:buChar char="●"/>
            </a:pPr>
            <a:r>
              <a:rPr lang="en-US">
                <a:latin typeface="Avenir"/>
                <a:ea typeface="Avenir"/>
                <a:cs typeface="Avenir"/>
                <a:sym typeface="Avenir"/>
              </a:rPr>
              <a:t>CatBoost</a:t>
            </a:r>
            <a:endParaRPr>
              <a:latin typeface="Avenir"/>
              <a:ea typeface="Avenir"/>
              <a:cs typeface="Avenir"/>
              <a:sym typeface="Avenir"/>
            </a:endParaRPr>
          </a:p>
          <a:p>
            <a:pPr indent="0" lvl="0" marL="0" rtl="0" algn="l">
              <a:spcBef>
                <a:spcPts val="1000"/>
              </a:spcBef>
              <a:spcAft>
                <a:spcPts val="0"/>
              </a:spcAft>
              <a:buNone/>
            </a:pPr>
            <a:r>
              <a:rPr lang="en-US">
                <a:latin typeface="Avenir"/>
                <a:ea typeface="Avenir"/>
                <a:cs typeface="Avenir"/>
                <a:sym typeface="Avenir"/>
              </a:rPr>
              <a:t>categorical_features = ['AREA NAME', 'Crm Cd Desc', 'Premis </a:t>
            </a:r>
            <a:endParaRPr>
              <a:latin typeface="Avenir"/>
              <a:ea typeface="Avenir"/>
              <a:cs typeface="Avenir"/>
              <a:sym typeface="Avenir"/>
            </a:endParaRPr>
          </a:p>
          <a:p>
            <a:pPr indent="0" lvl="0" marL="0" rtl="0" algn="l">
              <a:spcBef>
                <a:spcPts val="1000"/>
              </a:spcBef>
              <a:spcAft>
                <a:spcPts val="0"/>
              </a:spcAft>
              <a:buNone/>
            </a:pPr>
            <a:r>
              <a:rPr lang="en-US">
                <a:latin typeface="Avenir"/>
                <a:ea typeface="Avenir"/>
                <a:cs typeface="Avenir"/>
                <a:sym typeface="Avenir"/>
              </a:rPr>
              <a:t>Desc', 'Weapon Desc', 'Day_of_Week']</a:t>
            </a:r>
            <a:endParaRPr>
              <a:latin typeface="Avenir"/>
              <a:ea typeface="Avenir"/>
              <a:cs typeface="Avenir"/>
              <a:sym typeface="Avenir"/>
            </a:endParaRPr>
          </a:p>
        </p:txBody>
      </p:sp>
      <p:sp>
        <p:nvSpPr>
          <p:cNvPr id="274" name="Google Shape;274;p38"/>
          <p:cNvSpPr txBox="1"/>
          <p:nvPr>
            <p:ph type="title"/>
          </p:nvPr>
        </p:nvSpPr>
        <p:spPr>
          <a:xfrm>
            <a:off x="854337" y="503617"/>
            <a:ext cx="10499400" cy="105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Predictive Models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idx="1" type="body"/>
          </p:nvPr>
        </p:nvSpPr>
        <p:spPr>
          <a:xfrm>
            <a:off x="838200" y="1825625"/>
            <a:ext cx="10515600" cy="3474600"/>
          </a:xfrm>
          <a:prstGeom prst="rect">
            <a:avLst/>
          </a:prstGeom>
        </p:spPr>
        <p:txBody>
          <a:bodyPr anchorCtr="0" anchor="t" bIns="45700" lIns="91425" spcFirstLastPara="1" rIns="91425" wrap="square" tIns="45700">
            <a:normAutofit/>
          </a:bodyPr>
          <a:lstStyle/>
          <a:p>
            <a:pPr indent="0" lvl="0" marL="457200" rtl="0" algn="l">
              <a:lnSpc>
                <a:spcPct val="115000"/>
              </a:lnSpc>
              <a:spcBef>
                <a:spcPts val="0"/>
              </a:spcBef>
              <a:spcAft>
                <a:spcPts val="0"/>
              </a:spcAft>
              <a:buNone/>
            </a:pPr>
            <a:r>
              <a:t/>
            </a:r>
            <a:endParaRPr sz="1800">
              <a:latin typeface="Avenir"/>
              <a:ea typeface="Avenir"/>
              <a:cs typeface="Avenir"/>
              <a:sym typeface="Avenir"/>
            </a:endParaRPr>
          </a:p>
          <a:p>
            <a:pPr indent="-342900" lvl="0" marL="457200" rtl="0" algn="l">
              <a:lnSpc>
                <a:spcPct val="115000"/>
              </a:lnSpc>
              <a:spcBef>
                <a:spcPts val="0"/>
              </a:spcBef>
              <a:spcAft>
                <a:spcPts val="0"/>
              </a:spcAft>
              <a:buSzPts val="1800"/>
              <a:buFont typeface="Avenir"/>
              <a:buChar char="-"/>
            </a:pPr>
            <a:r>
              <a:rPr lang="en-US" sz="1800">
                <a:latin typeface="Avenir"/>
                <a:ea typeface="Avenir"/>
                <a:cs typeface="Avenir"/>
                <a:sym typeface="Avenir"/>
              </a:rPr>
              <a:t>All models achieved a similar accuracy of approximately 81%, indicating robustness in predicting crime status based on the available data</a:t>
            </a:r>
            <a:endParaRPr sz="1800">
              <a:latin typeface="Avenir"/>
              <a:ea typeface="Avenir"/>
              <a:cs typeface="Avenir"/>
              <a:sym typeface="Avenir"/>
            </a:endParaRPr>
          </a:p>
          <a:p>
            <a:pPr indent="0" lvl="0" marL="457200" rtl="0" algn="l">
              <a:lnSpc>
                <a:spcPct val="115000"/>
              </a:lnSpc>
              <a:spcBef>
                <a:spcPts val="0"/>
              </a:spcBef>
              <a:spcAft>
                <a:spcPts val="0"/>
              </a:spcAft>
              <a:buNone/>
            </a:pPr>
            <a:r>
              <a:t/>
            </a:r>
            <a:endParaRPr sz="1800">
              <a:latin typeface="Avenir"/>
              <a:ea typeface="Avenir"/>
              <a:cs typeface="Avenir"/>
              <a:sym typeface="Avenir"/>
            </a:endParaRPr>
          </a:p>
          <a:p>
            <a:pPr indent="-342900" lvl="0" marL="457200" rtl="0" algn="l">
              <a:lnSpc>
                <a:spcPct val="115000"/>
              </a:lnSpc>
              <a:spcBef>
                <a:spcPts val="0"/>
              </a:spcBef>
              <a:spcAft>
                <a:spcPts val="0"/>
              </a:spcAft>
              <a:buSzPts val="1800"/>
              <a:buFont typeface="Avenir"/>
              <a:buChar char="-"/>
            </a:pPr>
            <a:r>
              <a:rPr lang="en-US" sz="1800">
                <a:latin typeface="Avenir"/>
                <a:ea typeface="Avenir"/>
                <a:cs typeface="Avenir"/>
                <a:sym typeface="Avenir"/>
              </a:rPr>
              <a:t>Models like Random Forest and XGBoost provided insights into feature importance, revealing that factors such as time of occurrence, area, and crime type were significant predictors of crime outcomes.</a:t>
            </a:r>
            <a:endParaRPr sz="1800">
              <a:latin typeface="Avenir"/>
              <a:ea typeface="Avenir"/>
              <a:cs typeface="Avenir"/>
              <a:sym typeface="Avenir"/>
            </a:endParaRPr>
          </a:p>
          <a:p>
            <a:pPr indent="0" lvl="0" marL="914400" rtl="0" algn="l">
              <a:lnSpc>
                <a:spcPct val="115000"/>
              </a:lnSpc>
              <a:spcBef>
                <a:spcPts val="0"/>
              </a:spcBef>
              <a:spcAft>
                <a:spcPts val="0"/>
              </a:spcAft>
              <a:buNone/>
            </a:pPr>
            <a:r>
              <a:t/>
            </a:r>
            <a:endParaRPr sz="1800">
              <a:latin typeface="Avenir"/>
              <a:ea typeface="Avenir"/>
              <a:cs typeface="Avenir"/>
              <a:sym typeface="Avenir"/>
            </a:endParaRPr>
          </a:p>
        </p:txBody>
      </p:sp>
      <p:pic>
        <p:nvPicPr>
          <p:cNvPr id="281" name="Google Shape;281;p39"/>
          <p:cNvPicPr preferRelativeResize="0"/>
          <p:nvPr/>
        </p:nvPicPr>
        <p:blipFill>
          <a:blip r:embed="rId3">
            <a:alphaModFix/>
          </a:blip>
          <a:stretch>
            <a:fillRect/>
          </a:stretch>
        </p:blipFill>
        <p:spPr>
          <a:xfrm>
            <a:off x="838200" y="804950"/>
            <a:ext cx="3548925" cy="439825"/>
          </a:xfrm>
          <a:prstGeom prst="rect">
            <a:avLst/>
          </a:prstGeom>
          <a:noFill/>
          <a:ln>
            <a:noFill/>
          </a:ln>
        </p:spPr>
      </p:pic>
      <p:pic>
        <p:nvPicPr>
          <p:cNvPr id="282" name="Google Shape;282;p39"/>
          <p:cNvPicPr preferRelativeResize="0"/>
          <p:nvPr/>
        </p:nvPicPr>
        <p:blipFill>
          <a:blip r:embed="rId4">
            <a:alphaModFix/>
          </a:blip>
          <a:stretch>
            <a:fillRect/>
          </a:stretch>
        </p:blipFill>
        <p:spPr>
          <a:xfrm>
            <a:off x="5766850" y="809731"/>
            <a:ext cx="4146921" cy="439825"/>
          </a:xfrm>
          <a:prstGeom prst="rect">
            <a:avLst/>
          </a:prstGeom>
          <a:noFill/>
          <a:ln>
            <a:noFill/>
          </a:ln>
        </p:spPr>
      </p:pic>
      <p:pic>
        <p:nvPicPr>
          <p:cNvPr id="283" name="Google Shape;283;p39"/>
          <p:cNvPicPr preferRelativeResize="0"/>
          <p:nvPr/>
        </p:nvPicPr>
        <p:blipFill>
          <a:blip r:embed="rId5">
            <a:alphaModFix/>
          </a:blip>
          <a:stretch>
            <a:fillRect/>
          </a:stretch>
        </p:blipFill>
        <p:spPr>
          <a:xfrm>
            <a:off x="838200" y="1401850"/>
            <a:ext cx="2905986" cy="439825"/>
          </a:xfrm>
          <a:prstGeom prst="rect">
            <a:avLst/>
          </a:prstGeom>
          <a:noFill/>
          <a:ln>
            <a:noFill/>
          </a:ln>
        </p:spPr>
      </p:pic>
      <p:pic>
        <p:nvPicPr>
          <p:cNvPr id="284" name="Google Shape;284;p39"/>
          <p:cNvPicPr preferRelativeResize="0"/>
          <p:nvPr/>
        </p:nvPicPr>
        <p:blipFill>
          <a:blip r:embed="rId6">
            <a:alphaModFix/>
          </a:blip>
          <a:stretch>
            <a:fillRect/>
          </a:stretch>
        </p:blipFill>
        <p:spPr>
          <a:xfrm>
            <a:off x="5766850" y="1401857"/>
            <a:ext cx="3160224" cy="439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idx="1" type="body"/>
          </p:nvPr>
        </p:nvSpPr>
        <p:spPr>
          <a:xfrm>
            <a:off x="838200" y="1825625"/>
            <a:ext cx="10515600" cy="3474600"/>
          </a:xfrm>
          <a:prstGeom prst="rect">
            <a:avLst/>
          </a:prstGeom>
        </p:spPr>
        <p:txBody>
          <a:bodyPr anchorCtr="0" anchor="t" bIns="45700" lIns="91425" spcFirstLastPara="1" rIns="91425" wrap="square" tIns="45700">
            <a:normAutofit/>
          </a:bodyPr>
          <a:lstStyle/>
          <a:p>
            <a:pPr indent="-400050" lvl="0" marL="457200" rtl="0" algn="l">
              <a:lnSpc>
                <a:spcPct val="70000"/>
              </a:lnSpc>
              <a:spcBef>
                <a:spcPts val="1000"/>
              </a:spcBef>
              <a:spcAft>
                <a:spcPts val="0"/>
              </a:spcAft>
              <a:buSzPts val="2700"/>
              <a:buChar char="-"/>
            </a:pPr>
            <a:r>
              <a:rPr lang="en-US" sz="2700"/>
              <a:t>Chances of a crime being solved.</a:t>
            </a:r>
            <a:endParaRPr sz="2700"/>
          </a:p>
          <a:p>
            <a:pPr indent="0" lvl="0" marL="457200" rtl="0" algn="l">
              <a:lnSpc>
                <a:spcPct val="70000"/>
              </a:lnSpc>
              <a:spcBef>
                <a:spcPts val="1000"/>
              </a:spcBef>
              <a:spcAft>
                <a:spcPts val="0"/>
              </a:spcAft>
              <a:buNone/>
            </a:pPr>
            <a:r>
              <a:t/>
            </a:r>
            <a:endParaRPr sz="2700"/>
          </a:p>
          <a:p>
            <a:pPr indent="-400050" lvl="0" marL="457200" rtl="0" algn="l">
              <a:lnSpc>
                <a:spcPct val="70000"/>
              </a:lnSpc>
              <a:spcBef>
                <a:spcPts val="1000"/>
              </a:spcBef>
              <a:spcAft>
                <a:spcPts val="0"/>
              </a:spcAft>
              <a:buSzPts val="2700"/>
              <a:buChar char="-"/>
            </a:pPr>
            <a:r>
              <a:rPr lang="en-US" sz="2700"/>
              <a:t>Spot where and when crime trends to happen.</a:t>
            </a:r>
            <a:endParaRPr sz="2700"/>
          </a:p>
          <a:p>
            <a:pPr indent="0" lvl="0" marL="0" rtl="0" algn="l">
              <a:lnSpc>
                <a:spcPct val="70000"/>
              </a:lnSpc>
              <a:spcBef>
                <a:spcPts val="1000"/>
              </a:spcBef>
              <a:spcAft>
                <a:spcPts val="0"/>
              </a:spcAft>
              <a:buNone/>
            </a:pPr>
            <a:r>
              <a:t/>
            </a:r>
            <a:endParaRPr sz="2700"/>
          </a:p>
          <a:p>
            <a:pPr indent="-400050" lvl="0" marL="457200" rtl="0" algn="l">
              <a:lnSpc>
                <a:spcPct val="70000"/>
              </a:lnSpc>
              <a:spcBef>
                <a:spcPts val="1000"/>
              </a:spcBef>
              <a:spcAft>
                <a:spcPts val="0"/>
              </a:spcAft>
              <a:buSzPts val="2700"/>
              <a:buChar char="-"/>
            </a:pPr>
            <a:r>
              <a:rPr lang="en-US" sz="2700"/>
              <a:t>Geographic Area, Time of Crime, Type of Crime, Demographic</a:t>
            </a:r>
            <a:endParaRPr sz="2700"/>
          </a:p>
          <a:p>
            <a:pPr indent="0" lvl="0" marL="457200" rtl="0" algn="l">
              <a:lnSpc>
                <a:spcPct val="70000"/>
              </a:lnSpc>
              <a:spcBef>
                <a:spcPts val="1000"/>
              </a:spcBef>
              <a:spcAft>
                <a:spcPts val="0"/>
              </a:spcAft>
              <a:buNone/>
            </a:pPr>
            <a:r>
              <a:t/>
            </a:r>
            <a:endParaRPr sz="2700"/>
          </a:p>
          <a:p>
            <a:pPr indent="0" lvl="0" marL="0" rtl="0" algn="l">
              <a:lnSpc>
                <a:spcPct val="70000"/>
              </a:lnSpc>
              <a:spcBef>
                <a:spcPts val="1000"/>
              </a:spcBef>
              <a:spcAft>
                <a:spcPts val="0"/>
              </a:spcAft>
              <a:buNone/>
            </a:pPr>
            <a:r>
              <a:rPr lang="en-US" sz="2700"/>
              <a:t>This knowledge helps </a:t>
            </a:r>
            <a:r>
              <a:rPr lang="en-US" sz="2700"/>
              <a:t>the authority to come up with strategies </a:t>
            </a:r>
            <a:endParaRPr sz="2700"/>
          </a:p>
          <a:p>
            <a:pPr indent="0" lvl="0" marL="0" rtl="0" algn="l">
              <a:lnSpc>
                <a:spcPct val="70000"/>
              </a:lnSpc>
              <a:spcBef>
                <a:spcPts val="1000"/>
              </a:spcBef>
              <a:spcAft>
                <a:spcPts val="0"/>
              </a:spcAft>
              <a:buNone/>
            </a:pPr>
            <a:r>
              <a:rPr lang="en-US" sz="2700"/>
              <a:t>and policies.</a:t>
            </a:r>
            <a:endParaRPr sz="2700"/>
          </a:p>
        </p:txBody>
      </p:sp>
      <p:sp>
        <p:nvSpPr>
          <p:cNvPr id="291" name="Google Shape;291;p40"/>
          <p:cNvSpPr txBox="1"/>
          <p:nvPr>
            <p:ph type="title"/>
          </p:nvPr>
        </p:nvSpPr>
        <p:spPr>
          <a:xfrm>
            <a:off x="854337" y="503617"/>
            <a:ext cx="10499400" cy="105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nvSpPr>
        <p:spPr>
          <a:xfrm>
            <a:off x="613877" y="329375"/>
            <a:ext cx="7768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Manrope"/>
              <a:buNone/>
            </a:pPr>
            <a:r>
              <a:rPr b="1" lang="en-US" sz="4000">
                <a:solidFill>
                  <a:srgbClr val="3F3F3F"/>
                </a:solidFill>
                <a:highlight>
                  <a:schemeClr val="lt1"/>
                </a:highlight>
                <a:latin typeface="Algerian"/>
                <a:ea typeface="Algerian"/>
                <a:cs typeface="Algerian"/>
                <a:sym typeface="Algerian"/>
              </a:rPr>
              <a:t>    </a:t>
            </a:r>
            <a:r>
              <a:rPr b="1" i="0" lang="en-US" sz="4000" u="none" cap="none" strike="noStrike">
                <a:solidFill>
                  <a:srgbClr val="3F3F3F"/>
                </a:solidFill>
                <a:highlight>
                  <a:schemeClr val="lt1"/>
                </a:highlight>
                <a:latin typeface="Algerian"/>
                <a:ea typeface="Algerian"/>
                <a:cs typeface="Algerian"/>
                <a:sym typeface="Algerian"/>
              </a:rPr>
              <a:t>Table of Contents</a:t>
            </a:r>
            <a:endParaRPr b="1" i="0" sz="4000" u="none" cap="none" strike="noStrike">
              <a:solidFill>
                <a:srgbClr val="3F3F3F"/>
              </a:solidFill>
              <a:highlight>
                <a:schemeClr val="lt1"/>
              </a:highlight>
              <a:latin typeface="Algerian"/>
              <a:ea typeface="Algerian"/>
              <a:cs typeface="Algerian"/>
              <a:sym typeface="Algerian"/>
            </a:endParaRPr>
          </a:p>
        </p:txBody>
      </p:sp>
      <p:sp>
        <p:nvSpPr>
          <p:cNvPr id="103" name="Google Shape;103;p16"/>
          <p:cNvSpPr txBox="1"/>
          <p:nvPr/>
        </p:nvSpPr>
        <p:spPr>
          <a:xfrm>
            <a:off x="768144" y="2046394"/>
            <a:ext cx="3097200" cy="3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900"/>
              <a:buFont typeface="Arial"/>
              <a:buNone/>
            </a:pPr>
            <a:r>
              <a:rPr b="0" i="0" lang="en-US" sz="2400" u="none" cap="none" strike="noStrike">
                <a:solidFill>
                  <a:srgbClr val="003A5D"/>
                </a:solidFill>
                <a:latin typeface="Avenir"/>
                <a:ea typeface="Avenir"/>
                <a:cs typeface="Avenir"/>
                <a:sym typeface="Avenir"/>
              </a:rPr>
              <a:t>Data Background</a:t>
            </a:r>
            <a:endParaRPr b="0" i="0" sz="2400" u="none" cap="none" strike="noStrike">
              <a:solidFill>
                <a:srgbClr val="003A5D"/>
              </a:solidFill>
              <a:latin typeface="Avenir"/>
              <a:ea typeface="Avenir"/>
              <a:cs typeface="Avenir"/>
              <a:sym typeface="Avenir"/>
            </a:endParaRPr>
          </a:p>
        </p:txBody>
      </p:sp>
      <p:sp>
        <p:nvSpPr>
          <p:cNvPr id="104" name="Google Shape;104;p16"/>
          <p:cNvSpPr txBox="1"/>
          <p:nvPr/>
        </p:nvSpPr>
        <p:spPr>
          <a:xfrm>
            <a:off x="713970" y="2345353"/>
            <a:ext cx="3097200" cy="578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500"/>
              <a:buFont typeface="Arial"/>
              <a:buNone/>
            </a:pPr>
            <a:r>
              <a:rPr b="0" i="0" lang="en-US" sz="2400" u="none" cap="none" strike="noStrike">
                <a:solidFill>
                  <a:srgbClr val="7F7F7F"/>
                </a:solidFill>
                <a:latin typeface="Avenir"/>
                <a:ea typeface="Avenir"/>
                <a:cs typeface="Avenir"/>
                <a:sym typeface="Avenir"/>
              </a:rPr>
              <a:t>About the Data. </a:t>
            </a:r>
            <a:endParaRPr b="0" i="0" sz="2400" u="none" cap="none" strike="noStrike">
              <a:solidFill>
                <a:srgbClr val="7F7F7F"/>
              </a:solidFill>
              <a:latin typeface="Avenir"/>
              <a:ea typeface="Avenir"/>
              <a:cs typeface="Avenir"/>
              <a:sym typeface="Avenir"/>
            </a:endParaRPr>
          </a:p>
        </p:txBody>
      </p:sp>
      <p:sp>
        <p:nvSpPr>
          <p:cNvPr id="105" name="Google Shape;105;p16"/>
          <p:cNvSpPr txBox="1"/>
          <p:nvPr/>
        </p:nvSpPr>
        <p:spPr>
          <a:xfrm>
            <a:off x="7384825" y="2227256"/>
            <a:ext cx="45096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900"/>
              <a:buFont typeface="Arial"/>
              <a:buNone/>
            </a:pPr>
            <a:r>
              <a:rPr b="0" i="0" lang="en-US" sz="2400" u="none" cap="none" strike="noStrike">
                <a:solidFill>
                  <a:srgbClr val="003A5D"/>
                </a:solidFill>
                <a:latin typeface="Avenir"/>
                <a:ea typeface="Avenir"/>
                <a:cs typeface="Avenir"/>
                <a:sym typeface="Avenir"/>
              </a:rPr>
              <a:t>Exploratory Data Analysis</a:t>
            </a:r>
            <a:endParaRPr sz="1500"/>
          </a:p>
          <a:p>
            <a:pPr indent="0" lvl="0" marL="0" marR="0" rtl="0" algn="ctr">
              <a:lnSpc>
                <a:spcPct val="100000"/>
              </a:lnSpc>
              <a:spcBef>
                <a:spcPts val="0"/>
              </a:spcBef>
              <a:spcAft>
                <a:spcPts val="0"/>
              </a:spcAft>
              <a:buClr>
                <a:schemeClr val="dk1"/>
              </a:buClr>
              <a:buSzPts val="1900"/>
              <a:buFont typeface="Arial"/>
              <a:buNone/>
            </a:pPr>
            <a:r>
              <a:t/>
            </a:r>
            <a:endParaRPr b="0" i="0" sz="2400" u="none" cap="none" strike="noStrike">
              <a:solidFill>
                <a:srgbClr val="003A5D"/>
              </a:solidFill>
              <a:latin typeface="Avenir"/>
              <a:ea typeface="Avenir"/>
              <a:cs typeface="Avenir"/>
              <a:sym typeface="Avenir"/>
            </a:endParaRPr>
          </a:p>
        </p:txBody>
      </p:sp>
      <p:sp>
        <p:nvSpPr>
          <p:cNvPr id="106" name="Google Shape;106;p16"/>
          <p:cNvSpPr txBox="1"/>
          <p:nvPr/>
        </p:nvSpPr>
        <p:spPr>
          <a:xfrm>
            <a:off x="7319314" y="2351191"/>
            <a:ext cx="4509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500"/>
              <a:buFont typeface="Arial"/>
              <a:buNone/>
            </a:pPr>
            <a:r>
              <a:rPr b="0" i="0" lang="en-US" sz="2400" u="none" cap="none" strike="noStrike">
                <a:solidFill>
                  <a:srgbClr val="7F7F7F"/>
                </a:solidFill>
                <a:latin typeface="Avenir"/>
                <a:ea typeface="Avenir"/>
                <a:cs typeface="Avenir"/>
                <a:sym typeface="Avenir"/>
              </a:rPr>
              <a:t>Feature Engineering. Data Interpretation.</a:t>
            </a:r>
            <a:endParaRPr b="0" i="0" sz="2400" u="none" cap="none" strike="noStrike">
              <a:solidFill>
                <a:srgbClr val="7F7F7F"/>
              </a:solidFill>
              <a:latin typeface="Avenir"/>
              <a:ea typeface="Avenir"/>
              <a:cs typeface="Avenir"/>
              <a:sym typeface="Avenir"/>
            </a:endParaRPr>
          </a:p>
        </p:txBody>
      </p:sp>
      <p:sp>
        <p:nvSpPr>
          <p:cNvPr id="107" name="Google Shape;107;p16"/>
          <p:cNvSpPr txBox="1"/>
          <p:nvPr/>
        </p:nvSpPr>
        <p:spPr>
          <a:xfrm>
            <a:off x="1517599" y="1650825"/>
            <a:ext cx="1598400" cy="43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500"/>
              <a:buFont typeface="Manrope"/>
              <a:buNone/>
            </a:pPr>
            <a:r>
              <a:rPr b="0" i="0" lang="en-US" sz="2400" u="none" cap="none" strike="noStrike">
                <a:solidFill>
                  <a:schemeClr val="dk1"/>
                </a:solidFill>
                <a:latin typeface="Manrope"/>
                <a:ea typeface="Manrope"/>
                <a:cs typeface="Manrope"/>
                <a:sym typeface="Manrope"/>
              </a:rPr>
              <a:t>01</a:t>
            </a:r>
            <a:endParaRPr b="0" i="0" sz="2400" u="none" cap="none" strike="noStrike">
              <a:solidFill>
                <a:schemeClr val="dk1"/>
              </a:solidFill>
              <a:latin typeface="Manrope"/>
              <a:ea typeface="Manrope"/>
              <a:cs typeface="Manrope"/>
              <a:sym typeface="Manrope"/>
            </a:endParaRPr>
          </a:p>
        </p:txBody>
      </p:sp>
      <p:sp>
        <p:nvSpPr>
          <p:cNvPr id="108" name="Google Shape;108;p16"/>
          <p:cNvSpPr txBox="1"/>
          <p:nvPr/>
        </p:nvSpPr>
        <p:spPr>
          <a:xfrm>
            <a:off x="8467568" y="1620071"/>
            <a:ext cx="2327100" cy="42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500"/>
              <a:buFont typeface="Manrope"/>
              <a:buNone/>
            </a:pPr>
            <a:r>
              <a:rPr b="0" i="0" lang="en-US" sz="2400" u="none" cap="none" strike="noStrike">
                <a:solidFill>
                  <a:schemeClr val="dk1"/>
                </a:solidFill>
                <a:latin typeface="Manrope"/>
                <a:ea typeface="Manrope"/>
                <a:cs typeface="Manrope"/>
                <a:sym typeface="Manrope"/>
              </a:rPr>
              <a:t>03</a:t>
            </a:r>
            <a:endParaRPr b="0" i="0" sz="2400" u="none" cap="none" strike="noStrike">
              <a:solidFill>
                <a:schemeClr val="dk1"/>
              </a:solidFill>
              <a:latin typeface="Manrope"/>
              <a:ea typeface="Manrope"/>
              <a:cs typeface="Manrope"/>
              <a:sym typeface="Manrope"/>
            </a:endParaRPr>
          </a:p>
        </p:txBody>
      </p:sp>
      <p:sp>
        <p:nvSpPr>
          <p:cNvPr id="109" name="Google Shape;109;p16"/>
          <p:cNvSpPr txBox="1"/>
          <p:nvPr/>
        </p:nvSpPr>
        <p:spPr>
          <a:xfrm>
            <a:off x="3865417" y="2052168"/>
            <a:ext cx="39531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900"/>
              <a:buFont typeface="Arial"/>
              <a:buNone/>
            </a:pPr>
            <a:r>
              <a:rPr b="0" i="0" lang="en-US" sz="2400" u="none" cap="none" strike="noStrike">
                <a:solidFill>
                  <a:srgbClr val="003A5D"/>
                </a:solidFill>
                <a:latin typeface="Avenir"/>
                <a:ea typeface="Avenir"/>
                <a:cs typeface="Avenir"/>
                <a:sym typeface="Avenir"/>
              </a:rPr>
              <a:t>Data Cleaning</a:t>
            </a:r>
            <a:endParaRPr b="0" i="0" sz="2400" u="none" cap="none" strike="noStrike">
              <a:solidFill>
                <a:srgbClr val="003A5D"/>
              </a:solidFill>
              <a:latin typeface="Avenir"/>
              <a:ea typeface="Avenir"/>
              <a:cs typeface="Avenir"/>
              <a:sym typeface="Avenir"/>
            </a:endParaRPr>
          </a:p>
        </p:txBody>
      </p:sp>
      <p:sp>
        <p:nvSpPr>
          <p:cNvPr id="110" name="Google Shape;110;p16"/>
          <p:cNvSpPr txBox="1"/>
          <p:nvPr/>
        </p:nvSpPr>
        <p:spPr>
          <a:xfrm>
            <a:off x="3992529" y="2333762"/>
            <a:ext cx="3953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500"/>
              <a:buFont typeface="Arial"/>
              <a:buNone/>
            </a:pPr>
            <a:r>
              <a:rPr b="0" i="0" lang="en-US" sz="2400" u="none" cap="none" strike="noStrike">
                <a:solidFill>
                  <a:srgbClr val="7F7F7F"/>
                </a:solidFill>
                <a:latin typeface="Avenir"/>
                <a:ea typeface="Avenir"/>
                <a:cs typeface="Avenir"/>
                <a:sym typeface="Avenir"/>
              </a:rPr>
              <a:t>Data Balancing.</a:t>
            </a:r>
            <a:endParaRPr sz="1500"/>
          </a:p>
        </p:txBody>
      </p:sp>
      <p:sp>
        <p:nvSpPr>
          <p:cNvPr id="111" name="Google Shape;111;p16"/>
          <p:cNvSpPr txBox="1"/>
          <p:nvPr/>
        </p:nvSpPr>
        <p:spPr>
          <a:xfrm>
            <a:off x="4771701" y="1650825"/>
            <a:ext cx="2040000" cy="42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500"/>
              <a:buFont typeface="Manrope"/>
              <a:buNone/>
            </a:pPr>
            <a:r>
              <a:rPr b="0" i="0" lang="en-US" sz="2400" u="none" cap="none" strike="noStrike">
                <a:solidFill>
                  <a:schemeClr val="dk1"/>
                </a:solidFill>
                <a:latin typeface="Manrope"/>
                <a:ea typeface="Manrope"/>
                <a:cs typeface="Manrope"/>
                <a:sym typeface="Manrope"/>
              </a:rPr>
              <a:t>02</a:t>
            </a:r>
            <a:endParaRPr b="0" i="0" sz="2400" u="none" cap="none" strike="noStrike">
              <a:solidFill>
                <a:schemeClr val="dk1"/>
              </a:solidFill>
              <a:latin typeface="Manrope"/>
              <a:ea typeface="Manrope"/>
              <a:cs typeface="Manrope"/>
              <a:sym typeface="Manrope"/>
            </a:endParaRPr>
          </a:p>
        </p:txBody>
      </p:sp>
      <p:sp>
        <p:nvSpPr>
          <p:cNvPr id="112" name="Google Shape;112;p16"/>
          <p:cNvSpPr txBox="1"/>
          <p:nvPr/>
        </p:nvSpPr>
        <p:spPr>
          <a:xfrm>
            <a:off x="659016" y="4139626"/>
            <a:ext cx="54369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900"/>
              <a:buFont typeface="Arial"/>
              <a:buNone/>
            </a:pPr>
            <a:r>
              <a:rPr b="0" i="0" lang="en-US" sz="2400" u="none" cap="none" strike="noStrike">
                <a:solidFill>
                  <a:srgbClr val="003A5D"/>
                </a:solidFill>
                <a:latin typeface="Avenir"/>
                <a:ea typeface="Avenir"/>
                <a:cs typeface="Avenir"/>
                <a:sym typeface="Avenir"/>
              </a:rPr>
              <a:t>Prediction Model</a:t>
            </a:r>
            <a:endParaRPr sz="1500"/>
          </a:p>
        </p:txBody>
      </p:sp>
      <p:sp>
        <p:nvSpPr>
          <p:cNvPr id="113" name="Google Shape;113;p16"/>
          <p:cNvSpPr txBox="1"/>
          <p:nvPr/>
        </p:nvSpPr>
        <p:spPr>
          <a:xfrm>
            <a:off x="659016" y="4461226"/>
            <a:ext cx="54369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500"/>
              <a:buFont typeface="Arial"/>
              <a:buNone/>
            </a:pPr>
            <a:r>
              <a:rPr b="0" i="0" lang="en-US" sz="2400" u="none" cap="none" strike="noStrike">
                <a:solidFill>
                  <a:srgbClr val="7F7F7F"/>
                </a:solidFill>
                <a:latin typeface="Avenir"/>
                <a:ea typeface="Avenir"/>
                <a:cs typeface="Avenir"/>
                <a:sym typeface="Avenir"/>
              </a:rPr>
              <a:t>Logit Regression. Confusion Matrix. Random Forest Classifier etc.</a:t>
            </a:r>
            <a:endParaRPr b="0" i="0" sz="2400" u="none" cap="none" strike="noStrike">
              <a:solidFill>
                <a:srgbClr val="7F7F7F"/>
              </a:solidFill>
              <a:latin typeface="Avenir"/>
              <a:ea typeface="Avenir"/>
              <a:cs typeface="Avenir"/>
              <a:sym typeface="Avenir"/>
            </a:endParaRPr>
          </a:p>
        </p:txBody>
      </p:sp>
      <p:sp>
        <p:nvSpPr>
          <p:cNvPr id="114" name="Google Shape;114;p16"/>
          <p:cNvSpPr txBox="1"/>
          <p:nvPr/>
        </p:nvSpPr>
        <p:spPr>
          <a:xfrm>
            <a:off x="1848042" y="3672644"/>
            <a:ext cx="2805600" cy="42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500"/>
              <a:buFont typeface="Manrope"/>
              <a:buNone/>
            </a:pPr>
            <a:r>
              <a:rPr b="0" i="0" lang="en-US" sz="2400" u="none" cap="none" strike="noStrike">
                <a:solidFill>
                  <a:schemeClr val="dk1"/>
                </a:solidFill>
                <a:latin typeface="Manrope"/>
                <a:ea typeface="Manrope"/>
                <a:cs typeface="Manrope"/>
                <a:sym typeface="Manrope"/>
              </a:rPr>
              <a:t>04</a:t>
            </a:r>
            <a:endParaRPr b="0" i="0" sz="2400" u="none" cap="none" strike="noStrike">
              <a:solidFill>
                <a:schemeClr val="dk1"/>
              </a:solidFill>
              <a:latin typeface="Manrope"/>
              <a:ea typeface="Manrope"/>
              <a:cs typeface="Manrope"/>
              <a:sym typeface="Manrope"/>
            </a:endParaRPr>
          </a:p>
        </p:txBody>
      </p:sp>
      <p:sp>
        <p:nvSpPr>
          <p:cNvPr id="115" name="Google Shape;115;p16"/>
          <p:cNvSpPr txBox="1"/>
          <p:nvPr/>
        </p:nvSpPr>
        <p:spPr>
          <a:xfrm>
            <a:off x="6908811" y="4101944"/>
            <a:ext cx="39531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900"/>
              <a:buFont typeface="Arial"/>
              <a:buNone/>
            </a:pPr>
            <a:r>
              <a:rPr b="0" i="0" lang="en-US" sz="2400" u="none" cap="none" strike="noStrike">
                <a:solidFill>
                  <a:srgbClr val="003A5D"/>
                </a:solidFill>
                <a:latin typeface="Avenir"/>
                <a:ea typeface="Avenir"/>
                <a:cs typeface="Avenir"/>
                <a:sym typeface="Avenir"/>
              </a:rPr>
              <a:t>Conclusion</a:t>
            </a:r>
            <a:endParaRPr b="0" i="0" sz="2400" u="none" cap="none" strike="noStrike">
              <a:solidFill>
                <a:srgbClr val="003A5D"/>
              </a:solidFill>
              <a:latin typeface="Avenir"/>
              <a:ea typeface="Avenir"/>
              <a:cs typeface="Avenir"/>
              <a:sym typeface="Avenir"/>
            </a:endParaRPr>
          </a:p>
        </p:txBody>
      </p:sp>
      <p:sp>
        <p:nvSpPr>
          <p:cNvPr id="116" name="Google Shape;116;p16"/>
          <p:cNvSpPr txBox="1"/>
          <p:nvPr/>
        </p:nvSpPr>
        <p:spPr>
          <a:xfrm>
            <a:off x="6984357" y="4510523"/>
            <a:ext cx="3953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500"/>
              <a:buFont typeface="Arial"/>
              <a:buNone/>
            </a:pPr>
            <a:r>
              <a:rPr b="0" i="0" lang="en-US" sz="2400" u="none" cap="none" strike="noStrike">
                <a:solidFill>
                  <a:srgbClr val="7F7F7F"/>
                </a:solidFill>
                <a:latin typeface="Avenir"/>
                <a:ea typeface="Avenir"/>
                <a:cs typeface="Avenir"/>
                <a:sym typeface="Avenir"/>
              </a:rPr>
              <a:t>Model Summary. </a:t>
            </a:r>
            <a:endParaRPr sz="1500"/>
          </a:p>
        </p:txBody>
      </p:sp>
      <p:sp>
        <p:nvSpPr>
          <p:cNvPr id="117" name="Google Shape;117;p16"/>
          <p:cNvSpPr txBox="1"/>
          <p:nvPr/>
        </p:nvSpPr>
        <p:spPr>
          <a:xfrm>
            <a:off x="7768421" y="3667668"/>
            <a:ext cx="2040000" cy="42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500"/>
              <a:buFont typeface="Manrope"/>
              <a:buNone/>
            </a:pPr>
            <a:r>
              <a:rPr b="0" i="0" lang="en-US" sz="2400" u="none" cap="none" strike="noStrike">
                <a:solidFill>
                  <a:schemeClr val="dk1"/>
                </a:solidFill>
                <a:latin typeface="Manrope"/>
                <a:ea typeface="Manrope"/>
                <a:cs typeface="Manrope"/>
                <a:sym typeface="Manrope"/>
              </a:rPr>
              <a:t>05</a:t>
            </a:r>
            <a:endParaRPr b="0" i="0" sz="2400" u="none" cap="none" strike="noStrike">
              <a:solidFill>
                <a:schemeClr val="dk1"/>
              </a:solidFill>
              <a:latin typeface="Manrope"/>
              <a:ea typeface="Manrope"/>
              <a:cs typeface="Manrope"/>
              <a:sym typeface="Manro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ctrTitle"/>
          </p:nvPr>
        </p:nvSpPr>
        <p:spPr>
          <a:xfrm>
            <a:off x="360378" y="1123661"/>
            <a:ext cx="4599549" cy="230533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Arial"/>
              <a:buNone/>
            </a:pPr>
            <a:r>
              <a:rPr lang="en-US">
                <a:latin typeface="Algerian"/>
                <a:ea typeface="Algerian"/>
                <a:cs typeface="Algerian"/>
                <a:sym typeface="Algerian"/>
              </a:rPr>
              <a:t>Data Preprocessing</a:t>
            </a:r>
            <a:endParaRPr>
              <a:latin typeface="Algerian"/>
              <a:ea typeface="Algerian"/>
              <a:cs typeface="Algerian"/>
              <a:sym typeface="Algeri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idx="1" type="body"/>
          </p:nvPr>
        </p:nvSpPr>
        <p:spPr>
          <a:xfrm>
            <a:off x="399850" y="1638200"/>
            <a:ext cx="11635200" cy="4103100"/>
          </a:xfrm>
          <a:prstGeom prst="rect">
            <a:avLst/>
          </a:prstGeom>
          <a:noFill/>
          <a:ln>
            <a:noFill/>
          </a:ln>
        </p:spPr>
        <p:txBody>
          <a:bodyPr anchorCtr="0" anchor="t" bIns="45700" lIns="91425" spcFirstLastPara="1" rIns="91425" wrap="square" tIns="45700">
            <a:normAutofit lnSpcReduction="10000"/>
          </a:bodyPr>
          <a:lstStyle/>
          <a:p>
            <a:pPr indent="-177800" lvl="0" marL="0" rtl="0" algn="l">
              <a:lnSpc>
                <a:spcPct val="90000"/>
              </a:lnSpc>
              <a:spcBef>
                <a:spcPts val="0"/>
              </a:spcBef>
              <a:spcAft>
                <a:spcPts val="0"/>
              </a:spcAft>
              <a:buClr>
                <a:srgbClr val="AC9E6E"/>
              </a:buClr>
              <a:buSzPts val="2800"/>
              <a:buFont typeface="Arial"/>
              <a:buChar char="•"/>
            </a:pPr>
            <a:r>
              <a:rPr lang="en-US">
                <a:solidFill>
                  <a:srgbClr val="AC9E6E"/>
                </a:solidFill>
                <a:latin typeface="Avenir"/>
                <a:ea typeface="Avenir"/>
                <a:cs typeface="Avenir"/>
                <a:sym typeface="Avenir"/>
              </a:rPr>
              <a:t> </a:t>
            </a:r>
            <a:r>
              <a:rPr b="0" i="0" lang="en-US" u="none" strike="noStrike">
                <a:solidFill>
                  <a:srgbClr val="AC9E6E"/>
                </a:solidFill>
                <a:latin typeface="Avenir"/>
                <a:ea typeface="Avenir"/>
                <a:cs typeface="Avenir"/>
                <a:sym typeface="Avenir"/>
              </a:rPr>
              <a:t>What</a:t>
            </a:r>
            <a:r>
              <a:rPr b="0" i="0" lang="en-US" u="none" strike="noStrike">
                <a:solidFill>
                  <a:srgbClr val="000000"/>
                </a:solidFill>
                <a:latin typeface="Avenir"/>
                <a:ea typeface="Avenir"/>
                <a:cs typeface="Avenir"/>
                <a:sym typeface="Avenir"/>
              </a:rPr>
              <a:t> – </a:t>
            </a:r>
            <a:r>
              <a:rPr b="0" i="0" lang="en-US">
                <a:solidFill>
                  <a:srgbClr val="302C3E"/>
                </a:solidFill>
                <a:latin typeface="Avenir"/>
                <a:ea typeface="Avenir"/>
                <a:cs typeface="Avenir"/>
                <a:sym typeface="Avenir"/>
              </a:rPr>
              <a:t>​L</a:t>
            </a:r>
            <a:r>
              <a:rPr lang="en-US">
                <a:solidFill>
                  <a:srgbClr val="302C3E"/>
                </a:solidFill>
                <a:latin typeface="Avenir"/>
                <a:ea typeface="Avenir"/>
                <a:cs typeface="Avenir"/>
                <a:sym typeface="Avenir"/>
              </a:rPr>
              <a:t>os Angeles Crime Data from Data Governance</a:t>
            </a:r>
            <a:endParaRPr/>
          </a:p>
          <a:p>
            <a:pPr indent="0" lvl="0" marL="0" rtl="0" algn="l">
              <a:lnSpc>
                <a:spcPct val="90000"/>
              </a:lnSpc>
              <a:spcBef>
                <a:spcPts val="1100"/>
              </a:spcBef>
              <a:spcAft>
                <a:spcPts val="0"/>
              </a:spcAft>
              <a:buClr>
                <a:srgbClr val="302C3E"/>
              </a:buClr>
              <a:buSzPts val="2800"/>
              <a:buNone/>
            </a:pPr>
            <a:r>
              <a:rPr b="0" i="0" lang="en-US">
                <a:solidFill>
                  <a:srgbClr val="302C3E"/>
                </a:solidFill>
                <a:latin typeface="Avenir"/>
                <a:ea typeface="Avenir"/>
                <a:cs typeface="Avenir"/>
                <a:sym typeface="Avenir"/>
              </a:rPr>
              <a:t>​</a:t>
            </a:r>
            <a:endParaRPr/>
          </a:p>
          <a:p>
            <a:pPr indent="-177800" lvl="0" marL="0" rtl="0" algn="l">
              <a:lnSpc>
                <a:spcPct val="90000"/>
              </a:lnSpc>
              <a:spcBef>
                <a:spcPts val="1100"/>
              </a:spcBef>
              <a:spcAft>
                <a:spcPts val="0"/>
              </a:spcAft>
              <a:buClr>
                <a:srgbClr val="AC9E6E"/>
              </a:buClr>
              <a:buSzPts val="2800"/>
              <a:buFont typeface="Arial"/>
              <a:buChar char="•"/>
            </a:pPr>
            <a:r>
              <a:rPr lang="en-US">
                <a:solidFill>
                  <a:srgbClr val="AC9E6E"/>
                </a:solidFill>
                <a:latin typeface="Avenir"/>
                <a:ea typeface="Avenir"/>
                <a:cs typeface="Avenir"/>
                <a:sym typeface="Avenir"/>
              </a:rPr>
              <a:t> How Many</a:t>
            </a:r>
            <a:r>
              <a:rPr lang="en-US">
                <a:solidFill>
                  <a:srgbClr val="000000"/>
                </a:solidFill>
                <a:latin typeface="Avenir"/>
                <a:ea typeface="Avenir"/>
                <a:cs typeface="Avenir"/>
                <a:sym typeface="Avenir"/>
              </a:rPr>
              <a:t> </a:t>
            </a:r>
            <a:r>
              <a:rPr b="0" i="0" lang="en-US" u="none" strike="noStrike">
                <a:solidFill>
                  <a:srgbClr val="000000"/>
                </a:solidFill>
                <a:latin typeface="Avenir"/>
                <a:ea typeface="Avenir"/>
                <a:cs typeface="Avenir"/>
                <a:sym typeface="Avenir"/>
              </a:rPr>
              <a:t>– </a:t>
            </a:r>
            <a:r>
              <a:rPr lang="en-US">
                <a:solidFill>
                  <a:srgbClr val="302C3E"/>
                </a:solidFill>
                <a:latin typeface="Avenir"/>
                <a:ea typeface="Avenir"/>
                <a:cs typeface="Avenir"/>
                <a:sym typeface="Avenir"/>
              </a:rPr>
              <a:t>925K</a:t>
            </a:r>
            <a:r>
              <a:rPr lang="en-US">
                <a:solidFill>
                  <a:srgbClr val="302C3E"/>
                </a:solidFill>
                <a:latin typeface="Avenir"/>
                <a:ea typeface="Avenir"/>
                <a:cs typeface="Avenir"/>
                <a:sym typeface="Avenir"/>
              </a:rPr>
              <a:t>+</a:t>
            </a:r>
            <a:r>
              <a:rPr b="0" i="0" lang="en-US" u="none" strike="noStrike">
                <a:solidFill>
                  <a:srgbClr val="302C3E"/>
                </a:solidFill>
                <a:latin typeface="Avenir"/>
                <a:ea typeface="Avenir"/>
                <a:cs typeface="Avenir"/>
                <a:sym typeface="Avenir"/>
              </a:rPr>
              <a:t> </a:t>
            </a:r>
            <a:r>
              <a:rPr lang="en-US">
                <a:solidFill>
                  <a:srgbClr val="302C3E"/>
                </a:solidFill>
                <a:latin typeface="Avenir"/>
                <a:ea typeface="Avenir"/>
                <a:cs typeface="Avenir"/>
                <a:sym typeface="Avenir"/>
              </a:rPr>
              <a:t>observations </a:t>
            </a:r>
            <a:r>
              <a:rPr b="0" i="0" lang="en-US" u="none" strike="noStrike">
                <a:solidFill>
                  <a:srgbClr val="302C3E"/>
                </a:solidFill>
                <a:latin typeface="Avenir"/>
                <a:ea typeface="Avenir"/>
                <a:cs typeface="Avenir"/>
                <a:sym typeface="Avenir"/>
              </a:rPr>
              <a:t>&amp; </a:t>
            </a:r>
            <a:r>
              <a:rPr lang="en-US">
                <a:solidFill>
                  <a:srgbClr val="302C3E"/>
                </a:solidFill>
                <a:latin typeface="Avenir"/>
                <a:ea typeface="Avenir"/>
                <a:cs typeface="Avenir"/>
                <a:sym typeface="Avenir"/>
              </a:rPr>
              <a:t>28</a:t>
            </a:r>
            <a:r>
              <a:rPr b="0" i="0" lang="en-US" u="none" strike="noStrike">
                <a:solidFill>
                  <a:srgbClr val="302C3E"/>
                </a:solidFill>
                <a:latin typeface="Avenir"/>
                <a:ea typeface="Avenir"/>
                <a:cs typeface="Avenir"/>
                <a:sym typeface="Avenir"/>
              </a:rPr>
              <a:t> </a:t>
            </a:r>
            <a:r>
              <a:rPr lang="en-US">
                <a:solidFill>
                  <a:srgbClr val="302C3E"/>
                </a:solidFill>
                <a:latin typeface="Avenir"/>
                <a:ea typeface="Avenir"/>
                <a:cs typeface="Avenir"/>
                <a:sym typeface="Avenir"/>
              </a:rPr>
              <a:t>features</a:t>
            </a:r>
            <a:endParaRPr b="0" i="0">
              <a:solidFill>
                <a:srgbClr val="302C3E"/>
              </a:solidFill>
              <a:latin typeface="Avenir"/>
              <a:ea typeface="Avenir"/>
              <a:cs typeface="Avenir"/>
              <a:sym typeface="Avenir"/>
            </a:endParaRPr>
          </a:p>
          <a:p>
            <a:pPr indent="0" lvl="0" marL="0" rtl="0" algn="l">
              <a:lnSpc>
                <a:spcPct val="90000"/>
              </a:lnSpc>
              <a:spcBef>
                <a:spcPts val="1100"/>
              </a:spcBef>
              <a:spcAft>
                <a:spcPts val="0"/>
              </a:spcAft>
              <a:buClr>
                <a:srgbClr val="302C3E"/>
              </a:buClr>
              <a:buSzPts val="2800"/>
              <a:buNone/>
            </a:pPr>
            <a:r>
              <a:rPr b="0" i="0" lang="en-US">
                <a:solidFill>
                  <a:srgbClr val="302C3E"/>
                </a:solidFill>
                <a:latin typeface="Avenir"/>
                <a:ea typeface="Avenir"/>
                <a:cs typeface="Avenir"/>
                <a:sym typeface="Avenir"/>
              </a:rPr>
              <a:t>​</a:t>
            </a:r>
            <a:endParaRPr b="0" i="0">
              <a:solidFill>
                <a:srgbClr val="302C3E"/>
              </a:solidFill>
              <a:latin typeface="Arial"/>
              <a:ea typeface="Arial"/>
              <a:cs typeface="Arial"/>
              <a:sym typeface="Arial"/>
            </a:endParaRPr>
          </a:p>
          <a:p>
            <a:pPr indent="-177800" lvl="0" marL="0" rtl="0" algn="l">
              <a:lnSpc>
                <a:spcPct val="90000"/>
              </a:lnSpc>
              <a:spcBef>
                <a:spcPts val="1100"/>
              </a:spcBef>
              <a:spcAft>
                <a:spcPts val="0"/>
              </a:spcAft>
              <a:buClr>
                <a:srgbClr val="AC9E6E"/>
              </a:buClr>
              <a:buSzPts val="2800"/>
              <a:buFont typeface="Arial"/>
              <a:buChar char="•"/>
            </a:pPr>
            <a:r>
              <a:rPr lang="en-US">
                <a:solidFill>
                  <a:srgbClr val="AC9E6E"/>
                </a:solidFill>
                <a:latin typeface="Avenir"/>
                <a:ea typeface="Avenir"/>
                <a:cs typeface="Avenir"/>
                <a:sym typeface="Avenir"/>
              </a:rPr>
              <a:t> </a:t>
            </a:r>
            <a:r>
              <a:rPr b="0" i="0" lang="en-US" u="none" strike="noStrike">
                <a:solidFill>
                  <a:srgbClr val="AC9E6E"/>
                </a:solidFill>
                <a:latin typeface="Avenir"/>
                <a:ea typeface="Avenir"/>
                <a:cs typeface="Avenir"/>
                <a:sym typeface="Avenir"/>
              </a:rPr>
              <a:t>When</a:t>
            </a:r>
            <a:r>
              <a:rPr b="0" i="0" lang="en-US" u="none" strike="noStrike">
                <a:solidFill>
                  <a:srgbClr val="000000"/>
                </a:solidFill>
                <a:latin typeface="Avenir"/>
                <a:ea typeface="Avenir"/>
                <a:cs typeface="Avenir"/>
                <a:sym typeface="Avenir"/>
              </a:rPr>
              <a:t> – </a:t>
            </a:r>
            <a:r>
              <a:rPr lang="en-US">
                <a:solidFill>
                  <a:srgbClr val="302C3E"/>
                </a:solidFill>
                <a:latin typeface="Avenir"/>
                <a:ea typeface="Avenir"/>
                <a:cs typeface="Avenir"/>
                <a:sym typeface="Avenir"/>
              </a:rPr>
              <a:t>2023 Year’s data</a:t>
            </a:r>
            <a:endParaRPr b="0" i="0">
              <a:solidFill>
                <a:srgbClr val="302C3E"/>
              </a:solidFill>
              <a:latin typeface="Avenir"/>
              <a:ea typeface="Avenir"/>
              <a:cs typeface="Avenir"/>
              <a:sym typeface="Avenir"/>
            </a:endParaRPr>
          </a:p>
          <a:p>
            <a:pPr indent="0" lvl="0" marL="0" rtl="0" algn="l">
              <a:lnSpc>
                <a:spcPct val="90000"/>
              </a:lnSpc>
              <a:spcBef>
                <a:spcPts val="1100"/>
              </a:spcBef>
              <a:spcAft>
                <a:spcPts val="0"/>
              </a:spcAft>
              <a:buNone/>
            </a:pPr>
            <a:r>
              <a:t/>
            </a:r>
            <a:endParaRPr b="0" i="0">
              <a:solidFill>
                <a:srgbClr val="302C3E"/>
              </a:solidFill>
              <a:latin typeface="Arial"/>
              <a:ea typeface="Arial"/>
              <a:cs typeface="Arial"/>
              <a:sym typeface="Arial"/>
            </a:endParaRPr>
          </a:p>
          <a:p>
            <a:pPr indent="-177800" lvl="0" marL="0" rtl="0" algn="l">
              <a:lnSpc>
                <a:spcPct val="90000"/>
              </a:lnSpc>
              <a:spcBef>
                <a:spcPts val="1100"/>
              </a:spcBef>
              <a:spcAft>
                <a:spcPts val="0"/>
              </a:spcAft>
              <a:buClr>
                <a:srgbClr val="AC9E6E"/>
              </a:buClr>
              <a:buSzPts val="2800"/>
              <a:buFont typeface="Arial"/>
              <a:buChar char="•"/>
            </a:pPr>
            <a:r>
              <a:rPr lang="en-US">
                <a:solidFill>
                  <a:srgbClr val="AC9E6E"/>
                </a:solidFill>
                <a:latin typeface="Avenir"/>
                <a:ea typeface="Avenir"/>
                <a:cs typeface="Avenir"/>
                <a:sym typeface="Avenir"/>
              </a:rPr>
              <a:t> </a:t>
            </a:r>
            <a:r>
              <a:rPr b="0" i="0" lang="en-US" u="none" strike="noStrike">
                <a:solidFill>
                  <a:srgbClr val="AC9E6E"/>
                </a:solidFill>
                <a:latin typeface="Avenir"/>
                <a:ea typeface="Avenir"/>
                <a:cs typeface="Avenir"/>
                <a:sym typeface="Avenir"/>
              </a:rPr>
              <a:t>Why</a:t>
            </a:r>
            <a:r>
              <a:rPr b="0" i="0" lang="en-US" u="none" strike="noStrike">
                <a:solidFill>
                  <a:srgbClr val="000000"/>
                </a:solidFill>
                <a:latin typeface="Avenir"/>
                <a:ea typeface="Avenir"/>
                <a:cs typeface="Avenir"/>
                <a:sym typeface="Avenir"/>
              </a:rPr>
              <a:t> – </a:t>
            </a:r>
            <a:r>
              <a:rPr lang="en-US">
                <a:solidFill>
                  <a:srgbClr val="000000"/>
                </a:solidFill>
                <a:latin typeface="Avenir"/>
                <a:ea typeface="Avenir"/>
                <a:cs typeface="Avenir"/>
                <a:sym typeface="Avenir"/>
              </a:rPr>
              <a:t>T</a:t>
            </a:r>
            <a:r>
              <a:rPr lang="en-US">
                <a:solidFill>
                  <a:srgbClr val="302C3E"/>
                </a:solidFill>
                <a:latin typeface="Avenir"/>
                <a:ea typeface="Avenir"/>
                <a:cs typeface="Avenir"/>
                <a:sym typeface="Avenir"/>
              </a:rPr>
              <a:t>o address Crime issues and ensure </a:t>
            </a:r>
            <a:r>
              <a:rPr lang="en-US">
                <a:solidFill>
                  <a:srgbClr val="302C3E"/>
                </a:solidFill>
                <a:latin typeface="Avenir"/>
                <a:ea typeface="Avenir"/>
                <a:cs typeface="Avenir"/>
                <a:sym typeface="Avenir"/>
              </a:rPr>
              <a:t>community</a:t>
            </a:r>
            <a:r>
              <a:rPr lang="en-US">
                <a:solidFill>
                  <a:srgbClr val="302C3E"/>
                </a:solidFill>
                <a:latin typeface="Avenir"/>
                <a:ea typeface="Avenir"/>
                <a:cs typeface="Avenir"/>
                <a:sym typeface="Avenir"/>
              </a:rPr>
              <a:t> well-being</a:t>
            </a:r>
            <a:endParaRPr b="0" i="0">
              <a:solidFill>
                <a:srgbClr val="302C3E"/>
              </a:solidFill>
              <a:latin typeface="Avenir"/>
              <a:ea typeface="Avenir"/>
              <a:cs typeface="Avenir"/>
              <a:sym typeface="Avenir"/>
            </a:endParaRPr>
          </a:p>
          <a:p>
            <a:pPr indent="0" lvl="0" marL="0" rtl="0" algn="l">
              <a:lnSpc>
                <a:spcPct val="90000"/>
              </a:lnSpc>
              <a:spcBef>
                <a:spcPts val="1100"/>
              </a:spcBef>
              <a:spcAft>
                <a:spcPts val="0"/>
              </a:spcAft>
              <a:buClr>
                <a:srgbClr val="595959"/>
              </a:buClr>
              <a:buSzPts val="2800"/>
              <a:buNone/>
            </a:pPr>
            <a:r>
              <a:t/>
            </a:r>
            <a:endParaRPr/>
          </a:p>
        </p:txBody>
      </p:sp>
      <p:sp>
        <p:nvSpPr>
          <p:cNvPr id="129" name="Google Shape;129;p18"/>
          <p:cNvSpPr txBox="1"/>
          <p:nvPr/>
        </p:nvSpPr>
        <p:spPr>
          <a:xfrm>
            <a:off x="399850" y="219800"/>
            <a:ext cx="6711300" cy="80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200"/>
              <a:buFont typeface="Manrope"/>
              <a:buNone/>
            </a:pPr>
            <a:r>
              <a:rPr b="1" i="0" lang="en-US" sz="4000" u="none" cap="none" strike="noStrike">
                <a:solidFill>
                  <a:srgbClr val="3F3F3F"/>
                </a:solidFill>
                <a:highlight>
                  <a:schemeClr val="lt1"/>
                </a:highlight>
                <a:latin typeface="Algerian"/>
                <a:ea typeface="Algerian"/>
                <a:cs typeface="Algerian"/>
                <a:sym typeface="Algerian"/>
              </a:rPr>
              <a:t>About the Data</a:t>
            </a:r>
            <a:endParaRPr b="1" i="0" sz="4000" u="none" cap="none" strike="noStrike">
              <a:solidFill>
                <a:srgbClr val="3F3F3F"/>
              </a:solidFill>
              <a:highlight>
                <a:schemeClr val="lt1"/>
              </a:highlight>
              <a:latin typeface="Algerian"/>
              <a:ea typeface="Algerian"/>
              <a:cs typeface="Algerian"/>
              <a:sym typeface="Algeri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854326" y="503623"/>
            <a:ext cx="9960300" cy="784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Arial"/>
              <a:buNone/>
            </a:pPr>
            <a:r>
              <a:rPr lang="en-US">
                <a:latin typeface="Algerian"/>
                <a:ea typeface="Algerian"/>
                <a:cs typeface="Algerian"/>
                <a:sym typeface="Algerian"/>
              </a:rPr>
              <a:t>Data Cleaning</a:t>
            </a:r>
            <a:endParaRPr>
              <a:latin typeface="Algerian"/>
              <a:ea typeface="Algerian"/>
              <a:cs typeface="Algerian"/>
              <a:sym typeface="Algerian"/>
            </a:endParaRPr>
          </a:p>
        </p:txBody>
      </p:sp>
      <p:sp>
        <p:nvSpPr>
          <p:cNvPr id="135" name="Google Shape;135;p19"/>
          <p:cNvSpPr txBox="1"/>
          <p:nvPr/>
        </p:nvSpPr>
        <p:spPr>
          <a:xfrm>
            <a:off x="7367325" y="1450725"/>
            <a:ext cx="4282500" cy="741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sz="2100">
                <a:solidFill>
                  <a:srgbClr val="404040"/>
                </a:solidFill>
                <a:latin typeface="Algerian"/>
                <a:ea typeface="Algerian"/>
                <a:cs typeface="Algerian"/>
                <a:sym typeface="Algerian"/>
              </a:rPr>
              <a:t>Handled Missing Values</a:t>
            </a:r>
            <a:endParaRPr b="1" sz="2100">
              <a:solidFill>
                <a:schemeClr val="dk1"/>
              </a:solidFill>
              <a:latin typeface="Algerian"/>
              <a:ea typeface="Algerian"/>
              <a:cs typeface="Algerian"/>
              <a:sym typeface="Algerian"/>
            </a:endParaRPr>
          </a:p>
          <a:p>
            <a:pPr indent="0" lvl="0" marL="0" marR="0" rtl="0" algn="l">
              <a:spcBef>
                <a:spcPts val="0"/>
              </a:spcBef>
              <a:spcAft>
                <a:spcPts val="0"/>
              </a:spcAft>
              <a:buNone/>
            </a:pPr>
            <a:r>
              <a:t/>
            </a:r>
            <a:endParaRPr sz="1800">
              <a:solidFill>
                <a:srgbClr val="3F3F3F"/>
              </a:solidFill>
              <a:latin typeface="Calibri"/>
              <a:ea typeface="Calibri"/>
              <a:cs typeface="Calibri"/>
              <a:sym typeface="Calibri"/>
            </a:endParaRPr>
          </a:p>
        </p:txBody>
      </p:sp>
      <p:sp>
        <p:nvSpPr>
          <p:cNvPr id="136" name="Google Shape;136;p19"/>
          <p:cNvSpPr txBox="1"/>
          <p:nvPr/>
        </p:nvSpPr>
        <p:spPr>
          <a:xfrm>
            <a:off x="7036122" y="2635663"/>
            <a:ext cx="4613700" cy="723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sz="2000">
                <a:solidFill>
                  <a:srgbClr val="404040"/>
                </a:solidFill>
                <a:latin typeface="Algerian"/>
                <a:ea typeface="Algerian"/>
                <a:cs typeface="Algerian"/>
                <a:sym typeface="Algerian"/>
              </a:rPr>
              <a:t>Removed Unnecessary Columns</a:t>
            </a:r>
            <a:endParaRPr b="1" sz="2000">
              <a:solidFill>
                <a:srgbClr val="404040"/>
              </a:solidFill>
              <a:latin typeface="Algerian"/>
              <a:ea typeface="Algerian"/>
              <a:cs typeface="Algerian"/>
              <a:sym typeface="Algerian"/>
            </a:endParaRPr>
          </a:p>
          <a:p>
            <a:pPr indent="0" lvl="0" marL="0" marR="0" rtl="0" algn="l">
              <a:spcBef>
                <a:spcPts val="0"/>
              </a:spcBef>
              <a:spcAft>
                <a:spcPts val="0"/>
              </a:spcAft>
              <a:buNone/>
            </a:pPr>
            <a:r>
              <a:t/>
            </a:r>
            <a:endParaRPr b="1" sz="1800">
              <a:solidFill>
                <a:srgbClr val="3F3F3F"/>
              </a:solidFill>
            </a:endParaRPr>
          </a:p>
        </p:txBody>
      </p:sp>
      <p:sp>
        <p:nvSpPr>
          <p:cNvPr id="137" name="Google Shape;137;p19"/>
          <p:cNvSpPr txBox="1"/>
          <p:nvPr/>
        </p:nvSpPr>
        <p:spPr>
          <a:xfrm>
            <a:off x="7605350" y="3802888"/>
            <a:ext cx="41616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100" u="none" strike="noStrike">
                <a:solidFill>
                  <a:srgbClr val="3F3F3F"/>
                </a:solidFill>
                <a:latin typeface="Algerian"/>
                <a:ea typeface="Algerian"/>
                <a:cs typeface="Algerian"/>
                <a:sym typeface="Algerian"/>
              </a:rPr>
              <a:t>Converted Data Types</a:t>
            </a:r>
            <a:endParaRPr sz="2100">
              <a:solidFill>
                <a:srgbClr val="3F3F3F"/>
              </a:solidFill>
              <a:latin typeface="Algerian"/>
              <a:ea typeface="Algerian"/>
              <a:cs typeface="Algerian"/>
              <a:sym typeface="Algerian"/>
            </a:endParaRPr>
          </a:p>
        </p:txBody>
      </p:sp>
      <p:sp>
        <p:nvSpPr>
          <p:cNvPr id="138" name="Google Shape;138;p19"/>
          <p:cNvSpPr txBox="1"/>
          <p:nvPr/>
        </p:nvSpPr>
        <p:spPr>
          <a:xfrm>
            <a:off x="7848224" y="4911675"/>
            <a:ext cx="33207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00" u="none" strike="noStrike">
                <a:solidFill>
                  <a:srgbClr val="3F3F3F"/>
                </a:solidFill>
                <a:latin typeface="Algerian"/>
                <a:ea typeface="Algerian"/>
                <a:cs typeface="Algerian"/>
                <a:sym typeface="Algerian"/>
              </a:rPr>
              <a:t>Filtered Data</a:t>
            </a:r>
            <a:endParaRPr sz="2200">
              <a:solidFill>
                <a:srgbClr val="3F3F3F"/>
              </a:solidFill>
              <a:latin typeface="Algerian"/>
              <a:ea typeface="Algerian"/>
              <a:cs typeface="Algerian"/>
              <a:sym typeface="Algerian"/>
            </a:endParaRPr>
          </a:p>
        </p:txBody>
      </p:sp>
      <p:sp>
        <p:nvSpPr>
          <p:cNvPr id="139" name="Google Shape;139;p19"/>
          <p:cNvSpPr/>
          <p:nvPr/>
        </p:nvSpPr>
        <p:spPr>
          <a:xfrm>
            <a:off x="8824857" y="1860491"/>
            <a:ext cx="484500" cy="657600"/>
          </a:xfrm>
          <a:prstGeom prst="down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9"/>
          <p:cNvSpPr/>
          <p:nvPr/>
        </p:nvSpPr>
        <p:spPr>
          <a:xfrm>
            <a:off x="8824846" y="3047051"/>
            <a:ext cx="484500" cy="657600"/>
          </a:xfrm>
          <a:prstGeom prst="down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19"/>
          <p:cNvSpPr/>
          <p:nvPr/>
        </p:nvSpPr>
        <p:spPr>
          <a:xfrm>
            <a:off x="8824842" y="4316636"/>
            <a:ext cx="484500" cy="516900"/>
          </a:xfrm>
          <a:prstGeom prst="down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2" name="Google Shape;142;p19"/>
          <p:cNvPicPr preferRelativeResize="0"/>
          <p:nvPr/>
        </p:nvPicPr>
        <p:blipFill>
          <a:blip r:embed="rId3">
            <a:alphaModFix/>
          </a:blip>
          <a:stretch>
            <a:fillRect/>
          </a:stretch>
        </p:blipFill>
        <p:spPr>
          <a:xfrm>
            <a:off x="152400" y="1288379"/>
            <a:ext cx="7214937" cy="42812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idx="1" type="body"/>
          </p:nvPr>
        </p:nvSpPr>
        <p:spPr>
          <a:xfrm>
            <a:off x="838200" y="1825625"/>
            <a:ext cx="10515600" cy="34746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595959"/>
              </a:buClr>
              <a:buSzPts val="2800"/>
              <a:buChar char="•"/>
            </a:pPr>
            <a:r>
              <a:rPr lang="en-US"/>
              <a:t>Unnecessary columns are removed.</a:t>
            </a:r>
            <a:endParaRPr/>
          </a:p>
          <a:p>
            <a:pPr indent="-457200" lvl="0" marL="457200" rtl="0" algn="l">
              <a:lnSpc>
                <a:spcPct val="90000"/>
              </a:lnSpc>
              <a:spcBef>
                <a:spcPts val="1000"/>
              </a:spcBef>
              <a:spcAft>
                <a:spcPts val="0"/>
              </a:spcAft>
              <a:buClr>
                <a:srgbClr val="595959"/>
              </a:buClr>
              <a:buSzPts val="2800"/>
              <a:buChar char="•"/>
            </a:pPr>
            <a:r>
              <a:rPr lang="en-US"/>
              <a:t>Data entries with invalid or missing victim ages are filtered out.</a:t>
            </a:r>
            <a:endParaRPr/>
          </a:p>
          <a:p>
            <a:pPr indent="-457200" lvl="0" marL="457200" rtl="0" algn="l">
              <a:lnSpc>
                <a:spcPct val="90000"/>
              </a:lnSpc>
              <a:spcBef>
                <a:spcPts val="1000"/>
              </a:spcBef>
              <a:spcAft>
                <a:spcPts val="0"/>
              </a:spcAft>
              <a:buClr>
                <a:srgbClr val="595959"/>
              </a:buClr>
              <a:buSzPts val="2800"/>
              <a:buChar char="•"/>
            </a:pPr>
            <a:r>
              <a:rPr lang="en-US"/>
              <a:t>Date columns are converted to datetime format.</a:t>
            </a:r>
            <a:endParaRPr/>
          </a:p>
          <a:p>
            <a:pPr indent="-457200" lvl="0" marL="457200" rtl="0" algn="l">
              <a:lnSpc>
                <a:spcPct val="90000"/>
              </a:lnSpc>
              <a:spcBef>
                <a:spcPts val="1000"/>
              </a:spcBef>
              <a:spcAft>
                <a:spcPts val="0"/>
              </a:spcAft>
              <a:buClr>
                <a:srgbClr val="595959"/>
              </a:buClr>
              <a:buSzPts val="2800"/>
              <a:buChar char="•"/>
            </a:pPr>
            <a:r>
              <a:rPr lang="en-US"/>
              <a:t>Only data for the year 2023 is selected.</a:t>
            </a:r>
            <a:endParaRPr/>
          </a:p>
          <a:p>
            <a:pPr indent="-457200" lvl="0" marL="457200" rtl="0" algn="l">
              <a:lnSpc>
                <a:spcPct val="90000"/>
              </a:lnSpc>
              <a:spcBef>
                <a:spcPts val="1000"/>
              </a:spcBef>
              <a:spcAft>
                <a:spcPts val="0"/>
              </a:spcAft>
              <a:buClr>
                <a:srgbClr val="595959"/>
              </a:buClr>
              <a:buSzPts val="2800"/>
              <a:buChar char="•"/>
            </a:pPr>
            <a:r>
              <a:rPr lang="en-US"/>
              <a:t>Missing values are handled</a:t>
            </a:r>
            <a:endParaRPr/>
          </a:p>
          <a:p>
            <a:pPr indent="-279400" lvl="0" marL="457200" rtl="0" algn="l">
              <a:lnSpc>
                <a:spcPct val="90000"/>
              </a:lnSpc>
              <a:spcBef>
                <a:spcPts val="1000"/>
              </a:spcBef>
              <a:spcAft>
                <a:spcPts val="0"/>
              </a:spcAft>
              <a:buClr>
                <a:srgbClr val="595959"/>
              </a:buClr>
              <a:buSzPts val="2800"/>
              <a:buNone/>
            </a:pPr>
            <a:r>
              <a:t/>
            </a:r>
            <a:endParaRPr/>
          </a:p>
        </p:txBody>
      </p:sp>
      <p:sp>
        <p:nvSpPr>
          <p:cNvPr id="149" name="Google Shape;149;p20"/>
          <p:cNvSpPr txBox="1"/>
          <p:nvPr>
            <p:ph type="title"/>
          </p:nvPr>
        </p:nvSpPr>
        <p:spPr>
          <a:xfrm>
            <a:off x="854337" y="503617"/>
            <a:ext cx="10499463" cy="10542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Arial"/>
              <a:buNone/>
            </a:pPr>
            <a:r>
              <a:rPr lang="en-US">
                <a:latin typeface="Algerian"/>
                <a:ea typeface="Algerian"/>
                <a:cs typeface="Algerian"/>
                <a:sym typeface="Algerian"/>
              </a:rPr>
              <a:t>Understanding the Data</a:t>
            </a:r>
            <a:endParaRPr>
              <a:latin typeface="Algerian"/>
              <a:ea typeface="Algerian"/>
              <a:cs typeface="Algerian"/>
              <a:sym typeface="Algeri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ctrTitle"/>
          </p:nvPr>
        </p:nvSpPr>
        <p:spPr>
          <a:xfrm>
            <a:off x="640476" y="1319950"/>
            <a:ext cx="7560300" cy="2305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Arial"/>
              <a:buNone/>
            </a:pPr>
            <a:r>
              <a:rPr lang="en-US">
                <a:latin typeface="Algerian"/>
                <a:ea typeface="Algerian"/>
                <a:cs typeface="Algerian"/>
                <a:sym typeface="Algerian"/>
              </a:rPr>
              <a:t>Exploratory </a:t>
            </a:r>
            <a:endParaRPr>
              <a:latin typeface="Algerian"/>
              <a:ea typeface="Algerian"/>
              <a:cs typeface="Algerian"/>
              <a:sym typeface="Algerian"/>
            </a:endParaRPr>
          </a:p>
          <a:p>
            <a:pPr indent="0" lvl="0" marL="0" rtl="0" algn="l">
              <a:lnSpc>
                <a:spcPct val="90000"/>
              </a:lnSpc>
              <a:spcBef>
                <a:spcPts val="0"/>
              </a:spcBef>
              <a:spcAft>
                <a:spcPts val="0"/>
              </a:spcAft>
              <a:buClr>
                <a:srgbClr val="FFFFFF"/>
              </a:buClr>
              <a:buSzPts val="4000"/>
              <a:buFont typeface="Arial"/>
              <a:buNone/>
            </a:pPr>
            <a:r>
              <a:rPr lang="en-US">
                <a:latin typeface="Algerian"/>
                <a:ea typeface="Algerian"/>
                <a:cs typeface="Algerian"/>
                <a:sym typeface="Algerian"/>
              </a:rPr>
              <a:t>Data Analysis</a:t>
            </a:r>
            <a:endParaRPr>
              <a:latin typeface="Algerian"/>
              <a:ea typeface="Algerian"/>
              <a:cs typeface="Algerian"/>
              <a:sym typeface="Algeri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2"/>
          <p:cNvPicPr preferRelativeResize="0"/>
          <p:nvPr>
            <p:ph idx="1" type="body"/>
          </p:nvPr>
        </p:nvPicPr>
        <p:blipFill rotWithShape="1">
          <a:blip r:embed="rId3">
            <a:alphaModFix/>
          </a:blip>
          <a:srcRect b="0" l="0" r="0" t="0"/>
          <a:stretch/>
        </p:blipFill>
        <p:spPr>
          <a:xfrm>
            <a:off x="6143598" y="973394"/>
            <a:ext cx="5684608" cy="4327269"/>
          </a:xfrm>
          <a:prstGeom prst="rect">
            <a:avLst/>
          </a:prstGeom>
          <a:noFill/>
          <a:ln>
            <a:noFill/>
          </a:ln>
        </p:spPr>
      </p:pic>
      <p:pic>
        <p:nvPicPr>
          <p:cNvPr id="160" name="Google Shape;160;p22"/>
          <p:cNvPicPr preferRelativeResize="0"/>
          <p:nvPr/>
        </p:nvPicPr>
        <p:blipFill rotWithShape="1">
          <a:blip r:embed="rId4">
            <a:alphaModFix/>
          </a:blip>
          <a:srcRect b="0" l="0" r="0" t="0"/>
          <a:stretch/>
        </p:blipFill>
        <p:spPr>
          <a:xfrm>
            <a:off x="608544" y="973394"/>
            <a:ext cx="5126908" cy="3903407"/>
          </a:xfrm>
          <a:prstGeom prst="rect">
            <a:avLst/>
          </a:prstGeom>
          <a:noFill/>
          <a:ln>
            <a:noFill/>
          </a:ln>
        </p:spPr>
      </p:pic>
      <p:sp>
        <p:nvSpPr>
          <p:cNvPr id="161" name="Google Shape;161;p22"/>
          <p:cNvSpPr txBox="1"/>
          <p:nvPr/>
        </p:nvSpPr>
        <p:spPr>
          <a:xfrm>
            <a:off x="942681" y="537327"/>
            <a:ext cx="32333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Victim age vs Crime Count</a:t>
            </a:r>
            <a:endParaRPr/>
          </a:p>
        </p:txBody>
      </p:sp>
      <p:sp>
        <p:nvSpPr>
          <p:cNvPr id="162" name="Google Shape;162;p22"/>
          <p:cNvSpPr txBox="1"/>
          <p:nvPr/>
        </p:nvSpPr>
        <p:spPr>
          <a:xfrm>
            <a:off x="6525506" y="585208"/>
            <a:ext cx="49207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Area vs Crime Count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