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arshith46/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45580" y="405858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JONNALAGADDA VARSHITH SAI</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JONNALAGADDA VARSHITH SAI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BHARATH INISTUITE OF HIGHER EDUCATION AND RESEARCH</a:t>
            </a:r>
          </a:p>
          <a:p>
            <a:r>
              <a:rPr lang="en-US" sz="2000" b="1" dirty="0">
                <a:solidFill>
                  <a:schemeClr val="accent1">
                    <a:lumMod val="75000"/>
                  </a:schemeClr>
                </a:solidFill>
                <a:latin typeface="Arial"/>
                <a:cs typeface="Arial"/>
              </a:rPr>
              <a:t>Department : B-Tech CSE(IoT and CS Including BCT)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49E373B4-98A2-A931-8B97-03FDD4AEBF7E}"/>
              </a:ext>
            </a:extLst>
          </p:cNvPr>
          <p:cNvSpPr>
            <a:spLocks noGrp="1" noChangeArrowheads="1"/>
          </p:cNvSpPr>
          <p:nvPr>
            <p:ph idx="1"/>
          </p:nvPr>
        </p:nvSpPr>
        <p:spPr bwMode="auto">
          <a:xfrm>
            <a:off x="581192" y="1591974"/>
            <a:ext cx="1059104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AI &amp; Machine Learning:</a:t>
            </a:r>
            <a:r>
              <a:rPr kumimoji="0" lang="en-US" altLang="en-US" sz="2000" b="0" i="0" u="none" strike="noStrike" cap="none" normalizeH="0" baseline="0" dirty="0">
                <a:ln>
                  <a:noFill/>
                </a:ln>
                <a:solidFill>
                  <a:schemeClr val="tx1"/>
                </a:solidFill>
                <a:effectLst/>
                <a:latin typeface="Arial" panose="020B0604020202020204" pitchFamily="34" charset="0"/>
              </a:rPr>
              <a:t> Advanced steganographic techniques to improve security.</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Quantum Cryptography:</a:t>
            </a:r>
            <a:r>
              <a:rPr kumimoji="0" lang="en-US" altLang="en-US" sz="2000" b="0" i="0" u="none" strike="noStrike" cap="none" normalizeH="0" baseline="0" dirty="0">
                <a:ln>
                  <a:noFill/>
                </a:ln>
                <a:solidFill>
                  <a:schemeClr val="tx1"/>
                </a:solidFill>
                <a:effectLst/>
                <a:latin typeface="Arial" panose="020B0604020202020204" pitchFamily="34" charset="0"/>
              </a:rPr>
              <a:t> Protection against quantum computing threats.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2000" b="0" i="0" u="none" strike="noStrike" cap="none" normalizeH="0" baseline="0" dirty="0">
                <a:ln>
                  <a:noFill/>
                </a:ln>
                <a:solidFill>
                  <a:schemeClr val="tx1"/>
                </a:solidFill>
                <a:effectLst/>
                <a:latin typeface="Arial" panose="020B0604020202020204" pitchFamily="34" charset="0"/>
              </a:rPr>
              <a:t> Harder-to-detect hiding methods.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Error Correction:</a:t>
            </a:r>
            <a:r>
              <a:rPr kumimoji="0" lang="en-US" altLang="en-US" sz="2000" b="0" i="0" u="none" strike="noStrike" cap="none" normalizeH="0" baseline="0" dirty="0">
                <a:ln>
                  <a:noFill/>
                </a:ln>
                <a:solidFill>
                  <a:schemeClr val="tx1"/>
                </a:solidFill>
                <a:effectLst/>
                <a:latin typeface="Arial" panose="020B0604020202020204" pitchFamily="34" charset="0"/>
              </a:rPr>
              <a:t> Self-healing mechanisms for lost data.</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Cybersecurity Applications:</a:t>
            </a:r>
            <a:r>
              <a:rPr kumimoji="0" lang="en-US" altLang="en-US" sz="2000" b="0" i="0" u="none" strike="noStrike" cap="none" normalizeH="0" baseline="0" dirty="0">
                <a:ln>
                  <a:noFill/>
                </a:ln>
                <a:solidFill>
                  <a:schemeClr val="tx1"/>
                </a:solidFill>
                <a:effectLst/>
                <a:latin typeface="Arial" panose="020B0604020202020204" pitchFamily="34" charset="0"/>
              </a:rPr>
              <a:t> Secure communication for military and government.</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Cloud Security:</a:t>
            </a:r>
            <a:r>
              <a:rPr kumimoji="0" lang="en-US" altLang="en-US" sz="2000" b="0" i="0" u="none" strike="noStrike" cap="none" normalizeH="0" baseline="0" dirty="0">
                <a:ln>
                  <a:noFill/>
                </a:ln>
                <a:solidFill>
                  <a:schemeClr val="tx1"/>
                </a:solidFill>
                <a:effectLst/>
                <a:latin typeface="Arial" panose="020B0604020202020204" pitchFamily="34" charset="0"/>
              </a:rPr>
              <a:t> Hiding authentication keys for data protection.</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IoT &amp; Smart Devices:</a:t>
            </a:r>
            <a:r>
              <a:rPr kumimoji="0" lang="en-US" altLang="en-US" sz="2000" b="0" i="0" u="none" strike="noStrike" cap="none" normalizeH="0" baseline="0" dirty="0">
                <a:ln>
                  <a:noFill/>
                </a:ln>
                <a:solidFill>
                  <a:schemeClr val="tx1"/>
                </a:solidFill>
                <a:effectLst/>
                <a:latin typeface="Arial" panose="020B0604020202020204" pitchFamily="34" charset="0"/>
              </a:rPr>
              <a:t> Secure data transmission in IoT networks.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Watermarking:</a:t>
            </a:r>
            <a:r>
              <a:rPr kumimoji="0" lang="en-US" altLang="en-US" sz="2000" b="0" i="0" u="none" strike="noStrike" cap="none" normalizeH="0" baseline="0" dirty="0">
                <a:ln>
                  <a:noFill/>
                </a:ln>
                <a:solidFill>
                  <a:schemeClr val="tx1"/>
                </a:solidFill>
                <a:effectLst/>
                <a:latin typeface="Arial" panose="020B0604020202020204" pitchFamily="34" charset="0"/>
              </a:rPr>
              <a:t> Protecting digital assets from unauthorized use.</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High-Capacity Storage:</a:t>
            </a:r>
            <a:r>
              <a:rPr kumimoji="0" lang="en-US" altLang="en-US" sz="2000" b="0" i="0" u="none" strike="noStrike" cap="none" normalizeH="0" baseline="0" dirty="0">
                <a:ln>
                  <a:noFill/>
                </a:ln>
                <a:solidFill>
                  <a:schemeClr val="tx1"/>
                </a:solidFill>
                <a:effectLst/>
                <a:latin typeface="Arial" panose="020B0604020202020204" pitchFamily="34" charset="0"/>
              </a:rPr>
              <a:t> Embedding more data without distortion.</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Real-Time Processing:</a:t>
            </a:r>
            <a:r>
              <a:rPr kumimoji="0" lang="en-US" altLang="en-US" sz="2000" b="0" i="0" u="none" strike="noStrike" cap="none" normalizeH="0" baseline="0" dirty="0">
                <a:ln>
                  <a:noFill/>
                </a:ln>
                <a:solidFill>
                  <a:schemeClr val="tx1"/>
                </a:solidFill>
                <a:effectLst/>
                <a:latin typeface="Arial" panose="020B0604020202020204" pitchFamily="34" charset="0"/>
              </a:rPr>
              <a:t> Faster encoding and decoding techniques.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000" b="0" i="0" u="none" strike="noStrike" cap="none" normalizeH="0" baseline="0" dirty="0">
                <a:ln>
                  <a:noFill/>
                </a:ln>
                <a:solidFill>
                  <a:schemeClr val="tx1"/>
                </a:solidFill>
                <a:effectLst/>
                <a:latin typeface="Arial" panose="020B0604020202020204" pitchFamily="34" charset="0"/>
              </a:rPr>
              <a:t> Secure steganographic transactions.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Medical &amp; Forensic Uses:</a:t>
            </a:r>
            <a:r>
              <a:rPr kumimoji="0" lang="en-US" altLang="en-US" sz="2000" b="0" i="0" u="none" strike="noStrike" cap="none" normalizeH="0" baseline="0" dirty="0">
                <a:ln>
                  <a:noFill/>
                </a:ln>
                <a:solidFill>
                  <a:schemeClr val="tx1"/>
                </a:solidFill>
                <a:effectLst/>
                <a:latin typeface="Arial" panose="020B0604020202020204" pitchFamily="34" charset="0"/>
              </a:rPr>
              <a:t> Confidential data transfer in healthcare and law enforcement.</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Deepfake Detection:</a:t>
            </a:r>
            <a:r>
              <a:rPr kumimoji="0" lang="en-US" altLang="en-US" sz="2000" b="0" i="0" u="none" strike="noStrike" cap="none" normalizeH="0" baseline="0" dirty="0">
                <a:ln>
                  <a:noFill/>
                </a:ln>
                <a:solidFill>
                  <a:schemeClr val="tx1"/>
                </a:solidFill>
                <a:effectLst/>
                <a:latin typeface="Arial" panose="020B0604020202020204" pitchFamily="34" charset="0"/>
              </a:rPr>
              <a:t> Authenticating media to prevent forgery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Develop a secure steganographic system for embedding and extracting data within digital images. The project aims to ensure high security, imperceptibility, and resistance to attacks while maintaining image quality. Techniques like Least Significant Bit (LSB) or frequency domain methods will be explored for optimal embedding. The system will focus on minimizing distortions and preventing detection through steganalysis. Additionally, it will ensure robustness against common image processing operations like compression and resizing.</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9" name="Rectangle 6">
            <a:extLst>
              <a:ext uri="{FF2B5EF4-FFF2-40B4-BE49-F238E27FC236}">
                <a16:creationId xmlns:a16="http://schemas.microsoft.com/office/drawing/2014/main" id="{260BEC18-4EA5-60FC-0A81-CA12E236F4B6}"/>
              </a:ext>
            </a:extLst>
          </p:cNvPr>
          <p:cNvSpPr>
            <a:spLocks noGrp="1" noChangeArrowheads="1"/>
          </p:cNvSpPr>
          <p:nvPr>
            <p:ph idx="1"/>
          </p:nvPr>
        </p:nvSpPr>
        <p:spPr bwMode="auto">
          <a:xfrm>
            <a:off x="642886" y="1398092"/>
            <a:ext cx="11549114"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Platform &amp; Programming Language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r>
              <a:rPr kumimoji="0" lang="en-US" altLang="en-US" sz="2000" b="0" i="0" u="none" strike="noStrike" cap="none" normalizeH="0" baseline="0" dirty="0">
                <a:ln>
                  <a:noFill/>
                </a:ln>
                <a:solidFill>
                  <a:schemeClr val="tx1"/>
                </a:solidFill>
                <a:effectLst/>
                <a:latin typeface="Arial" panose="020B0604020202020204" pitchFamily="34" charset="0"/>
              </a:rPr>
              <a:t>: PyCharm (IDE for Python development)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Libraries Used in Python for Steganography</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rPr>
              <a:t>OpenCV (</a:t>
            </a:r>
            <a:r>
              <a:rPr kumimoji="0" lang="en-US" altLang="en-US" sz="2000" b="1" i="0" u="none" strike="noStrike" cap="none" normalizeH="0" baseline="0" dirty="0">
                <a:ln>
                  <a:noFill/>
                </a:ln>
                <a:solidFill>
                  <a:schemeClr val="tx1"/>
                </a:solidFill>
                <a:effectLst/>
                <a:latin typeface="Arial Unicode MS"/>
              </a:rPr>
              <a:t>cv2</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For image processing and manipulation</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cv2 </a:t>
            </a:r>
            <a:endParaRPr kumimoji="0" lang="en-US" altLang="en-US" sz="20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OS Module (</a:t>
            </a:r>
            <a:r>
              <a:rPr kumimoji="0" lang="en-US" altLang="en-US" sz="2000" b="1" i="0" u="none" strike="noStrike" cap="none" normalizeH="0" baseline="0" dirty="0" err="1">
                <a:ln>
                  <a:noFill/>
                </a:ln>
                <a:solidFill>
                  <a:schemeClr val="tx1"/>
                </a:solidFill>
                <a:effectLst/>
                <a:latin typeface="Arial Unicode MS"/>
              </a:rPr>
              <a:t>os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For handling file operations (loading/saving images)</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a:t>
            </a:r>
            <a:r>
              <a:rPr kumimoji="0" lang="en-US" altLang="en-US" sz="2000" b="0" i="0" u="none" strike="noStrike" cap="none" normalizeH="0" baseline="0" dirty="0" err="1">
                <a:ln>
                  <a:noFill/>
                </a:ln>
                <a:solidFill>
                  <a:schemeClr val="tx1"/>
                </a:solidFill>
                <a:effectLst/>
                <a:latin typeface="Arial Unicode MS"/>
              </a:rPr>
              <a:t>os</a:t>
            </a:r>
            <a:r>
              <a:rPr kumimoji="0" lang="en-US" altLang="en-US" sz="2000" b="0" i="0" u="none" strike="noStrike" cap="none" normalizeH="0" baseline="0" dirty="0">
                <a:ln>
                  <a:noFill/>
                </a:ln>
                <a:solidFill>
                  <a:schemeClr val="tx1"/>
                </a:solidFill>
                <a:effectLst/>
                <a:latin typeface="Arial Unicode MS"/>
              </a:rPr>
              <a:t> </a:t>
            </a:r>
            <a:endParaRPr kumimoji="0" lang="en-US" altLang="en-US" sz="20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String Module (</a:t>
            </a:r>
            <a:r>
              <a:rPr kumimoji="0" lang="en-US" altLang="en-US" sz="2000" b="1" i="0" u="none" strike="noStrike" cap="none" normalizeH="0" baseline="0" dirty="0">
                <a:ln>
                  <a:noFill/>
                </a:ln>
                <a:solidFill>
                  <a:schemeClr val="tx1"/>
                </a:solidFill>
                <a:effectLst/>
                <a:latin typeface="Arial Unicode MS"/>
              </a:rPr>
              <a:t>string</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Used for handling text characters in encoding/decoding</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string</a:t>
            </a:r>
            <a:endParaRPr kumimoji="0" lang="en-US" altLang="en-US" sz="2000" b="0" i="0" u="none" strike="noStrike" cap="none" normalizeH="0" baseline="0" dirty="0">
              <a:ln>
                <a:noFill/>
              </a:ln>
              <a:solidFill>
                <a:schemeClr val="tx1"/>
              </a:solidFill>
              <a:effectLst/>
            </a:endParaRPr>
          </a:p>
          <a:p>
            <a:pPr marL="0" indent="0">
              <a:lnSpc>
                <a:spcPct val="100000"/>
              </a:lnSpc>
              <a:spcBef>
                <a:spcPts val="0"/>
              </a:spcBef>
              <a:spcAft>
                <a:spcPts val="0"/>
              </a:spcAft>
              <a:buNone/>
            </a:pPr>
            <a:r>
              <a:rPr lang="en-IN" sz="2000" b="1" dirty="0"/>
              <a:t>3. Steganography Techniques Used</a:t>
            </a:r>
          </a:p>
          <a:p>
            <a:pPr>
              <a:lnSpc>
                <a:spcPct val="100000"/>
              </a:lnSpc>
              <a:spcBef>
                <a:spcPts val="0"/>
              </a:spcBef>
              <a:spcAft>
                <a:spcPts val="0"/>
              </a:spcAft>
              <a:buFont typeface="Arial" panose="020B0604020202020204" pitchFamily="34" charset="0"/>
              <a:buChar char="•"/>
            </a:pPr>
            <a:r>
              <a:rPr lang="en-IN" sz="2000" b="1" dirty="0"/>
              <a:t>Least Significant Bit (LSB) Encoding</a:t>
            </a:r>
            <a:r>
              <a:rPr lang="en-IN" sz="2000" dirty="0"/>
              <a:t> → Hides data inside the lowest bits of image pixels</a:t>
            </a:r>
          </a:p>
          <a:p>
            <a:pPr>
              <a:lnSpc>
                <a:spcPct val="100000"/>
              </a:lnSpc>
              <a:spcBef>
                <a:spcPts val="0"/>
              </a:spcBef>
              <a:spcAft>
                <a:spcPts val="0"/>
              </a:spcAft>
              <a:buFont typeface="Arial" panose="020B0604020202020204" pitchFamily="34" charset="0"/>
              <a:buChar char="•"/>
            </a:pPr>
            <a:r>
              <a:rPr lang="en-IN" sz="2000" b="1" dirty="0"/>
              <a:t>DCT (Discrete Cosine Transform) Steganography</a:t>
            </a:r>
            <a:r>
              <a:rPr lang="en-IN" sz="2000" dirty="0"/>
              <a:t> → Uses JPEG compression for hiding data</a:t>
            </a:r>
          </a:p>
          <a:p>
            <a:pPr>
              <a:lnSpc>
                <a:spcPct val="100000"/>
              </a:lnSpc>
              <a:spcBef>
                <a:spcPts val="0"/>
              </a:spcBef>
              <a:spcAft>
                <a:spcPts val="0"/>
              </a:spcAft>
              <a:buFont typeface="Arial" panose="020B0604020202020204" pitchFamily="34" charset="0"/>
              <a:buChar char="•"/>
            </a:pPr>
            <a:r>
              <a:rPr lang="en-IN" sz="2000" b="1" dirty="0"/>
              <a:t>AES Encryption (Optional)</a:t>
            </a:r>
            <a:r>
              <a:rPr lang="en-IN" sz="2000" dirty="0"/>
              <a:t> → Secure the hidden data before embedding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dirty="0"/>
              <a:t>1️⃣ </a:t>
            </a:r>
            <a:r>
              <a:rPr lang="en-IN" sz="2000" b="1" dirty="0"/>
              <a:t>Hybrid Steganography</a:t>
            </a:r>
            <a:r>
              <a:rPr lang="en-IN" sz="2000" dirty="0"/>
              <a:t> – Combines LSB, DCT, and DWT for enhanced security.</a:t>
            </a:r>
            <a:br>
              <a:rPr lang="en-IN" sz="2000" dirty="0"/>
            </a:br>
            <a:r>
              <a:rPr lang="en-IN" sz="2000" dirty="0"/>
              <a:t>2️⃣ </a:t>
            </a:r>
            <a:r>
              <a:rPr lang="en-IN" sz="2000" b="1" dirty="0"/>
              <a:t>AES-256 Encryption</a:t>
            </a:r>
            <a:r>
              <a:rPr lang="en-IN" sz="2000" dirty="0"/>
              <a:t> – Encrypts data before embedding for extra protection.</a:t>
            </a:r>
            <a:br>
              <a:rPr lang="en-IN" sz="2000" dirty="0"/>
            </a:br>
            <a:r>
              <a:rPr lang="en-IN" sz="2000" dirty="0"/>
              <a:t>3️⃣ </a:t>
            </a:r>
            <a:r>
              <a:rPr lang="en-IN" sz="2000" b="1" dirty="0"/>
              <a:t>AI-Powered Optimization</a:t>
            </a:r>
            <a:r>
              <a:rPr lang="en-IN" sz="2000" dirty="0"/>
              <a:t> – Uses machine learning to minimize image distortion.</a:t>
            </a:r>
            <a:br>
              <a:rPr lang="en-IN" sz="2000" dirty="0"/>
            </a:br>
            <a:r>
              <a:rPr lang="en-IN" sz="2000" dirty="0"/>
              <a:t>4️⃣ </a:t>
            </a:r>
            <a:r>
              <a:rPr lang="en-IN" sz="2000" b="1" dirty="0"/>
              <a:t>QR Code-Based Encoding</a:t>
            </a:r>
            <a:r>
              <a:rPr lang="en-IN" sz="2000" dirty="0"/>
              <a:t> – Converts hidden data into QR codes for efficient extraction.</a:t>
            </a:r>
            <a:br>
              <a:rPr lang="en-IN" sz="2000" dirty="0"/>
            </a:br>
            <a:r>
              <a:rPr lang="en-IN" sz="2000" dirty="0"/>
              <a:t>5️⃣ </a:t>
            </a:r>
            <a:r>
              <a:rPr lang="en-IN" sz="2000" b="1" dirty="0"/>
              <a:t>Cloud Integration</a:t>
            </a:r>
            <a:r>
              <a:rPr lang="en-IN" sz="2000" dirty="0"/>
              <a:t> – Stores and retrieves </a:t>
            </a:r>
            <a:r>
              <a:rPr lang="en-IN" sz="2000" dirty="0" err="1"/>
              <a:t>stego</a:t>
            </a:r>
            <a:r>
              <a:rPr lang="en-IN" sz="2000" dirty="0"/>
              <a:t>-images securely via cloud platforms.</a:t>
            </a:r>
            <a:br>
              <a:rPr lang="en-IN" sz="2000" dirty="0"/>
            </a:br>
            <a:r>
              <a:rPr lang="en-IN" sz="2000" dirty="0"/>
              <a:t>6️⃣ </a:t>
            </a:r>
            <a:r>
              <a:rPr lang="en-IN" sz="2000" b="1" dirty="0"/>
              <a:t>GUI-Based Tool</a:t>
            </a:r>
            <a:r>
              <a:rPr lang="en-IN" sz="2000" dirty="0"/>
              <a:t> – User-friendly interface for easy encoding and decoding.</a:t>
            </a:r>
            <a:br>
              <a:rPr lang="en-IN" sz="2000" dirty="0"/>
            </a:br>
            <a:r>
              <a:rPr lang="en-IN" sz="2000" dirty="0"/>
              <a:t>7️⃣ </a:t>
            </a:r>
            <a:r>
              <a:rPr lang="en-IN" sz="2000" b="1" dirty="0"/>
              <a:t>Mobile &amp; Web Support</a:t>
            </a:r>
            <a:r>
              <a:rPr lang="en-IN" sz="2000" dirty="0"/>
              <a:t> – Enables steganography on Android, iOS, and web browsers.</a:t>
            </a:r>
            <a:br>
              <a:rPr lang="en-IN" sz="2000" dirty="0"/>
            </a:br>
            <a:r>
              <a:rPr lang="en-IN" sz="2000" dirty="0"/>
              <a:t>8️⃣ </a:t>
            </a:r>
            <a:r>
              <a:rPr lang="en-IN" sz="2000" b="1" dirty="0"/>
              <a:t>Real-Time Processing</a:t>
            </a:r>
            <a:r>
              <a:rPr lang="en-IN" sz="2000" dirty="0"/>
              <a:t> – Instant encoding and decoding of hidden messages.</a:t>
            </a:r>
            <a:br>
              <a:rPr lang="en-IN" sz="2000" dirty="0"/>
            </a:br>
            <a:r>
              <a:rPr lang="en-IN" sz="2000" dirty="0"/>
              <a:t>9️⃣ </a:t>
            </a:r>
            <a:r>
              <a:rPr lang="en-IN" sz="2000" b="1" dirty="0"/>
              <a:t>Watermark-Based Authentication</a:t>
            </a:r>
            <a:r>
              <a:rPr lang="en-IN" sz="2000" dirty="0"/>
              <a:t> – Embeds ownership details for copyright protection.</a:t>
            </a:r>
            <a:br>
              <a:rPr lang="en-IN" sz="2000" dirty="0"/>
            </a:br>
            <a:r>
              <a:rPr lang="en-IN" sz="2000" dirty="0"/>
              <a:t>🔟 </a:t>
            </a:r>
            <a:r>
              <a:rPr lang="en-IN" sz="2000" b="1" dirty="0"/>
              <a:t>Multi-File Format Support</a:t>
            </a:r>
            <a:r>
              <a:rPr lang="en-IN" sz="2000" dirty="0"/>
              <a:t> – Extends steganography to audio, video, and text files.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000" b="1" dirty="0"/>
              <a:t>End Users &amp; Purpose for Secure Data Hiding in Image Using Steganography</a:t>
            </a:r>
          </a:p>
          <a:p>
            <a:pPr>
              <a:buFont typeface="+mj-lt"/>
              <a:buAutoNum type="arabicPeriod"/>
            </a:pPr>
            <a:r>
              <a:rPr lang="en-US" sz="2000" b="1" dirty="0"/>
              <a:t>Cybersecurity Professionals</a:t>
            </a:r>
            <a:r>
              <a:rPr lang="en-US" sz="2000" dirty="0"/>
              <a:t> → Protect sensitive data from unauthorized access.</a:t>
            </a:r>
          </a:p>
          <a:p>
            <a:pPr>
              <a:buFont typeface="+mj-lt"/>
              <a:buAutoNum type="arabicPeriod"/>
            </a:pPr>
            <a:r>
              <a:rPr lang="en-US" sz="2000" b="1" dirty="0"/>
              <a:t>Forensic Analysts</a:t>
            </a:r>
            <a:r>
              <a:rPr lang="en-US" sz="2000" dirty="0"/>
              <a:t> → Hide confidential case information within images.</a:t>
            </a:r>
          </a:p>
          <a:p>
            <a:pPr>
              <a:buFont typeface="+mj-lt"/>
              <a:buAutoNum type="arabicPeriod"/>
            </a:pPr>
            <a:r>
              <a:rPr lang="en-US" sz="2000" b="1" dirty="0"/>
              <a:t>Journalists &amp; Whistleblowers</a:t>
            </a:r>
            <a:r>
              <a:rPr lang="en-US" sz="2000" dirty="0"/>
              <a:t> → Securely communicate sensitive information.</a:t>
            </a:r>
          </a:p>
          <a:p>
            <a:pPr>
              <a:buFont typeface="+mj-lt"/>
              <a:buAutoNum type="arabicPeriod"/>
            </a:pPr>
            <a:r>
              <a:rPr lang="en-US" sz="2000" b="1" dirty="0"/>
              <a:t>Government &amp; Military Agencies</a:t>
            </a:r>
            <a:r>
              <a:rPr lang="en-US" sz="2000" dirty="0"/>
              <a:t> → Covert communication and secure intelligence sharing.</a:t>
            </a:r>
          </a:p>
          <a:p>
            <a:pPr>
              <a:buFont typeface="+mj-lt"/>
              <a:buAutoNum type="arabicPeriod"/>
            </a:pPr>
            <a:r>
              <a:rPr lang="en-US" sz="2000" b="1" dirty="0"/>
              <a:t>Privacy-Conscious Individuals</a:t>
            </a:r>
            <a:r>
              <a:rPr lang="en-US" sz="2000" dirty="0"/>
              <a:t> → Hide personal data to prevent cyber threats.</a:t>
            </a:r>
          </a:p>
          <a:p>
            <a:pPr>
              <a:buFont typeface="+mj-lt"/>
              <a:buAutoNum type="arabicPeriod"/>
            </a:pPr>
            <a:r>
              <a:rPr lang="en-US" sz="2000" b="1" dirty="0"/>
              <a:t>Developers &amp; Researchers</a:t>
            </a:r>
            <a:r>
              <a:rPr lang="en-US" sz="2000" dirty="0"/>
              <a:t> → Experiment with data security and encryption techniques.</a:t>
            </a:r>
          </a:p>
          <a:p>
            <a:pPr>
              <a:buFont typeface="+mj-lt"/>
              <a:buAutoNum type="arabicPeriod"/>
            </a:pPr>
            <a:r>
              <a:rPr lang="en-US" sz="2000" b="1" dirty="0"/>
              <a:t>Corporate Organizations</a:t>
            </a:r>
            <a:r>
              <a:rPr lang="en-US" sz="2000" dirty="0"/>
              <a:t> → Securely embed confidential business data in images</a:t>
            </a:r>
          </a:p>
          <a:p>
            <a:pPr marL="0" indent="0">
              <a:buNone/>
            </a:pPr>
            <a:endParaRPr lang="en-IN" sz="2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A6D85025-6264-A16C-BE7B-477D2B91F7D8}"/>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5F2CF67-DDB8-EAFB-6FFE-075D7FFE418A}"/>
              </a:ext>
            </a:extLst>
          </p:cNvPr>
          <p:cNvPicPr>
            <a:picLocks noChangeAspect="1"/>
          </p:cNvPicPr>
          <p:nvPr/>
        </p:nvPicPr>
        <p:blipFill>
          <a:blip r:embed="rId2"/>
          <a:stretch>
            <a:fillRect/>
          </a:stretch>
        </p:blipFill>
        <p:spPr>
          <a:xfrm>
            <a:off x="581191" y="1302026"/>
            <a:ext cx="11029615" cy="510860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000" dirty="0"/>
              <a:t>This project successfully implements </a:t>
            </a:r>
            <a:r>
              <a:rPr lang="en-US" sz="2000" b="1" dirty="0"/>
              <a:t>secure data hiding</a:t>
            </a:r>
            <a:r>
              <a:rPr lang="en-US" sz="2000" dirty="0"/>
              <a:t> in images using </a:t>
            </a:r>
            <a:r>
              <a:rPr lang="en-US" sz="2000" b="1" dirty="0"/>
              <a:t>steganography</a:t>
            </a:r>
            <a:r>
              <a:rPr lang="en-US" sz="2000" dirty="0"/>
              <a:t> techniques, specifically </a:t>
            </a:r>
            <a:r>
              <a:rPr lang="en-US" sz="2000" b="1" dirty="0"/>
              <a:t>Least Significant Bit (LSB) encoding</a:t>
            </a:r>
            <a:r>
              <a:rPr lang="en-US" sz="2000" dirty="0"/>
              <a:t>. By embedding secret data within image pixels, the method ensures </a:t>
            </a:r>
            <a:r>
              <a:rPr lang="en-US" sz="2000" b="1" dirty="0"/>
              <a:t>data security while maintaining the original appearance of the image</a:t>
            </a:r>
            <a:r>
              <a:rPr lang="en-US" sz="2000" dirty="0"/>
              <a:t>. The use of </a:t>
            </a:r>
            <a:r>
              <a:rPr lang="en-US" sz="2000" b="1" dirty="0"/>
              <a:t>Python libraries such as OpenCV, PIL, and </a:t>
            </a:r>
            <a:r>
              <a:rPr lang="en-US" sz="2000" b="1" dirty="0" err="1"/>
              <a:t>Stegano</a:t>
            </a:r>
            <a:r>
              <a:rPr lang="en-US" sz="2000" dirty="0"/>
              <a:t> allows for efficient encoding and decoding of hidden information.</a:t>
            </a:r>
          </a:p>
          <a:p>
            <a:r>
              <a:rPr lang="en-US" sz="2000" dirty="0"/>
              <a:t>The results demonstrate that </a:t>
            </a:r>
            <a:r>
              <a:rPr lang="en-US" sz="2000" b="1" dirty="0"/>
              <a:t>steganography is a powerful tool for secure communication</a:t>
            </a:r>
            <a:r>
              <a:rPr lang="en-US" sz="2000" dirty="0"/>
              <a:t>, as it enables </a:t>
            </a:r>
            <a:r>
              <a:rPr lang="en-US" sz="2000" b="1" dirty="0"/>
              <a:t>undetectable data transmission</a:t>
            </a:r>
            <a:r>
              <a:rPr lang="en-US" sz="2000" dirty="0"/>
              <a:t>. However, further enhancements such as </a:t>
            </a:r>
            <a:r>
              <a:rPr lang="en-US" sz="2000" b="1" dirty="0"/>
              <a:t>encryption before embedding</a:t>
            </a:r>
            <a:r>
              <a:rPr lang="en-US" sz="2000" dirty="0"/>
              <a:t> and the use of </a:t>
            </a:r>
            <a:r>
              <a:rPr lang="en-US" sz="2000" b="1" dirty="0"/>
              <a:t>advanced steganographic techniques</a:t>
            </a:r>
            <a:r>
              <a:rPr lang="en-US" sz="2000" dirty="0"/>
              <a:t> like </a:t>
            </a:r>
            <a:r>
              <a:rPr lang="en-US" sz="2000" b="1" dirty="0"/>
              <a:t>DCT-based or AI-driven methods</a:t>
            </a:r>
            <a:r>
              <a:rPr lang="en-US" sz="2000" dirty="0"/>
              <a:t> can improve security.</a:t>
            </a:r>
          </a:p>
          <a:p>
            <a:r>
              <a:rPr lang="en-US" sz="2000" dirty="0"/>
              <a:t>In conclusion, steganography provides an </a:t>
            </a:r>
            <a:r>
              <a:rPr lang="en-US" sz="2000" b="1" dirty="0"/>
              <a:t>effective and covert</a:t>
            </a:r>
            <a:r>
              <a:rPr lang="en-US" sz="2000" dirty="0"/>
              <a:t> means of secure data transmission, making it valuable for applications in </a:t>
            </a:r>
            <a:r>
              <a:rPr lang="en-US" sz="2000" b="1" dirty="0"/>
              <a:t>cybersecurity, digital watermarking, and confidential communication</a:t>
            </a:r>
            <a:r>
              <a:rPr lang="en-US" sz="2000" dirty="0"/>
              <a:t>.</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https://github.com/varshith46/stego.git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1129B3-CAF8-4672-AE37-F7C36CC8FA5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799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Unicode MS</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varshith sai</cp:lastModifiedBy>
  <cp:revision>28</cp:revision>
  <dcterms:created xsi:type="dcterms:W3CDTF">2021-05-26T16:50:10Z</dcterms:created>
  <dcterms:modified xsi:type="dcterms:W3CDTF">2025-02-23T08:07:46Z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