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7" r:id="rId4"/>
    <p:sldId id="263"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CC343-B9F9-4654-9B3F-DF70079E2AC5}"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78252-8B9F-4F0E-96B2-C868D5605BA3}" type="slidenum">
              <a:rPr lang="en-US" smtClean="0"/>
              <a:t>‹#›</a:t>
            </a:fld>
            <a:endParaRPr lang="en-US"/>
          </a:p>
        </p:txBody>
      </p:sp>
    </p:spTree>
    <p:extLst>
      <p:ext uri="{BB962C8B-B14F-4D97-AF65-F5344CB8AC3E}">
        <p14:creationId xmlns:p14="http://schemas.microsoft.com/office/powerpoint/2010/main" val="15839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84339e58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84339e58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69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0"/>
        <p:cNvGrpSpPr/>
        <p:nvPr/>
      </p:nvGrpSpPr>
      <p:grpSpPr>
        <a:xfrm>
          <a:off x="0" y="0"/>
          <a:ext cx="0" cy="0"/>
          <a:chOff x="0" y="0"/>
          <a:chExt cx="0" cy="0"/>
        </a:xfrm>
      </p:grpSpPr>
      <p:sp>
        <p:nvSpPr>
          <p:cNvPr id="5241" name="Google Shape;5241;g77d29277c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2" name="Google Shape;5242;g77d29277c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83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0"/>
        <p:cNvGrpSpPr/>
        <p:nvPr/>
      </p:nvGrpSpPr>
      <p:grpSpPr>
        <a:xfrm>
          <a:off x="0" y="0"/>
          <a:ext cx="0" cy="0"/>
          <a:chOff x="0" y="0"/>
          <a:chExt cx="0" cy="0"/>
        </a:xfrm>
      </p:grpSpPr>
      <p:sp>
        <p:nvSpPr>
          <p:cNvPr id="4981" name="Google Shape;4981;g859e2d699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2" name="Google Shape;4982;g859e2d699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0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4339e580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4339e580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3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96768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68510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181883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67533-3E24-435F-BD72-28C7F8B5153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D0990-103F-4E59-A958-EF92630A0B6F}" type="slidenum">
              <a:rPr lang="en-US" smtClean="0"/>
              <a:t>‹#›</a:t>
            </a:fld>
            <a:endParaRPr lang="en-US"/>
          </a:p>
        </p:txBody>
      </p:sp>
    </p:spTree>
    <p:extLst>
      <p:ext uri="{BB962C8B-B14F-4D97-AF65-F5344CB8AC3E}">
        <p14:creationId xmlns:p14="http://schemas.microsoft.com/office/powerpoint/2010/main" val="260516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96"/>
        <p:cNvGrpSpPr/>
        <p:nvPr/>
      </p:nvGrpSpPr>
      <p:grpSpPr>
        <a:xfrm>
          <a:off x="0" y="0"/>
          <a:ext cx="0" cy="0"/>
          <a:chOff x="0" y="0"/>
          <a:chExt cx="0" cy="0"/>
        </a:xfrm>
      </p:grpSpPr>
      <p:sp>
        <p:nvSpPr>
          <p:cNvPr id="297" name="Google Shape;297;p4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47"/>
          <p:cNvSpPr txBox="1">
            <a:spLocks noGrp="1"/>
          </p:cNvSpPr>
          <p:nvPr>
            <p:ph type="subTitle" idx="1"/>
          </p:nvPr>
        </p:nvSpPr>
        <p:spPr>
          <a:xfrm>
            <a:off x="6400800" y="98749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299" name="Google Shape;299;p47"/>
          <p:cNvSpPr txBox="1">
            <a:spLocks noGrp="1"/>
          </p:cNvSpPr>
          <p:nvPr>
            <p:ph type="subTitle" idx="2"/>
          </p:nvPr>
        </p:nvSpPr>
        <p:spPr>
          <a:xfrm>
            <a:off x="6400800" y="1464529"/>
            <a:ext cx="4540000" cy="6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0" name="Google Shape;300;p47"/>
          <p:cNvSpPr txBox="1">
            <a:spLocks noGrp="1"/>
          </p:cNvSpPr>
          <p:nvPr>
            <p:ph type="subTitle" idx="3"/>
          </p:nvPr>
        </p:nvSpPr>
        <p:spPr>
          <a:xfrm>
            <a:off x="6400800" y="4815647"/>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301" name="Google Shape;301;p47"/>
          <p:cNvSpPr txBox="1">
            <a:spLocks noGrp="1"/>
          </p:cNvSpPr>
          <p:nvPr>
            <p:ph type="subTitle" idx="4"/>
          </p:nvPr>
        </p:nvSpPr>
        <p:spPr>
          <a:xfrm>
            <a:off x="6400800" y="2747887"/>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2" name="Google Shape;302;p47"/>
          <p:cNvSpPr txBox="1">
            <a:spLocks noGrp="1"/>
          </p:cNvSpPr>
          <p:nvPr>
            <p:ph type="subTitle" idx="5"/>
          </p:nvPr>
        </p:nvSpPr>
        <p:spPr>
          <a:xfrm>
            <a:off x="6400800" y="2265268"/>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303" name="Google Shape;303;p47"/>
          <p:cNvSpPr txBox="1">
            <a:spLocks noGrp="1"/>
          </p:cNvSpPr>
          <p:nvPr>
            <p:ph type="subTitle" idx="6"/>
          </p:nvPr>
        </p:nvSpPr>
        <p:spPr>
          <a:xfrm>
            <a:off x="6400800" y="5294495"/>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4" name="Google Shape;304;p47"/>
          <p:cNvSpPr txBox="1">
            <a:spLocks noGrp="1"/>
          </p:cNvSpPr>
          <p:nvPr>
            <p:ph type="title"/>
          </p:nvPr>
        </p:nvSpPr>
        <p:spPr>
          <a:xfrm>
            <a:off x="804200" y="2523733"/>
            <a:ext cx="2725600" cy="15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47"/>
          <p:cNvSpPr txBox="1">
            <a:spLocks noGrp="1"/>
          </p:cNvSpPr>
          <p:nvPr>
            <p:ph type="subTitle" idx="7"/>
          </p:nvPr>
        </p:nvSpPr>
        <p:spPr>
          <a:xfrm>
            <a:off x="6400800" y="4027276"/>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6" name="Google Shape;306;p47"/>
          <p:cNvSpPr txBox="1">
            <a:spLocks noGrp="1"/>
          </p:cNvSpPr>
          <p:nvPr>
            <p:ph type="subTitle" idx="8"/>
          </p:nvPr>
        </p:nvSpPr>
        <p:spPr>
          <a:xfrm>
            <a:off x="6400800" y="3544871"/>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30860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904835" y="431433"/>
            <a:ext cx="10394000" cy="9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43"/>
          <p:cNvSpPr txBox="1">
            <a:spLocks noGrp="1"/>
          </p:cNvSpPr>
          <p:nvPr>
            <p:ph type="subTitle" idx="1"/>
          </p:nvPr>
        </p:nvSpPr>
        <p:spPr>
          <a:xfrm>
            <a:off x="1505357" y="1892029"/>
            <a:ext cx="2499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7" name="Google Shape;247;p43"/>
          <p:cNvSpPr txBox="1">
            <a:spLocks noGrp="1"/>
          </p:cNvSpPr>
          <p:nvPr>
            <p:ph type="subTitle" idx="2"/>
          </p:nvPr>
        </p:nvSpPr>
        <p:spPr>
          <a:xfrm>
            <a:off x="1340357" y="2268487"/>
            <a:ext cx="282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48" name="Google Shape;248;p43"/>
          <p:cNvSpPr txBox="1">
            <a:spLocks noGrp="1"/>
          </p:cNvSpPr>
          <p:nvPr>
            <p:ph type="subTitle" idx="3"/>
          </p:nvPr>
        </p:nvSpPr>
        <p:spPr>
          <a:xfrm>
            <a:off x="4733271" y="1885629"/>
            <a:ext cx="24992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9" name="Google Shape;249;p43"/>
          <p:cNvSpPr txBox="1">
            <a:spLocks noGrp="1"/>
          </p:cNvSpPr>
          <p:nvPr>
            <p:ph type="subTitle" idx="4"/>
          </p:nvPr>
        </p:nvSpPr>
        <p:spPr>
          <a:xfrm>
            <a:off x="4568671" y="2268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0" name="Google Shape;250;p43"/>
          <p:cNvSpPr txBox="1">
            <a:spLocks noGrp="1"/>
          </p:cNvSpPr>
          <p:nvPr>
            <p:ph type="subTitle" idx="5"/>
          </p:nvPr>
        </p:nvSpPr>
        <p:spPr>
          <a:xfrm>
            <a:off x="8078912" y="1885629"/>
            <a:ext cx="24956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51" name="Google Shape;251;p43"/>
          <p:cNvSpPr txBox="1">
            <a:spLocks noGrp="1"/>
          </p:cNvSpPr>
          <p:nvPr>
            <p:ph type="subTitle" idx="6"/>
          </p:nvPr>
        </p:nvSpPr>
        <p:spPr>
          <a:xfrm>
            <a:off x="7845312" y="2268487"/>
            <a:ext cx="29628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2" name="Google Shape;252;p43"/>
          <p:cNvSpPr txBox="1">
            <a:spLocks noGrp="1"/>
          </p:cNvSpPr>
          <p:nvPr>
            <p:ph type="subTitle" idx="7"/>
          </p:nvPr>
        </p:nvSpPr>
        <p:spPr>
          <a:xfrm>
            <a:off x="1505357" y="3579933"/>
            <a:ext cx="2499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3" name="Google Shape;253;p43"/>
          <p:cNvSpPr txBox="1">
            <a:spLocks noGrp="1"/>
          </p:cNvSpPr>
          <p:nvPr>
            <p:ph type="subTitle" idx="8"/>
          </p:nvPr>
        </p:nvSpPr>
        <p:spPr>
          <a:xfrm>
            <a:off x="1340357" y="3930416"/>
            <a:ext cx="2829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4" name="Google Shape;254;p43"/>
          <p:cNvSpPr txBox="1">
            <a:spLocks noGrp="1"/>
          </p:cNvSpPr>
          <p:nvPr>
            <p:ph type="subTitle" idx="9"/>
          </p:nvPr>
        </p:nvSpPr>
        <p:spPr>
          <a:xfrm>
            <a:off x="4735071"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5" name="Google Shape;255;p43"/>
          <p:cNvSpPr txBox="1">
            <a:spLocks noGrp="1"/>
          </p:cNvSpPr>
          <p:nvPr>
            <p:ph type="subTitle" idx="13"/>
          </p:nvPr>
        </p:nvSpPr>
        <p:spPr>
          <a:xfrm>
            <a:off x="4568671"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6" name="Google Shape;256;p43"/>
          <p:cNvSpPr txBox="1">
            <a:spLocks noGrp="1"/>
          </p:cNvSpPr>
          <p:nvPr>
            <p:ph type="subTitle" idx="14"/>
          </p:nvPr>
        </p:nvSpPr>
        <p:spPr>
          <a:xfrm>
            <a:off x="8078912"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7" name="Google Shape;257;p43"/>
          <p:cNvSpPr txBox="1">
            <a:spLocks noGrp="1"/>
          </p:cNvSpPr>
          <p:nvPr>
            <p:ph type="subTitle" idx="15"/>
          </p:nvPr>
        </p:nvSpPr>
        <p:spPr>
          <a:xfrm>
            <a:off x="7912512"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8" name="Google Shape;258;p4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3054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8">
  <p:cSld name="Title only 8">
    <p:bg>
      <p:bgPr>
        <a:solidFill>
          <a:schemeClr val="dk1"/>
        </a:solidFill>
        <a:effectLst/>
      </p:bgPr>
    </p:bg>
    <p:spTree>
      <p:nvGrpSpPr>
        <p:cNvPr id="1" name="Shape 205"/>
        <p:cNvGrpSpPr/>
        <p:nvPr/>
      </p:nvGrpSpPr>
      <p:grpSpPr>
        <a:xfrm>
          <a:off x="0" y="0"/>
          <a:ext cx="0" cy="0"/>
          <a:chOff x="0" y="0"/>
          <a:chExt cx="0" cy="0"/>
        </a:xfrm>
      </p:grpSpPr>
      <p:sp>
        <p:nvSpPr>
          <p:cNvPr id="206" name="Google Shape;206;p32"/>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32"/>
          <p:cNvSpPr txBox="1">
            <a:spLocks noGrp="1"/>
          </p:cNvSpPr>
          <p:nvPr>
            <p:ph type="title"/>
          </p:nvPr>
        </p:nvSpPr>
        <p:spPr>
          <a:xfrm>
            <a:off x="6502536" y="1600867"/>
            <a:ext cx="423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940238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8"/>
          <p:cNvSpPr/>
          <p:nvPr/>
        </p:nvSpPr>
        <p:spPr>
          <a:xfrm>
            <a:off x="-203200" y="3648100"/>
            <a:ext cx="6774400" cy="28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 name="Google Shape;48;p8"/>
          <p:cNvCxnSpPr/>
          <p:nvPr/>
        </p:nvCxnSpPr>
        <p:spPr>
          <a:xfrm>
            <a:off x="135700" y="3648100"/>
            <a:ext cx="0" cy="2855200"/>
          </a:xfrm>
          <a:prstGeom prst="straightConnector1">
            <a:avLst/>
          </a:prstGeom>
          <a:noFill/>
          <a:ln w="19050" cap="flat" cmpd="sng">
            <a:solidFill>
              <a:schemeClr val="lt1"/>
            </a:solidFill>
            <a:prstDash val="solid"/>
            <a:round/>
            <a:headEnd type="none" w="med" len="med"/>
            <a:tailEnd type="none" w="med" len="med"/>
          </a:ln>
        </p:spPr>
      </p:cxnSp>
      <p:sp>
        <p:nvSpPr>
          <p:cNvPr id="49" name="Google Shape;49;p8"/>
          <p:cNvSpPr txBox="1">
            <a:spLocks noGrp="1"/>
          </p:cNvSpPr>
          <p:nvPr>
            <p:ph type="subTitle" idx="1"/>
          </p:nvPr>
        </p:nvSpPr>
        <p:spPr>
          <a:xfrm>
            <a:off x="3386767" y="5570700"/>
            <a:ext cx="27908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9pPr>
          </a:lstStyle>
          <a:p>
            <a:endParaRPr/>
          </a:p>
        </p:txBody>
      </p:sp>
      <p:sp>
        <p:nvSpPr>
          <p:cNvPr id="50" name="Google Shape;50;p8"/>
          <p:cNvSpPr txBox="1">
            <a:spLocks noGrp="1"/>
          </p:cNvSpPr>
          <p:nvPr>
            <p:ph type="subTitle" idx="2"/>
          </p:nvPr>
        </p:nvSpPr>
        <p:spPr>
          <a:xfrm>
            <a:off x="950967" y="3978932"/>
            <a:ext cx="5144800" cy="1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2533" b="1">
                <a:solidFill>
                  <a:schemeClr val="lt1"/>
                </a:solidFill>
              </a:defRPr>
            </a:lvl1pPr>
            <a:lvl2pPr lvl="1">
              <a:lnSpc>
                <a:spcPct val="100000"/>
              </a:lnSpc>
              <a:spcBef>
                <a:spcPts val="0"/>
              </a:spcBef>
              <a:spcAft>
                <a:spcPts val="0"/>
              </a:spcAft>
              <a:buNone/>
              <a:defRPr sz="2533" b="1">
                <a:solidFill>
                  <a:schemeClr val="lt1"/>
                </a:solidFill>
              </a:defRPr>
            </a:lvl2pPr>
            <a:lvl3pPr lvl="2">
              <a:lnSpc>
                <a:spcPct val="100000"/>
              </a:lnSpc>
              <a:spcBef>
                <a:spcPts val="0"/>
              </a:spcBef>
              <a:spcAft>
                <a:spcPts val="0"/>
              </a:spcAft>
              <a:buNone/>
              <a:defRPr sz="2533" b="1">
                <a:solidFill>
                  <a:schemeClr val="lt1"/>
                </a:solidFill>
              </a:defRPr>
            </a:lvl3pPr>
            <a:lvl4pPr lvl="3">
              <a:lnSpc>
                <a:spcPct val="100000"/>
              </a:lnSpc>
              <a:spcBef>
                <a:spcPts val="0"/>
              </a:spcBef>
              <a:spcAft>
                <a:spcPts val="0"/>
              </a:spcAft>
              <a:buNone/>
              <a:defRPr sz="2533" b="1">
                <a:solidFill>
                  <a:schemeClr val="lt1"/>
                </a:solidFill>
              </a:defRPr>
            </a:lvl4pPr>
            <a:lvl5pPr lvl="4">
              <a:lnSpc>
                <a:spcPct val="100000"/>
              </a:lnSpc>
              <a:spcBef>
                <a:spcPts val="0"/>
              </a:spcBef>
              <a:spcAft>
                <a:spcPts val="0"/>
              </a:spcAft>
              <a:buNone/>
              <a:defRPr sz="2533" b="1">
                <a:solidFill>
                  <a:schemeClr val="lt1"/>
                </a:solidFill>
              </a:defRPr>
            </a:lvl5pPr>
            <a:lvl6pPr lvl="5">
              <a:lnSpc>
                <a:spcPct val="100000"/>
              </a:lnSpc>
              <a:spcBef>
                <a:spcPts val="0"/>
              </a:spcBef>
              <a:spcAft>
                <a:spcPts val="0"/>
              </a:spcAft>
              <a:buNone/>
              <a:defRPr sz="2533" b="1">
                <a:solidFill>
                  <a:schemeClr val="lt1"/>
                </a:solidFill>
              </a:defRPr>
            </a:lvl6pPr>
            <a:lvl7pPr lvl="6">
              <a:lnSpc>
                <a:spcPct val="100000"/>
              </a:lnSpc>
              <a:spcBef>
                <a:spcPts val="0"/>
              </a:spcBef>
              <a:spcAft>
                <a:spcPts val="0"/>
              </a:spcAft>
              <a:buNone/>
              <a:defRPr sz="2533" b="1">
                <a:solidFill>
                  <a:schemeClr val="lt1"/>
                </a:solidFill>
              </a:defRPr>
            </a:lvl7pPr>
            <a:lvl8pPr lvl="7">
              <a:lnSpc>
                <a:spcPct val="100000"/>
              </a:lnSpc>
              <a:spcBef>
                <a:spcPts val="0"/>
              </a:spcBef>
              <a:spcAft>
                <a:spcPts val="0"/>
              </a:spcAft>
              <a:buNone/>
              <a:defRPr sz="2533" b="1">
                <a:solidFill>
                  <a:schemeClr val="lt1"/>
                </a:solidFill>
              </a:defRPr>
            </a:lvl8pPr>
            <a:lvl9pPr lvl="8">
              <a:lnSpc>
                <a:spcPct val="100000"/>
              </a:lnSpc>
              <a:spcBef>
                <a:spcPts val="0"/>
              </a:spcBef>
              <a:spcAft>
                <a:spcPts val="0"/>
              </a:spcAft>
              <a:buNone/>
              <a:defRPr sz="2533" b="1">
                <a:solidFill>
                  <a:schemeClr val="lt1"/>
                </a:solidFill>
              </a:defRPr>
            </a:lvl9pPr>
          </a:lstStyle>
          <a:p>
            <a:endParaRPr/>
          </a:p>
        </p:txBody>
      </p:sp>
    </p:spTree>
    <p:extLst>
      <p:ext uri="{BB962C8B-B14F-4D97-AF65-F5344CB8AC3E}">
        <p14:creationId xmlns:p14="http://schemas.microsoft.com/office/powerpoint/2010/main" val="39205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42390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88334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75857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FE84A9-6E7F-458F-A68F-D7C13DD29EAA}"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08059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E84A9-6E7F-458F-A68F-D7C13DD29EAA}"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13468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E84A9-6E7F-458F-A68F-D7C13DD29EAA}"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120913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8146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48656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E84A9-6E7F-458F-A68F-D7C13DD29EAA}"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81DD6-65E7-4B1A-9D4B-E1E29ABA19BA}" type="slidenum">
              <a:rPr lang="en-US" smtClean="0"/>
              <a:t>‹#›</a:t>
            </a:fld>
            <a:endParaRPr lang="en-US"/>
          </a:p>
        </p:txBody>
      </p:sp>
    </p:spTree>
    <p:extLst>
      <p:ext uri="{BB962C8B-B14F-4D97-AF65-F5344CB8AC3E}">
        <p14:creationId xmlns:p14="http://schemas.microsoft.com/office/powerpoint/2010/main" val="272728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5" r:id="rId13"/>
    <p:sldLayoutId id="2147483666" r:id="rId14"/>
    <p:sldLayoutId id="2147483667"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939736"/>
            <a:ext cx="3454335" cy="2137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SEM PROJECT</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DAV (22ADE01)</a:t>
            </a: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2" name="Rectangle 11"/>
          <p:cNvSpPr/>
          <p:nvPr/>
        </p:nvSpPr>
        <p:spPr>
          <a:xfrm>
            <a:off x="7833359" y="4632960"/>
            <a:ext cx="4358641" cy="14935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400" b="1"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ANISH PULLURU (1601-22-737-055)</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VARSHITH REDDY (1601-22-737-064)</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MOKSHITH BALIDI (1601-22-737-032)</a:t>
            </a:r>
          </a:p>
        </p:txBody>
      </p:sp>
      <p:pic>
        <p:nvPicPr>
          <p:cNvPr id="3" name="Picture 2" descr="A graphic of a data analysis&#10;&#10;Description automatically generated with medium confidence">
            <a:extLst>
              <a:ext uri="{FF2B5EF4-FFF2-40B4-BE49-F238E27FC236}">
                <a16:creationId xmlns:a16="http://schemas.microsoft.com/office/drawing/2014/main" id="{400E5EF4-BDB2-9DF5-8699-9CD28A189EAE}"/>
              </a:ext>
            </a:extLst>
          </p:cNvPr>
          <p:cNvPicPr>
            <a:picLocks noChangeAspect="1"/>
          </p:cNvPicPr>
          <p:nvPr/>
        </p:nvPicPr>
        <p:blipFill rotWithShape="1">
          <a:blip r:embed="rId2">
            <a:extLst>
              <a:ext uri="{28A0092B-C50C-407E-A947-70E740481C1C}">
                <a14:useLocalDpi xmlns:a14="http://schemas.microsoft.com/office/drawing/2010/main" val="0"/>
              </a:ext>
            </a:extLst>
          </a:blip>
          <a:srcRect t="12682" b="16266"/>
          <a:stretch/>
        </p:blipFill>
        <p:spPr>
          <a:xfrm>
            <a:off x="3454335" y="904240"/>
            <a:ext cx="5247876" cy="3728720"/>
          </a:xfrm>
          <a:prstGeom prst="rect">
            <a:avLst/>
          </a:prstGeom>
        </p:spPr>
      </p:pic>
    </p:spTree>
    <p:extLst>
      <p:ext uri="{BB962C8B-B14F-4D97-AF65-F5344CB8AC3E}">
        <p14:creationId xmlns:p14="http://schemas.microsoft.com/office/powerpoint/2010/main" val="308413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1855"/>
            <a:ext cx="10515600" cy="1325563"/>
          </a:xfrm>
        </p:spPr>
        <p:txBody>
          <a:bodyPr/>
          <a:lstStyle/>
          <a:p>
            <a:r>
              <a:rPr lang="en-US" dirty="0"/>
              <a:t>Problem Statement</a:t>
            </a:r>
          </a:p>
        </p:txBody>
      </p:sp>
      <p:pic>
        <p:nvPicPr>
          <p:cNvPr id="4" name="Picture 3"/>
          <p:cNvPicPr>
            <a:picLocks noChangeAspect="1"/>
          </p:cNvPicPr>
          <p:nvPr/>
        </p:nvPicPr>
        <p:blipFill>
          <a:blip r:embed="rId2"/>
          <a:stretch>
            <a:fillRect/>
          </a:stretch>
        </p:blipFill>
        <p:spPr>
          <a:xfrm>
            <a:off x="-1" y="-84209"/>
            <a:ext cx="12312203" cy="6958483"/>
          </a:xfrm>
          <a:prstGeom prst="rect">
            <a:avLst/>
          </a:prstGeom>
        </p:spPr>
      </p:pic>
      <p:sp>
        <p:nvSpPr>
          <p:cNvPr id="6" name="Rectangle 5"/>
          <p:cNvSpPr/>
          <p:nvPr/>
        </p:nvSpPr>
        <p:spPr>
          <a:xfrm>
            <a:off x="6165447" y="385959"/>
            <a:ext cx="4935390" cy="769441"/>
          </a:xfrm>
          <a:prstGeom prst="rect">
            <a:avLst/>
          </a:prstGeom>
          <a:noFill/>
        </p:spPr>
        <p:txBody>
          <a:bodyPr wrap="none" lIns="91440" tIns="45720" rIns="91440" bIns="45720">
            <a:spAutoFit/>
          </a:bodyPr>
          <a:lstStyle/>
          <a:p>
            <a:pPr algn="ctr"/>
            <a:r>
              <a:rPr lang="en-US" sz="4400" b="1" cap="none" spc="50" dirty="0">
                <a:ln w="0"/>
                <a:solidFill>
                  <a:schemeClr val="accent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Problem Statement</a:t>
            </a:r>
          </a:p>
        </p:txBody>
      </p:sp>
      <p:sp>
        <p:nvSpPr>
          <p:cNvPr id="7" name="TextBox 6"/>
          <p:cNvSpPr txBox="1"/>
          <p:nvPr/>
        </p:nvSpPr>
        <p:spPr>
          <a:xfrm>
            <a:off x="5879604" y="2732548"/>
            <a:ext cx="5474196" cy="3108543"/>
          </a:xfrm>
          <a:prstGeom prst="rect">
            <a:avLst/>
          </a:prstGeom>
          <a:noFill/>
        </p:spPr>
        <p:txBody>
          <a:bodyPr wrap="square" rtlCol="0">
            <a:spAutoFit/>
          </a:bodyPr>
          <a:lstStyle/>
          <a:p>
            <a:endParaRPr lang="en-US"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IMPORTANC</a:t>
            </a:r>
            <a:r>
              <a:rPr lang="en-US" sz="2800" dirty="0">
                <a:solidFill>
                  <a:schemeClr val="bg1"/>
                </a:solidFill>
                <a:latin typeface="Times New Roman" panose="02020603050405020304" pitchFamily="18" charset="0"/>
                <a:cs typeface="Times New Roman" panose="02020603050405020304" pitchFamily="18" charset="0"/>
              </a:rPr>
              <a:t>E:</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Insight into Education Quality</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Benchmarking and Comparison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Resource Allocation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Policy Formulation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Student Decision-making</a:t>
            </a:r>
            <a:endParaRPr lang="en-US" dirty="0">
              <a:solidFill>
                <a:schemeClr val="bg1"/>
              </a:solidFill>
            </a:endParaRPr>
          </a:p>
        </p:txBody>
      </p:sp>
      <p:sp>
        <p:nvSpPr>
          <p:cNvPr id="9" name="Rectangle 8"/>
          <p:cNvSpPr/>
          <p:nvPr/>
        </p:nvSpPr>
        <p:spPr>
          <a:xfrm>
            <a:off x="5138722" y="1569502"/>
            <a:ext cx="7053277" cy="1384995"/>
          </a:xfrm>
          <a:prstGeom prst="rect">
            <a:avLst/>
          </a:prstGeom>
          <a:noFill/>
        </p:spPr>
        <p:txBody>
          <a:bodyPr wrap="square" lIns="91440" tIns="45720" rIns="91440" bIns="45720">
            <a:spAutoFit/>
          </a:bodyPr>
          <a:lstStyle/>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Analysing the "World University Rankings“</a:t>
            </a:r>
          </a:p>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 dataset to understand factors influencing</a:t>
            </a:r>
          </a:p>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 university rankings and trends over time.</a:t>
            </a:r>
            <a:endParaRPr lang="en-US" sz="2800" b="1" cap="none" spc="0" dirty="0">
              <a:ln w="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32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10D3C76-0835-EC7B-E333-B462EB2D1874}"/>
              </a:ext>
            </a:extLst>
          </p:cNvPr>
          <p:cNvPicPr>
            <a:picLocks noChangeAspect="1"/>
          </p:cNvPicPr>
          <p:nvPr/>
        </p:nvPicPr>
        <p:blipFill rotWithShape="1">
          <a:blip r:embed="rId2"/>
          <a:srcRect r="425" b="-1"/>
          <a:stretch/>
        </p:blipFill>
        <p:spPr>
          <a:xfrm>
            <a:off x="20" y="1282"/>
            <a:ext cx="12191980" cy="6856718"/>
          </a:xfrm>
          <a:prstGeom prst="rect">
            <a:avLst/>
          </a:prstGeom>
        </p:spPr>
      </p:pic>
      <p:sp>
        <p:nvSpPr>
          <p:cNvPr id="22" name="Rectangle 21">
            <a:extLst>
              <a:ext uri="{FF2B5EF4-FFF2-40B4-BE49-F238E27FC236}">
                <a16:creationId xmlns:a16="http://schemas.microsoft.com/office/drawing/2014/main" id="{9E51BB4F-A99D-E7E5-07C6-440EC39FD204}"/>
              </a:ext>
            </a:extLst>
          </p:cNvPr>
          <p:cNvSpPr/>
          <p:nvPr/>
        </p:nvSpPr>
        <p:spPr>
          <a:xfrm>
            <a:off x="4991175" y="256854"/>
            <a:ext cx="3257623" cy="769441"/>
          </a:xfrm>
          <a:prstGeom prst="rect">
            <a:avLst/>
          </a:prstGeom>
          <a:noFill/>
        </p:spPr>
        <p:txBody>
          <a:bodyPr wrap="none" lIns="91440" tIns="45720" rIns="91440" bIns="45720">
            <a:spAutoFit/>
          </a:bodyPr>
          <a:lstStyle/>
          <a:p>
            <a:pPr algn="ctr">
              <a:spcAft>
                <a:spcPts val="600"/>
              </a:spcAft>
            </a:pPr>
            <a:r>
              <a:rPr lang="en-US" sz="4400" b="1" cap="none" spc="0">
                <a:ln w="0"/>
                <a:solidFill>
                  <a:schemeClr val="accent2"/>
                </a:solidFill>
                <a:effectLst>
                  <a:outerShdw blurRad="38100" dist="19050" dir="2700000" algn="tl" rotWithShape="0">
                    <a:schemeClr val="dk1">
                      <a:alpha val="40000"/>
                    </a:schemeClr>
                  </a:outerShdw>
                </a:effectLst>
                <a:latin typeface="Times New Roman" panose="02020603050405020304" pitchFamily="18" charset="0"/>
                <a:ea typeface="Verdana" panose="020B0604030504040204" pitchFamily="34" charset="0"/>
                <a:cs typeface="Times New Roman" panose="02020603050405020304" pitchFamily="18" charset="0"/>
              </a:rPr>
              <a:t>ABSTRACT</a:t>
            </a:r>
          </a:p>
        </p:txBody>
      </p:sp>
      <p:sp>
        <p:nvSpPr>
          <p:cNvPr id="7" name="TextBox 6">
            <a:extLst>
              <a:ext uri="{FF2B5EF4-FFF2-40B4-BE49-F238E27FC236}">
                <a16:creationId xmlns:a16="http://schemas.microsoft.com/office/drawing/2014/main" id="{CF1789CC-942B-14F4-3DFA-A82179F8105F}"/>
              </a:ext>
            </a:extLst>
          </p:cNvPr>
          <p:cNvSpPr txBox="1"/>
          <p:nvPr/>
        </p:nvSpPr>
        <p:spPr>
          <a:xfrm>
            <a:off x="3886200" y="948690"/>
            <a:ext cx="7924800" cy="590931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The "World University Rankings" dataset is a rich source of information encompassing a wide array of metrics and attributes related to universities worldwide. This project aims to conduct a comprehensive analysis of this dataset to extract valuable insights that can inform stakeholders in the education sector and beyond. The analysis will involve a multi-faceted approach, including exploratory data analysis (EDA), statistical analysis, and data visualization techniques. Through EDA, we will delve into the structure of the dataset, identify trends, outliers, and patterns, and gain a deeper understanding of the underlying data. Statistical analysis will allow us to quantify relationships between variables and identify key factors influencing university rankings.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Moreover, the project will utilize advanced data visualization techniques to present the analysis findings in an intuitive and visually appealing manner. Visualizations such as charts, graphs, and interactive dashboards will be employed to effectively communicate complex information and facilitate easier interpretation of the results.</a:t>
            </a:r>
          </a:p>
          <a:p>
            <a:r>
              <a:rPr lang="en-IN" dirty="0">
                <a:solidFill>
                  <a:schemeClr val="bg1"/>
                </a:solidFill>
                <a:latin typeface="Times New Roman" panose="02020603050405020304" pitchFamily="18" charset="0"/>
                <a:cs typeface="Times New Roman" panose="02020603050405020304" pitchFamily="18" charset="0"/>
              </a:rPr>
              <a:t>The ultimate goal of this project is to provide actionable insights and recommendations to stakeholders in the education sector. These insights can help universities enhance their performance, policymakers formulate informed decisions, and students make more informed choices about their education. By leveraging the power of data analysis, this project seeks to contribute to the advancement of education quality and excellence on a global scale.</a:t>
            </a:r>
          </a:p>
        </p:txBody>
      </p:sp>
    </p:spTree>
    <p:extLst>
      <p:ext uri="{BB962C8B-B14F-4D97-AF65-F5344CB8AC3E}">
        <p14:creationId xmlns:p14="http://schemas.microsoft.com/office/powerpoint/2010/main" val="358142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pic>
        <p:nvPicPr>
          <p:cNvPr id="1299" name="Google Shape;1299;p97"/>
          <p:cNvPicPr preferRelativeResize="0"/>
          <p:nvPr/>
        </p:nvPicPr>
        <p:blipFill rotWithShape="1">
          <a:blip r:embed="rId3">
            <a:alphaModFix/>
          </a:blip>
          <a:srcRect l="15721" t="-274" r="17295" b="-1300"/>
          <a:stretch/>
        </p:blipFill>
        <p:spPr>
          <a:xfrm>
            <a:off x="4025900" y="-19000"/>
            <a:ext cx="8166000" cy="6966000"/>
          </a:xfrm>
          <a:prstGeom prst="rect">
            <a:avLst/>
          </a:prstGeom>
          <a:noFill/>
          <a:ln>
            <a:noFill/>
          </a:ln>
        </p:spPr>
      </p:pic>
      <p:sp>
        <p:nvSpPr>
          <p:cNvPr id="1300" name="Google Shape;1300;p97"/>
          <p:cNvSpPr/>
          <p:nvPr/>
        </p:nvSpPr>
        <p:spPr>
          <a:xfrm>
            <a:off x="4971399" y="159494"/>
            <a:ext cx="6174899" cy="6378400"/>
          </a:xfrm>
          <a:prstGeom prst="rect">
            <a:avLst/>
          </a:prstGeom>
          <a:solidFill>
            <a:schemeClr val="lt1"/>
          </a:solidFill>
          <a:ln>
            <a:noFill/>
          </a:ln>
        </p:spPr>
        <p:txBody>
          <a:bodyPr spcFirstLastPara="1" wrap="square" lIns="121900" tIns="121900" rIns="121900" bIns="121900" anchor="ctr" anchorCtr="0">
            <a:noAutofit/>
          </a:bodyPr>
          <a:lstStyle/>
          <a:p>
            <a:endParaRPr sz="2400">
              <a:solidFill>
                <a:schemeClr val="lt1"/>
              </a:solidFill>
            </a:endParaRPr>
          </a:p>
        </p:txBody>
      </p:sp>
      <p:sp>
        <p:nvSpPr>
          <p:cNvPr id="1301" name="Google Shape;1301;p97"/>
          <p:cNvSpPr txBox="1">
            <a:spLocks noGrp="1"/>
          </p:cNvSpPr>
          <p:nvPr>
            <p:ph type="title"/>
          </p:nvPr>
        </p:nvSpPr>
        <p:spPr>
          <a:xfrm>
            <a:off x="247069" y="2439276"/>
            <a:ext cx="3646532" cy="1588000"/>
          </a:xfrm>
          <a:prstGeom prst="rect">
            <a:avLst/>
          </a:prstGeom>
        </p:spPr>
        <p:txBody>
          <a:bodyPr spcFirstLastPara="1" vert="horz" wrap="square" lIns="121900" tIns="121900" rIns="121900" bIns="121900" rtlCol="0" anchor="ctr" anchorCtr="0">
            <a:noAutofit/>
          </a:bodyPr>
          <a:lstStyle/>
          <a:p>
            <a:r>
              <a:rPr lang="en-US" dirty="0">
                <a:latin typeface="Times New Roman" panose="02020603050405020304" pitchFamily="18" charset="0"/>
                <a:cs typeface="Times New Roman" panose="02020603050405020304" pitchFamily="18" charset="0"/>
              </a:rPr>
              <a:t>Development Process</a:t>
            </a:r>
            <a:endParaRPr dirty="0">
              <a:latin typeface="Times New Roman" panose="02020603050405020304" pitchFamily="18" charset="0"/>
              <a:cs typeface="Times New Roman" panose="02020603050405020304" pitchFamily="18" charset="0"/>
            </a:endParaRPr>
          </a:p>
        </p:txBody>
      </p:sp>
      <p:sp>
        <p:nvSpPr>
          <p:cNvPr id="1302" name="Google Shape;1302;p97"/>
          <p:cNvSpPr txBox="1">
            <a:spLocks noGrp="1"/>
          </p:cNvSpPr>
          <p:nvPr>
            <p:ph type="subTitle" idx="1"/>
          </p:nvPr>
        </p:nvSpPr>
        <p:spPr>
          <a:xfrm>
            <a:off x="5175115" y="219546"/>
            <a:ext cx="4756826" cy="521509"/>
          </a:xfrm>
          <a:prstGeom prst="rect">
            <a:avLst/>
          </a:prstGeom>
        </p:spPr>
        <p:txBody>
          <a:bodyPr spcFirstLastPara="1" vert="horz" wrap="square" lIns="121900" tIns="121900" rIns="121900" bIns="121900" rtlCol="0" anchor="ctr" anchorCtr="0">
            <a:noAutofit/>
          </a:bodyPr>
          <a:lstStyle/>
          <a:p>
            <a:pPr marL="0" indent="0"/>
            <a:r>
              <a:rPr lang="en" dirty="0">
                <a:latin typeface="Times New Roman" panose="02020603050405020304" pitchFamily="18" charset="0"/>
                <a:cs typeface="Times New Roman" panose="02020603050405020304" pitchFamily="18" charset="0"/>
              </a:rPr>
              <a:t>DEVELOPMENT PHASES</a:t>
            </a:r>
            <a:endParaRPr dirty="0">
              <a:latin typeface="Times New Roman" panose="02020603050405020304" pitchFamily="18" charset="0"/>
              <a:cs typeface="Times New Roman" panose="02020603050405020304" pitchFamily="18" charset="0"/>
            </a:endParaRPr>
          </a:p>
        </p:txBody>
      </p:sp>
      <p:sp>
        <p:nvSpPr>
          <p:cNvPr id="1303" name="Google Shape;1303;p97"/>
          <p:cNvSpPr txBox="1">
            <a:spLocks noGrp="1"/>
          </p:cNvSpPr>
          <p:nvPr>
            <p:ph type="subTitle" idx="2"/>
          </p:nvPr>
        </p:nvSpPr>
        <p:spPr>
          <a:xfrm>
            <a:off x="5283528" y="3631036"/>
            <a:ext cx="4540000" cy="295604"/>
          </a:xfrm>
          <a:prstGeom prst="rect">
            <a:avLst/>
          </a:prstGeom>
        </p:spPr>
        <p:txBody>
          <a:bodyPr spcFirstLastPara="1" vert="horz" wrap="square" lIns="121900" tIns="121900" rIns="121900" bIns="121900" rtlCol="0" anchor="b" anchorCtr="0">
            <a:noAutofit/>
          </a:bodyPr>
          <a:lstStyle/>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Planning: </a:t>
            </a:r>
            <a:r>
              <a:rPr lang="en-IN" sz="1200" dirty="0">
                <a:solidFill>
                  <a:schemeClr val="tx1"/>
                </a:solidFill>
                <a:latin typeface="Times New Roman" panose="02020603050405020304" pitchFamily="18" charset="0"/>
                <a:cs typeface="Times New Roman" panose="02020603050405020304" pitchFamily="18" charset="0"/>
              </a:rPr>
              <a:t>Define the objectives and scope of the analysis, including data sources and desired outcomes.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Data Collection: </a:t>
            </a:r>
            <a:r>
              <a:rPr lang="en-IN" sz="1200" dirty="0">
                <a:solidFill>
                  <a:schemeClr val="tx1"/>
                </a:solidFill>
                <a:latin typeface="Times New Roman" panose="02020603050405020304" pitchFamily="18" charset="0"/>
                <a:cs typeface="Times New Roman" panose="02020603050405020304" pitchFamily="18" charset="0"/>
              </a:rPr>
              <a:t>Gather the relevant dataset(s) for analysis.</a:t>
            </a:r>
          </a:p>
          <a:p>
            <a:pPr marL="171450" indent="-171450">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Data Preprocessing: Clean the data, handle missing values, and perform feature engineering if needed.</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Exploratory Data Analysis (EDA): </a:t>
            </a:r>
            <a:r>
              <a:rPr lang="en-IN" sz="1200" dirty="0">
                <a:solidFill>
                  <a:schemeClr val="tx1"/>
                </a:solidFill>
                <a:latin typeface="Times New Roman" panose="02020603050405020304" pitchFamily="18" charset="0"/>
                <a:cs typeface="Times New Roman" panose="02020603050405020304" pitchFamily="18" charset="0"/>
              </a:rPr>
              <a:t>Explore the data using statistical techniques and visualizations to gain insights.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Model Development: </a:t>
            </a:r>
            <a:r>
              <a:rPr lang="en-IN" sz="1200" dirty="0">
                <a:solidFill>
                  <a:schemeClr val="tx1"/>
                </a:solidFill>
                <a:latin typeface="Times New Roman" panose="02020603050405020304" pitchFamily="18" charset="0"/>
                <a:cs typeface="Times New Roman" panose="02020603050405020304" pitchFamily="18" charset="0"/>
              </a:rPr>
              <a:t>Implement logistic regression or other models for analysis.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Model Evaluation: </a:t>
            </a:r>
            <a:r>
              <a:rPr lang="en-IN" sz="1200" dirty="0">
                <a:solidFill>
                  <a:schemeClr val="tx1"/>
                </a:solidFill>
                <a:latin typeface="Times New Roman" panose="02020603050405020304" pitchFamily="18" charset="0"/>
                <a:cs typeface="Times New Roman" panose="02020603050405020304" pitchFamily="18" charset="0"/>
              </a:rPr>
              <a:t>Assess the performance of the model using appropriate metrics.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Results Interpretation: </a:t>
            </a:r>
            <a:r>
              <a:rPr lang="en-IN" sz="1200" dirty="0">
                <a:solidFill>
                  <a:schemeClr val="tx1"/>
                </a:solidFill>
                <a:latin typeface="Times New Roman" panose="02020603050405020304" pitchFamily="18" charset="0"/>
                <a:cs typeface="Times New Roman" panose="02020603050405020304" pitchFamily="18" charset="0"/>
              </a:rPr>
              <a:t>Interpret the results of the analysis and derive actionable insights.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Reporting: </a:t>
            </a:r>
            <a:r>
              <a:rPr lang="en-IN" sz="1200" dirty="0">
                <a:solidFill>
                  <a:schemeClr val="tx1"/>
                </a:solidFill>
                <a:latin typeface="Times New Roman" panose="02020603050405020304" pitchFamily="18" charset="0"/>
                <a:cs typeface="Times New Roman" panose="02020603050405020304" pitchFamily="18" charset="0"/>
              </a:rPr>
              <a:t>Present the findings in a clear and understandable manner, often using visualizations and summaries.</a:t>
            </a:r>
            <a:endParaRPr lang="en-US" sz="1400" dirty="0">
              <a:solidFill>
                <a:schemeClr val="tx1"/>
              </a:solidFill>
            </a:endParaRPr>
          </a:p>
          <a:p>
            <a:pPr marL="285750" indent="-285750">
              <a:buFont typeface="Arial" panose="020B0604020202020204" pitchFamily="34" charset="0"/>
              <a:buChar char="•"/>
            </a:pPr>
            <a:endParaRPr sz="1400" dirty="0"/>
          </a:p>
        </p:txBody>
      </p:sp>
      <p:sp>
        <p:nvSpPr>
          <p:cNvPr id="1307" name="Google Shape;1307;p97"/>
          <p:cNvSpPr txBox="1">
            <a:spLocks noGrp="1"/>
          </p:cNvSpPr>
          <p:nvPr>
            <p:ph type="subTitle" idx="5"/>
          </p:nvPr>
        </p:nvSpPr>
        <p:spPr>
          <a:xfrm>
            <a:off x="5175115" y="3348694"/>
            <a:ext cx="6519873" cy="1262223"/>
          </a:xfrm>
          <a:prstGeom prst="rect">
            <a:avLst/>
          </a:prstGeom>
        </p:spPr>
        <p:txBody>
          <a:bodyPr spcFirstLastPara="1" vert="horz" wrap="square" lIns="121900" tIns="121900" rIns="121900" bIns="121900" rtlCol="0" anchor="ctr" anchorCtr="0">
            <a:noAutofit/>
          </a:bodyPr>
          <a:lstStyle/>
          <a:p>
            <a:pPr marL="0" indent="0"/>
            <a:r>
              <a:rPr lang="en-US" dirty="0">
                <a:latin typeface="Times New Roman" panose="02020603050405020304" pitchFamily="18" charset="0"/>
                <a:cs typeface="Times New Roman" panose="02020603050405020304" pitchFamily="18" charset="0"/>
              </a:rPr>
              <a:t>TECH-STACK</a:t>
            </a:r>
            <a:endParaRPr dirty="0">
              <a:latin typeface="Times New Roman" panose="02020603050405020304" pitchFamily="18" charset="0"/>
              <a:cs typeface="Times New Roman" panose="02020603050405020304" pitchFamily="18" charset="0"/>
            </a:endParaRPr>
          </a:p>
        </p:txBody>
      </p:sp>
      <p:cxnSp>
        <p:nvCxnSpPr>
          <p:cNvPr id="1308" name="Google Shape;1308;p97"/>
          <p:cNvCxnSpPr/>
          <p:nvPr/>
        </p:nvCxnSpPr>
        <p:spPr>
          <a:xfrm>
            <a:off x="12059600" y="153067"/>
            <a:ext cx="0" cy="6552400"/>
          </a:xfrm>
          <a:prstGeom prst="straightConnector1">
            <a:avLst/>
          </a:prstGeom>
          <a:noFill/>
          <a:ln w="19050" cap="flat" cmpd="sng">
            <a:solidFill>
              <a:schemeClr val="lt1"/>
            </a:solidFill>
            <a:prstDash val="solid"/>
            <a:round/>
            <a:headEnd type="none" w="med" len="med"/>
            <a:tailEnd type="none" w="med" len="med"/>
          </a:ln>
        </p:spPr>
      </p:cxnSp>
      <p:cxnSp>
        <p:nvCxnSpPr>
          <p:cNvPr id="1310" name="Google Shape;1310;p97"/>
          <p:cNvCxnSpPr/>
          <p:nvPr/>
        </p:nvCxnSpPr>
        <p:spPr>
          <a:xfrm>
            <a:off x="4042649" y="142700"/>
            <a:ext cx="8032400" cy="0"/>
          </a:xfrm>
          <a:prstGeom prst="straightConnector1">
            <a:avLst/>
          </a:prstGeom>
          <a:noFill/>
          <a:ln w="19050" cap="flat" cmpd="sng">
            <a:solidFill>
              <a:schemeClr val="lt1"/>
            </a:solidFill>
            <a:prstDash val="solid"/>
            <a:round/>
            <a:headEnd type="none" w="med" len="med"/>
            <a:tailEnd type="none" w="med" len="med"/>
          </a:ln>
        </p:spPr>
      </p:cxnSp>
      <p:cxnSp>
        <p:nvCxnSpPr>
          <p:cNvPr id="1311" name="Google Shape;1311;p97"/>
          <p:cNvCxnSpPr/>
          <p:nvPr/>
        </p:nvCxnSpPr>
        <p:spPr>
          <a:xfrm>
            <a:off x="4025900" y="6716000"/>
            <a:ext cx="8047200" cy="0"/>
          </a:xfrm>
          <a:prstGeom prst="straightConnector1">
            <a:avLst/>
          </a:prstGeom>
          <a:noFill/>
          <a:ln w="19050" cap="flat" cmpd="sng">
            <a:solidFill>
              <a:schemeClr val="lt1"/>
            </a:solidFill>
            <a:prstDash val="solid"/>
            <a:round/>
            <a:headEnd type="none" w="med" len="med"/>
            <a:tailEnd type="none" w="med" len="med"/>
          </a:ln>
        </p:spPr>
      </p:cxnSp>
      <p:sp>
        <p:nvSpPr>
          <p:cNvPr id="8" name="Rectangle 7">
            <a:extLst>
              <a:ext uri="{FF2B5EF4-FFF2-40B4-BE49-F238E27FC236}">
                <a16:creationId xmlns:a16="http://schemas.microsoft.com/office/drawing/2014/main" id="{B2EF2830-178B-4EA0-06FB-7D4982F13E11}"/>
              </a:ext>
            </a:extLst>
          </p:cNvPr>
          <p:cNvSpPr/>
          <p:nvPr/>
        </p:nvSpPr>
        <p:spPr>
          <a:xfrm>
            <a:off x="5182597" y="4462063"/>
            <a:ext cx="6096000" cy="1569660"/>
          </a:xfrm>
          <a:prstGeom prst="rect">
            <a:avLst/>
          </a:prstGeom>
        </p:spPr>
        <p:txBody>
          <a:bodyPr>
            <a:spAutoFit/>
          </a:bodyPr>
          <a:lstStyle/>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Programming Language: </a:t>
            </a:r>
            <a:r>
              <a:rPr lang="en-US" sz="1200" i="0" dirty="0">
                <a:effectLst/>
                <a:latin typeface="Times New Roman" panose="02020603050405020304" pitchFamily="18" charset="0"/>
                <a:cs typeface="Times New Roman" panose="02020603050405020304" pitchFamily="18" charset="0"/>
              </a:rPr>
              <a:t>Python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Data Analysis Libraries: </a:t>
            </a:r>
            <a:r>
              <a:rPr lang="en-US" sz="1200" i="0" dirty="0">
                <a:effectLst/>
                <a:latin typeface="Times New Roman" panose="02020603050405020304" pitchFamily="18" charset="0"/>
                <a:cs typeface="Times New Roman" panose="02020603050405020304" pitchFamily="18" charset="0"/>
              </a:rPr>
              <a:t>NumPy, Pandas, Matplotlib/Seaborn (for data manipulation, analysis, and visualization)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Machine Learning Library: </a:t>
            </a:r>
            <a:r>
              <a:rPr lang="en-US" sz="1200" i="0" dirty="0">
                <a:effectLst/>
                <a:latin typeface="Times New Roman" panose="02020603050405020304" pitchFamily="18" charset="0"/>
                <a:cs typeface="Times New Roman" panose="02020603050405020304" pitchFamily="18" charset="0"/>
              </a:rPr>
              <a:t>Scikit-learn (for implementing machine learning models like logistic regression)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Integrated Development Environment (IDE): </a:t>
            </a:r>
            <a:r>
              <a:rPr lang="en-US" sz="1200" dirty="0">
                <a:latin typeface="Times New Roman" panose="02020603050405020304" pitchFamily="18" charset="0"/>
                <a:cs typeface="Times New Roman" panose="02020603050405020304" pitchFamily="18" charset="0"/>
              </a:rPr>
              <a:t>Google-</a:t>
            </a:r>
            <a:r>
              <a:rPr lang="en-US" sz="1200" i="0" dirty="0" err="1">
                <a:effectLst/>
                <a:latin typeface="Times New Roman" panose="02020603050405020304" pitchFamily="18" charset="0"/>
                <a:cs typeface="Times New Roman" panose="02020603050405020304" pitchFamily="18" charset="0"/>
              </a:rPr>
              <a:t>Colab</a:t>
            </a:r>
            <a:r>
              <a:rPr lang="en-US" sz="1200" i="0" dirty="0">
                <a:effectLst/>
                <a:latin typeface="Times New Roman" panose="02020603050405020304" pitchFamily="18" charset="0"/>
                <a:cs typeface="Times New Roman" panose="02020603050405020304" pitchFamily="18" charset="0"/>
              </a:rPr>
              <a:t>, GITHUB.</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Data Visualization Libraries</a:t>
            </a:r>
            <a:r>
              <a:rPr lang="en-US" sz="1200" b="1" dirty="0">
                <a:latin typeface="Times New Roman" panose="02020603050405020304" pitchFamily="18" charset="0"/>
                <a:cs typeface="Times New Roman" panose="02020603050405020304" pitchFamily="18" charset="0"/>
              </a:rPr>
              <a:t>:</a:t>
            </a:r>
            <a:r>
              <a:rPr lang="en-US" sz="1200" i="0" dirty="0">
                <a:effectLst/>
                <a:latin typeface="Times New Roman" panose="02020603050405020304" pitchFamily="18" charset="0"/>
                <a:cs typeface="Times New Roman" panose="02020603050405020304" pitchFamily="18" charset="0"/>
              </a:rPr>
              <a:t> Matplotlib, Seaborn, </a:t>
            </a:r>
            <a:r>
              <a:rPr lang="en-US" sz="1200" i="0" dirty="0" err="1">
                <a:effectLst/>
                <a:latin typeface="Times New Roman" panose="02020603050405020304" pitchFamily="18" charset="0"/>
                <a:cs typeface="Times New Roman" panose="02020603050405020304" pitchFamily="18" charset="0"/>
              </a:rPr>
              <a:t>Plotly</a:t>
            </a:r>
            <a:r>
              <a:rPr lang="en-US" sz="1200" dirty="0">
                <a:latin typeface="Times New Roman" panose="02020603050405020304" pitchFamily="18" charset="0"/>
                <a:cs typeface="Times New Roman" panose="02020603050405020304" pitchFamily="18" charset="0"/>
              </a:rPr>
              <a:t>.</a:t>
            </a:r>
            <a:endParaRPr lang="en-US" sz="1200" i="0" dirty="0">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Code Editor: </a:t>
            </a:r>
            <a:r>
              <a:rPr lang="en-US" sz="1200" i="0" dirty="0">
                <a:effectLst/>
                <a:latin typeface="Times New Roman" panose="02020603050405020304" pitchFamily="18" charset="0"/>
                <a:cs typeface="Times New Roman" panose="02020603050405020304" pitchFamily="18" charset="0"/>
              </a:rPr>
              <a:t>Visual Studio Code, Sublime Text, or Atom (for editing code)</a:t>
            </a:r>
          </a:p>
        </p:txBody>
      </p:sp>
    </p:spTree>
    <p:extLst>
      <p:ext uri="{BB962C8B-B14F-4D97-AF65-F5344CB8AC3E}">
        <p14:creationId xmlns:p14="http://schemas.microsoft.com/office/powerpoint/2010/main" val="12831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02"/>
                                        </p:tgtEl>
                                        <p:attrNameLst>
                                          <p:attrName>style.visibility</p:attrName>
                                        </p:attrNameLst>
                                      </p:cBhvr>
                                      <p:to>
                                        <p:strVal val="visible"/>
                                      </p:to>
                                    </p:set>
                                    <p:anim calcmode="lin" valueType="num">
                                      <p:cBhvr additive="base">
                                        <p:cTn id="7" dur="1000"/>
                                        <p:tgtEl>
                                          <p:spTgt spid="13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07"/>
                                        </p:tgtEl>
                                        <p:attrNameLst>
                                          <p:attrName>style.visibility</p:attrName>
                                        </p:attrNameLst>
                                      </p:cBhvr>
                                      <p:to>
                                        <p:strVal val="visible"/>
                                      </p:to>
                                    </p:set>
                                    <p:anim calcmode="lin" valueType="num">
                                      <p:cBhvr additive="base">
                                        <p:cTn id="10" dur="1000"/>
                                        <p:tgtEl>
                                          <p:spTgt spid="13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3"/>
        <p:cNvGrpSpPr/>
        <p:nvPr/>
      </p:nvGrpSpPr>
      <p:grpSpPr>
        <a:xfrm>
          <a:off x="0" y="0"/>
          <a:ext cx="0" cy="0"/>
          <a:chOff x="0" y="0"/>
          <a:chExt cx="0" cy="0"/>
        </a:xfrm>
      </p:grpSpPr>
      <p:grpSp>
        <p:nvGrpSpPr>
          <p:cNvPr id="5245" name="Google Shape;5245;p121"/>
          <p:cNvGrpSpPr/>
          <p:nvPr/>
        </p:nvGrpSpPr>
        <p:grpSpPr>
          <a:xfrm>
            <a:off x="1494877" y="986548"/>
            <a:ext cx="3969071" cy="4874149"/>
            <a:chOff x="3580755" y="2020082"/>
            <a:chExt cx="1344840" cy="1786275"/>
          </a:xfrm>
        </p:grpSpPr>
        <p:sp>
          <p:nvSpPr>
            <p:cNvPr id="5246" name="Google Shape;5246;p121"/>
            <p:cNvSpPr/>
            <p:nvPr/>
          </p:nvSpPr>
          <p:spPr>
            <a:xfrm>
              <a:off x="4193750" y="2051650"/>
              <a:ext cx="28700" cy="24925"/>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47" name="Google Shape;5247;p121"/>
            <p:cNvSpPr/>
            <p:nvPr/>
          </p:nvSpPr>
          <p:spPr>
            <a:xfrm>
              <a:off x="4179825" y="3667150"/>
              <a:ext cx="125000" cy="106825"/>
            </a:xfrm>
            <a:custGeom>
              <a:avLst/>
              <a:gdLst/>
              <a:ahLst/>
              <a:cxnLst/>
              <a:rect l="l" t="t" r="r" b="b"/>
              <a:pathLst>
                <a:path w="5000" h="4273" extrusionOk="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48" name="Google Shape;5248;p121"/>
            <p:cNvSpPr/>
            <p:nvPr/>
          </p:nvSpPr>
          <p:spPr>
            <a:xfrm>
              <a:off x="3580755" y="2020082"/>
              <a:ext cx="1344840"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5249" name="Google Shape;5249;p121"/>
          <p:cNvSpPr txBox="1">
            <a:spLocks noGrp="1"/>
          </p:cNvSpPr>
          <p:nvPr>
            <p:ph type="title"/>
          </p:nvPr>
        </p:nvSpPr>
        <p:spPr>
          <a:xfrm>
            <a:off x="4924488" y="231597"/>
            <a:ext cx="6923802" cy="1450067"/>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Solution Model</a:t>
            </a:r>
            <a:endParaRPr b="1" dirty="0">
              <a:latin typeface="Times New Roman" panose="02020603050405020304" pitchFamily="18" charset="0"/>
              <a:cs typeface="Times New Roman" panose="02020603050405020304" pitchFamily="18" charset="0"/>
            </a:endParaRPr>
          </a:p>
        </p:txBody>
      </p:sp>
      <p:cxnSp>
        <p:nvCxnSpPr>
          <p:cNvPr id="5254" name="Google Shape;5254;p121"/>
          <p:cNvCxnSpPr/>
          <p:nvPr/>
        </p:nvCxnSpPr>
        <p:spPr>
          <a:xfrm rot="10800000">
            <a:off x="1048100" y="6716400"/>
            <a:ext cx="49292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p:cNvSpPr/>
          <p:nvPr/>
        </p:nvSpPr>
        <p:spPr>
          <a:xfrm>
            <a:off x="5197886" y="1883481"/>
            <a:ext cx="6650403" cy="4585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977300" y="1570837"/>
            <a:ext cx="6096000" cy="646331"/>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Data Collection:</a:t>
            </a:r>
          </a:p>
          <a:p>
            <a:r>
              <a:rPr lang="en-US" sz="1200" b="0" i="0" dirty="0">
                <a:solidFill>
                  <a:schemeClr val="bg1"/>
                </a:solidFill>
                <a:effectLst/>
                <a:latin typeface="Times New Roman" panose="02020603050405020304" pitchFamily="18" charset="0"/>
                <a:cs typeface="Times New Roman" panose="02020603050405020304" pitchFamily="18" charset="0"/>
              </a:rPr>
              <a:t>We collected data from foreign websites to build a comprehensive dataset for our dropout prediction model.</a:t>
            </a:r>
          </a:p>
        </p:txBody>
      </p:sp>
      <p:sp>
        <p:nvSpPr>
          <p:cNvPr id="4" name="Rectangle 3"/>
          <p:cNvSpPr/>
          <p:nvPr/>
        </p:nvSpPr>
        <p:spPr>
          <a:xfrm>
            <a:off x="5977300" y="2293507"/>
            <a:ext cx="6096000" cy="646331"/>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Data Preprocessing:</a:t>
            </a:r>
          </a:p>
          <a:p>
            <a:r>
              <a:rPr lang="en-US" sz="1200" b="0" i="0" dirty="0">
                <a:solidFill>
                  <a:schemeClr val="bg1"/>
                </a:solidFill>
                <a:effectLst/>
                <a:latin typeface="Times New Roman" panose="02020603050405020304" pitchFamily="18" charset="0"/>
                <a:cs typeface="Times New Roman" panose="02020603050405020304" pitchFamily="18" charset="0"/>
              </a:rPr>
              <a:t>Before training our model, we rigorously preprocessed the dataset, addressing missing values and ensuring data quality.</a:t>
            </a:r>
          </a:p>
        </p:txBody>
      </p:sp>
      <p:sp>
        <p:nvSpPr>
          <p:cNvPr id="5" name="Rectangle 4"/>
          <p:cNvSpPr/>
          <p:nvPr/>
        </p:nvSpPr>
        <p:spPr>
          <a:xfrm>
            <a:off x="5977300" y="2971362"/>
            <a:ext cx="6096000" cy="830997"/>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Exploratory Data Analysis:</a:t>
            </a:r>
          </a:p>
          <a:p>
            <a:r>
              <a:rPr lang="en-IN" sz="1200" b="0" i="0" dirty="0">
                <a:solidFill>
                  <a:schemeClr val="bg1"/>
                </a:solidFill>
                <a:effectLst/>
                <a:latin typeface="Times New Roman" panose="02020603050405020304" pitchFamily="18" charset="0"/>
                <a:cs typeface="Times New Roman" panose="02020603050405020304" pitchFamily="18" charset="0"/>
              </a:rPr>
              <a:t>Exploratory Data Analysis (EDA) includes data cleaning, summarization, visualization, and hypothesis generation to understand the dataset's structure, identify patterns, and inform further analysis.</a:t>
            </a:r>
            <a:endParaRPr lang="en-US" sz="1200" b="0" i="0" dirty="0">
              <a:solidFill>
                <a:schemeClr val="bg1"/>
              </a:solidFill>
              <a:effectLst/>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79C2B855-95A9-E5A0-1002-EA5E30B2F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65" y="379724"/>
            <a:ext cx="3969070" cy="61722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79C254D-CA2B-88C5-2E75-6ADED8E7D96C}"/>
              </a:ext>
            </a:extLst>
          </p:cNvPr>
          <p:cNvSpPr/>
          <p:nvPr/>
        </p:nvSpPr>
        <p:spPr>
          <a:xfrm>
            <a:off x="5977300" y="3862777"/>
            <a:ext cx="6096000" cy="461665"/>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Libraries for Grap</a:t>
            </a:r>
            <a:r>
              <a:rPr lang="en-US" sz="1200" b="1" dirty="0">
                <a:solidFill>
                  <a:schemeClr val="bg1"/>
                </a:solidFill>
                <a:latin typeface="Times New Roman" panose="02020603050405020304" pitchFamily="18" charset="0"/>
                <a:cs typeface="Times New Roman" panose="02020603050405020304" pitchFamily="18" charset="0"/>
              </a:rPr>
              <a:t>hs</a:t>
            </a:r>
            <a:r>
              <a:rPr lang="en-US" sz="1200" b="1" i="0" dirty="0">
                <a:solidFill>
                  <a:schemeClr val="bg1"/>
                </a:solidFill>
                <a:effectLst/>
                <a:latin typeface="Times New Roman" panose="02020603050405020304" pitchFamily="18" charset="0"/>
                <a:cs typeface="Times New Roman" panose="02020603050405020304" pitchFamily="18" charset="0"/>
              </a:rPr>
              <a:t>:</a:t>
            </a:r>
          </a:p>
          <a:p>
            <a:r>
              <a:rPr lang="en-US" sz="1200" i="0" dirty="0">
                <a:solidFill>
                  <a:schemeClr val="bg1"/>
                </a:solidFill>
                <a:effectLst/>
                <a:latin typeface="Times New Roman" panose="02020603050405020304" pitchFamily="18" charset="0"/>
                <a:cs typeface="Times New Roman" panose="02020603050405020304" pitchFamily="18" charset="0"/>
              </a:rPr>
              <a:t>Matplotlib, Seaborn, Pandas, </a:t>
            </a:r>
            <a:r>
              <a:rPr lang="en-US" sz="1200" i="0" dirty="0" err="1">
                <a:solidFill>
                  <a:schemeClr val="bg1"/>
                </a:solidFill>
                <a:effectLst/>
                <a:latin typeface="Times New Roman" panose="02020603050405020304" pitchFamily="18" charset="0"/>
                <a:cs typeface="Times New Roman" panose="02020603050405020304" pitchFamily="18" charset="0"/>
              </a:rPr>
              <a:t>Plotly</a:t>
            </a:r>
            <a:r>
              <a:rPr lang="en-US" sz="1200" i="0" dirty="0">
                <a:solidFill>
                  <a:schemeClr val="bg1"/>
                </a:solidFill>
                <a:effectLst/>
                <a:latin typeface="Times New Roman" panose="02020603050405020304" pitchFamily="18" charset="0"/>
                <a:cs typeface="Times New Roman" panose="02020603050405020304" pitchFamily="18" charset="0"/>
              </a:rPr>
              <a:t>, Bokeh, Altair</a:t>
            </a:r>
          </a:p>
        </p:txBody>
      </p:sp>
      <p:sp>
        <p:nvSpPr>
          <p:cNvPr id="14" name="Rectangle 13">
            <a:extLst>
              <a:ext uri="{FF2B5EF4-FFF2-40B4-BE49-F238E27FC236}">
                <a16:creationId xmlns:a16="http://schemas.microsoft.com/office/drawing/2014/main" id="{321006E4-7AA4-0260-9BB6-5C5DAF75D5CB}"/>
              </a:ext>
            </a:extLst>
          </p:cNvPr>
          <p:cNvSpPr/>
          <p:nvPr/>
        </p:nvSpPr>
        <p:spPr>
          <a:xfrm>
            <a:off x="5977300" y="4385996"/>
            <a:ext cx="6096000" cy="830997"/>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LOGISTIC REGRESSION:</a:t>
            </a:r>
          </a:p>
          <a:p>
            <a:r>
              <a:rPr lang="en-US" sz="1200" i="0" dirty="0">
                <a:solidFill>
                  <a:schemeClr val="bg1"/>
                </a:solidFill>
                <a:effectLst/>
                <a:latin typeface="Times New Roman" panose="02020603050405020304" pitchFamily="18" charset="0"/>
                <a:cs typeface="Times New Roman" panose="02020603050405020304" pitchFamily="18" charset="0"/>
              </a:rPr>
              <a:t>M</a:t>
            </a:r>
            <a:r>
              <a:rPr lang="en-IN" sz="1200" i="0" dirty="0">
                <a:solidFill>
                  <a:schemeClr val="bg1"/>
                </a:solidFill>
                <a:effectLst/>
                <a:latin typeface="Times New Roman" panose="02020603050405020304" pitchFamily="18" charset="0"/>
                <a:cs typeface="Times New Roman" panose="02020603050405020304" pitchFamily="18" charset="0"/>
              </a:rPr>
              <a:t>Logistic regression is a statistical model used for binary classification tasks, estimating the probability of an event occurring based on input features, often used in machine learning for its simplicity and interpretability.</a:t>
            </a:r>
            <a:endParaRPr lang="en-US" sz="120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578798"/>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3"/>
        <p:cNvGrpSpPr/>
        <p:nvPr/>
      </p:nvGrpSpPr>
      <p:grpSpPr>
        <a:xfrm>
          <a:off x="0" y="0"/>
          <a:ext cx="0" cy="0"/>
          <a:chOff x="0" y="0"/>
          <a:chExt cx="0" cy="0"/>
        </a:xfrm>
      </p:grpSpPr>
      <p:pic>
        <p:nvPicPr>
          <p:cNvPr id="4984" name="Google Shape;4984;p115"/>
          <p:cNvPicPr preferRelativeResize="0"/>
          <p:nvPr/>
        </p:nvPicPr>
        <p:blipFill rotWithShape="1">
          <a:blip r:embed="rId3">
            <a:alphaModFix/>
          </a:blip>
          <a:srcRect t="12356" b="60597"/>
          <a:stretch/>
        </p:blipFill>
        <p:spPr>
          <a:xfrm>
            <a:off x="11533" y="5335967"/>
            <a:ext cx="12192000" cy="1854767"/>
          </a:xfrm>
          <a:prstGeom prst="rect">
            <a:avLst/>
          </a:prstGeom>
          <a:noFill/>
          <a:ln>
            <a:noFill/>
          </a:ln>
        </p:spPr>
      </p:pic>
      <p:sp>
        <p:nvSpPr>
          <p:cNvPr id="4985" name="Google Shape;4985;p115"/>
          <p:cNvSpPr txBox="1">
            <a:spLocks noGrp="1"/>
          </p:cNvSpPr>
          <p:nvPr>
            <p:ph type="title"/>
          </p:nvPr>
        </p:nvSpPr>
        <p:spPr>
          <a:xfrm>
            <a:off x="904835" y="431433"/>
            <a:ext cx="10394000" cy="979600"/>
          </a:xfrm>
          <a:prstGeom prst="rect">
            <a:avLst/>
          </a:prstGeom>
        </p:spPr>
        <p:txBody>
          <a:bodyPr spcFirstLastPara="1" vert="horz" wrap="square" lIns="121900" tIns="121900" rIns="121900" bIns="121900" rtlCol="0" anchor="t" anchorCtr="0">
            <a:noAutofit/>
          </a:bodyPr>
          <a:lstStyle/>
          <a:p>
            <a:r>
              <a:rPr lang="en" dirty="0">
                <a:latin typeface="Times New Roman" panose="02020603050405020304" pitchFamily="18" charset="0"/>
                <a:cs typeface="Times New Roman" panose="02020603050405020304" pitchFamily="18" charset="0"/>
              </a:rPr>
              <a:t>Our Goals</a:t>
            </a:r>
            <a:endParaRPr dirty="0">
              <a:latin typeface="Times New Roman" panose="02020603050405020304" pitchFamily="18" charset="0"/>
              <a:cs typeface="Times New Roman" panose="02020603050405020304" pitchFamily="18" charset="0"/>
            </a:endParaRPr>
          </a:p>
        </p:txBody>
      </p:sp>
      <p:sp>
        <p:nvSpPr>
          <p:cNvPr id="4986" name="Google Shape;4986;p115"/>
          <p:cNvSpPr txBox="1">
            <a:spLocks noGrp="1"/>
          </p:cNvSpPr>
          <p:nvPr>
            <p:ph type="subTitle" idx="1"/>
          </p:nvPr>
        </p:nvSpPr>
        <p:spPr>
          <a:xfrm>
            <a:off x="500750" y="898097"/>
            <a:ext cx="3883766" cy="1025871"/>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Data Exploration</a:t>
            </a:r>
            <a:endParaRPr sz="2000" dirty="0">
              <a:latin typeface="Times New Roman" panose="02020603050405020304" pitchFamily="18" charset="0"/>
              <a:cs typeface="Times New Roman" panose="02020603050405020304" pitchFamily="18" charset="0"/>
            </a:endParaRPr>
          </a:p>
        </p:txBody>
      </p:sp>
      <p:sp>
        <p:nvSpPr>
          <p:cNvPr id="4987" name="Google Shape;4987;p115"/>
          <p:cNvSpPr txBox="1">
            <a:spLocks noGrp="1"/>
          </p:cNvSpPr>
          <p:nvPr>
            <p:ph type="subTitle" idx="2"/>
          </p:nvPr>
        </p:nvSpPr>
        <p:spPr>
          <a:xfrm>
            <a:off x="1351749" y="1938944"/>
            <a:ext cx="3264722" cy="630400"/>
          </a:xfrm>
          <a:prstGeom prst="rect">
            <a:avLst/>
          </a:prstGeom>
        </p:spPr>
        <p:txBody>
          <a:bodyPr spcFirstLastPara="1" vert="horz" wrap="square" lIns="121900" tIns="121900" rIns="121900" bIns="121900" rtlCol="0" anchor="ctr" anchorCtr="0">
            <a:noAutofit/>
          </a:bodyPr>
          <a:lstStyle/>
          <a:p>
            <a:pPr marL="0" indent="0" algn="just"/>
            <a:r>
              <a:rPr lang="en-IN" sz="1600" dirty="0">
                <a:latin typeface="Times New Roman" panose="02020603050405020304" pitchFamily="18" charset="0"/>
                <a:cs typeface="Times New Roman" panose="02020603050405020304" pitchFamily="18" charset="0"/>
              </a:rPr>
              <a:t>Gain a deep understanding of the dataset through exploratory data analysis (EDA) to uncover patterns, trends, and anomalies.</a:t>
            </a:r>
            <a:endParaRPr sz="1600" dirty="0">
              <a:latin typeface="Times New Roman" panose="02020603050405020304" pitchFamily="18" charset="0"/>
              <a:cs typeface="Times New Roman" panose="02020603050405020304" pitchFamily="18" charset="0"/>
            </a:endParaRPr>
          </a:p>
        </p:txBody>
      </p:sp>
      <p:sp>
        <p:nvSpPr>
          <p:cNvPr id="4988" name="Google Shape;4988;p115"/>
          <p:cNvSpPr txBox="1">
            <a:spLocks noGrp="1"/>
          </p:cNvSpPr>
          <p:nvPr>
            <p:ph type="subTitle" idx="3"/>
          </p:nvPr>
        </p:nvSpPr>
        <p:spPr>
          <a:xfrm>
            <a:off x="5703269" y="981934"/>
            <a:ext cx="4060533" cy="858196"/>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Insight Generation</a:t>
            </a:r>
            <a:endParaRPr sz="2000" dirty="0">
              <a:latin typeface="Times New Roman" panose="02020603050405020304" pitchFamily="18" charset="0"/>
              <a:cs typeface="Times New Roman" panose="02020603050405020304" pitchFamily="18" charset="0"/>
            </a:endParaRPr>
          </a:p>
        </p:txBody>
      </p:sp>
      <p:sp>
        <p:nvSpPr>
          <p:cNvPr id="4989" name="Google Shape;4989;p115"/>
          <p:cNvSpPr txBox="1">
            <a:spLocks noGrp="1"/>
          </p:cNvSpPr>
          <p:nvPr>
            <p:ph type="subTitle" idx="4"/>
          </p:nvPr>
        </p:nvSpPr>
        <p:spPr>
          <a:xfrm>
            <a:off x="6582296" y="1825219"/>
            <a:ext cx="3953623" cy="799918"/>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Generate meaningful insights and</a:t>
            </a:r>
          </a:p>
          <a:p>
            <a:pPr marL="0" indent="0" algn="l"/>
            <a:r>
              <a:rPr lang="en-IN" sz="1600" dirty="0">
                <a:latin typeface="Times New Roman" panose="02020603050405020304" pitchFamily="18" charset="0"/>
                <a:cs typeface="Times New Roman" panose="02020603050405020304" pitchFamily="18" charset="0"/>
              </a:rPr>
              <a:t>Actionable recommendations based on the analysis to support decision-making.</a:t>
            </a:r>
            <a:endParaRPr sz="1200" dirty="0"/>
          </a:p>
        </p:txBody>
      </p:sp>
      <p:sp>
        <p:nvSpPr>
          <p:cNvPr id="4992" name="Google Shape;4992;p115"/>
          <p:cNvSpPr txBox="1">
            <a:spLocks noGrp="1"/>
          </p:cNvSpPr>
          <p:nvPr>
            <p:ph type="subTitle" idx="7"/>
          </p:nvPr>
        </p:nvSpPr>
        <p:spPr>
          <a:xfrm>
            <a:off x="0" y="2814249"/>
            <a:ext cx="4749528" cy="831250"/>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Reproducibility</a:t>
            </a:r>
            <a:endParaRPr sz="2000" dirty="0">
              <a:latin typeface="Times New Roman" panose="02020603050405020304" pitchFamily="18" charset="0"/>
              <a:cs typeface="Times New Roman" panose="02020603050405020304" pitchFamily="18" charset="0"/>
            </a:endParaRPr>
          </a:p>
        </p:txBody>
      </p:sp>
      <p:sp>
        <p:nvSpPr>
          <p:cNvPr id="4993" name="Google Shape;4993;p115"/>
          <p:cNvSpPr txBox="1">
            <a:spLocks noGrp="1"/>
          </p:cNvSpPr>
          <p:nvPr>
            <p:ph type="subTitle" idx="8"/>
          </p:nvPr>
        </p:nvSpPr>
        <p:spPr>
          <a:xfrm>
            <a:off x="1351749" y="3804863"/>
            <a:ext cx="3397779" cy="634000"/>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Ensure that the analysis can be easily reproduced by documenting the code, methodologies, and assumptions used in the analysis.</a:t>
            </a:r>
            <a:endParaRPr sz="1600" dirty="0">
              <a:latin typeface="Times New Roman" panose="02020603050405020304" pitchFamily="18" charset="0"/>
              <a:cs typeface="Times New Roman" panose="02020603050405020304" pitchFamily="18" charset="0"/>
            </a:endParaRPr>
          </a:p>
        </p:txBody>
      </p:sp>
      <p:sp>
        <p:nvSpPr>
          <p:cNvPr id="4994" name="Google Shape;4994;p115"/>
          <p:cNvSpPr txBox="1">
            <a:spLocks noGrp="1"/>
          </p:cNvSpPr>
          <p:nvPr>
            <p:ph type="subTitle" idx="9"/>
          </p:nvPr>
        </p:nvSpPr>
        <p:spPr>
          <a:xfrm>
            <a:off x="5980108" y="3039323"/>
            <a:ext cx="4032778" cy="559066"/>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Performance Evaluation</a:t>
            </a:r>
            <a:endParaRPr sz="2000" dirty="0">
              <a:latin typeface="Times New Roman" panose="02020603050405020304" pitchFamily="18" charset="0"/>
              <a:cs typeface="Times New Roman" panose="02020603050405020304" pitchFamily="18" charset="0"/>
            </a:endParaRPr>
          </a:p>
        </p:txBody>
      </p:sp>
      <p:sp>
        <p:nvSpPr>
          <p:cNvPr id="4995" name="Google Shape;4995;p115"/>
          <p:cNvSpPr txBox="1">
            <a:spLocks noGrp="1"/>
          </p:cNvSpPr>
          <p:nvPr>
            <p:ph type="subTitle" idx="13"/>
          </p:nvPr>
        </p:nvSpPr>
        <p:spPr>
          <a:xfrm>
            <a:off x="6582296" y="3695575"/>
            <a:ext cx="3547223" cy="634000"/>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Assess the performance of the models using appropriate metrics to ensure they meet the project's objectives.</a:t>
            </a:r>
          </a:p>
        </p:txBody>
      </p:sp>
      <p:grpSp>
        <p:nvGrpSpPr>
          <p:cNvPr id="4998" name="Google Shape;4998;p115"/>
          <p:cNvGrpSpPr/>
          <p:nvPr/>
        </p:nvGrpSpPr>
        <p:grpSpPr>
          <a:xfrm>
            <a:off x="135400" y="5335967"/>
            <a:ext cx="11922568" cy="1380800"/>
            <a:chOff x="101550" y="4001975"/>
            <a:chExt cx="8941926" cy="1035600"/>
          </a:xfrm>
        </p:grpSpPr>
        <p:cxnSp>
          <p:nvCxnSpPr>
            <p:cNvPr id="4999" name="Google Shape;4999;p115"/>
            <p:cNvCxnSpPr/>
            <p:nvPr/>
          </p:nvCxnSpPr>
          <p:spPr>
            <a:xfrm>
              <a:off x="102576" y="5037402"/>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5000" name="Google Shape;5000;p115"/>
            <p:cNvCxnSpPr/>
            <p:nvPr/>
          </p:nvCxnSpPr>
          <p:spPr>
            <a:xfrm>
              <a:off x="9042449" y="4001975"/>
              <a:ext cx="0" cy="1035600"/>
            </a:xfrm>
            <a:prstGeom prst="straightConnector1">
              <a:avLst/>
            </a:prstGeom>
            <a:noFill/>
            <a:ln w="19050" cap="flat" cmpd="sng">
              <a:solidFill>
                <a:schemeClr val="lt1"/>
              </a:solidFill>
              <a:prstDash val="solid"/>
              <a:round/>
              <a:headEnd type="none" w="med" len="med"/>
              <a:tailEnd type="none" w="med" len="med"/>
            </a:ln>
          </p:spPr>
        </p:cxnSp>
        <p:cxnSp>
          <p:nvCxnSpPr>
            <p:cNvPr id="5001" name="Google Shape;5001;p115"/>
            <p:cNvCxnSpPr/>
            <p:nvPr/>
          </p:nvCxnSpPr>
          <p:spPr>
            <a:xfrm>
              <a:off x="101550" y="4001975"/>
              <a:ext cx="0" cy="1035600"/>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7273509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86"/>
                                        </p:tgtEl>
                                        <p:attrNameLst>
                                          <p:attrName>style.visibility</p:attrName>
                                        </p:attrNameLst>
                                      </p:cBhvr>
                                      <p:to>
                                        <p:strVal val="visible"/>
                                      </p:to>
                                    </p:set>
                                    <p:animEffect transition="in" filter="fade">
                                      <p:cBhvr>
                                        <p:cTn id="7" dur="1000"/>
                                        <p:tgtEl>
                                          <p:spTgt spid="4986"/>
                                        </p:tgtEl>
                                      </p:cBhvr>
                                    </p:animEffect>
                                  </p:childTnLst>
                                </p:cTn>
                              </p:par>
                              <p:par>
                                <p:cTn id="8" presetID="10" presetClass="entr" presetSubtype="0" fill="hold" nodeType="withEffect">
                                  <p:stCondLst>
                                    <p:cond delay="0"/>
                                  </p:stCondLst>
                                  <p:childTnLst>
                                    <p:set>
                                      <p:cBhvr>
                                        <p:cTn id="9" dur="1" fill="hold">
                                          <p:stCondLst>
                                            <p:cond delay="0"/>
                                          </p:stCondLst>
                                        </p:cTn>
                                        <p:tgtEl>
                                          <p:spTgt spid="4988"/>
                                        </p:tgtEl>
                                        <p:attrNameLst>
                                          <p:attrName>style.visibility</p:attrName>
                                        </p:attrNameLst>
                                      </p:cBhvr>
                                      <p:to>
                                        <p:strVal val="visible"/>
                                      </p:to>
                                    </p:set>
                                    <p:animEffect transition="in" filter="fade">
                                      <p:cBhvr>
                                        <p:cTn id="10" dur="1000"/>
                                        <p:tgtEl>
                                          <p:spTgt spid="4988"/>
                                        </p:tgtEl>
                                      </p:cBhvr>
                                    </p:animEffect>
                                  </p:childTnLst>
                                </p:cTn>
                              </p:par>
                              <p:par>
                                <p:cTn id="11" presetID="10" presetClass="entr" presetSubtype="0" fill="hold" nodeType="withEffect">
                                  <p:stCondLst>
                                    <p:cond delay="0"/>
                                  </p:stCondLst>
                                  <p:childTnLst>
                                    <p:set>
                                      <p:cBhvr>
                                        <p:cTn id="12" dur="1" fill="hold">
                                          <p:stCondLst>
                                            <p:cond delay="0"/>
                                          </p:stCondLst>
                                        </p:cTn>
                                        <p:tgtEl>
                                          <p:spTgt spid="4994"/>
                                        </p:tgtEl>
                                        <p:attrNameLst>
                                          <p:attrName>style.visibility</p:attrName>
                                        </p:attrNameLst>
                                      </p:cBhvr>
                                      <p:to>
                                        <p:strVal val="visible"/>
                                      </p:to>
                                    </p:set>
                                    <p:animEffect transition="in" filter="fade">
                                      <p:cBhvr>
                                        <p:cTn id="13" dur="1000"/>
                                        <p:tgtEl>
                                          <p:spTgt spid="4994"/>
                                        </p:tgtEl>
                                      </p:cBhvr>
                                    </p:animEffect>
                                  </p:childTnLst>
                                </p:cTn>
                              </p:par>
                              <p:par>
                                <p:cTn id="14" presetID="10" presetClass="entr" presetSubtype="0" fill="hold" nodeType="withEffect">
                                  <p:stCondLst>
                                    <p:cond delay="0"/>
                                  </p:stCondLst>
                                  <p:childTnLst>
                                    <p:set>
                                      <p:cBhvr>
                                        <p:cTn id="15" dur="1" fill="hold">
                                          <p:stCondLst>
                                            <p:cond delay="0"/>
                                          </p:stCondLst>
                                        </p:cTn>
                                        <p:tgtEl>
                                          <p:spTgt spid="4992"/>
                                        </p:tgtEl>
                                        <p:attrNameLst>
                                          <p:attrName>style.visibility</p:attrName>
                                        </p:attrNameLst>
                                      </p:cBhvr>
                                      <p:to>
                                        <p:strVal val="visible"/>
                                      </p:to>
                                    </p:set>
                                    <p:animEffect transition="in" filter="fade">
                                      <p:cBhvr>
                                        <p:cTn id="16" dur="1000"/>
                                        <p:tgtEl>
                                          <p:spTgt spid="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78"/>
          <p:cNvSpPr txBox="1">
            <a:spLocks noGrp="1"/>
          </p:cNvSpPr>
          <p:nvPr>
            <p:ph type="subTitle" idx="1"/>
          </p:nvPr>
        </p:nvSpPr>
        <p:spPr>
          <a:xfrm>
            <a:off x="3386767" y="5570700"/>
            <a:ext cx="2790800" cy="652000"/>
          </a:xfrm>
          <a:prstGeom prst="rect">
            <a:avLst/>
          </a:prstGeom>
        </p:spPr>
        <p:txBody>
          <a:bodyPr spcFirstLastPara="1" vert="horz" wrap="square" lIns="121900" tIns="121900" rIns="121900" bIns="121900" rtlCol="0" anchor="ctr" anchorCtr="0">
            <a:noAutofit/>
          </a:bodyPr>
          <a:lstStyle/>
          <a:p>
            <a:pPr marL="0" indent="0"/>
            <a:r>
              <a:rPr lang="e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Steven Johnson</a:t>
            </a:r>
            <a:endParaRPr dirty="0">
              <a:latin typeface="Times New Roman" panose="02020603050405020304" pitchFamily="18" charset="0"/>
              <a:cs typeface="Times New Roman" panose="02020603050405020304" pitchFamily="18" charset="0"/>
            </a:endParaRPr>
          </a:p>
        </p:txBody>
      </p:sp>
      <p:sp>
        <p:nvSpPr>
          <p:cNvPr id="723" name="Google Shape;723;p78"/>
          <p:cNvSpPr txBox="1">
            <a:spLocks noGrp="1"/>
          </p:cNvSpPr>
          <p:nvPr>
            <p:ph type="subTitle" idx="2"/>
          </p:nvPr>
        </p:nvSpPr>
        <p:spPr>
          <a:xfrm>
            <a:off x="950967" y="3978932"/>
            <a:ext cx="5144800" cy="1627600"/>
          </a:xfrm>
          <a:prstGeom prst="rect">
            <a:avLst/>
          </a:prstGeom>
        </p:spPr>
        <p:txBody>
          <a:bodyPr spcFirstLastPara="1" vert="horz" wrap="square" lIns="121900" tIns="121900" rIns="121900" bIns="121900" rtlCol="0" anchor="t" anchorCtr="0">
            <a:noAutofit/>
          </a:bodyPr>
          <a:lstStyle/>
          <a:p>
            <a:pPr marL="0" indent="0"/>
            <a:r>
              <a:rPr lang="en"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If you look at history, innovation doesn’t come just from giving people incentives; it comes from creating environments where their ideas can connect.</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056948" y="1107713"/>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74111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3"/>
                                        </p:tgtEl>
                                        <p:attrNameLst>
                                          <p:attrName>style.visibility</p:attrName>
                                        </p:attrNameLst>
                                      </p:cBhvr>
                                      <p:to>
                                        <p:strVal val="visible"/>
                                      </p:to>
                                    </p:set>
                                    <p:animEffect transition="in" filter="fade">
                                      <p:cBhvr>
                                        <p:cTn id="7" dur="1000"/>
                                        <p:tgtEl>
                                          <p:spTgt spid="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766</Words>
  <Application>Microsoft Office PowerPoint</Application>
  <PresentationFormat>Widescreen</PresentationFormat>
  <Paragraphs>64</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Bebas Neue</vt:lpstr>
      <vt:lpstr>Calibri</vt:lpstr>
      <vt:lpstr>Calibri Light</vt:lpstr>
      <vt:lpstr>Overpass Light</vt:lpstr>
      <vt:lpstr>Times New Roman</vt:lpstr>
      <vt:lpstr>Office Theme</vt:lpstr>
      <vt:lpstr>PowerPoint Presentation</vt:lpstr>
      <vt:lpstr>Problem Statement</vt:lpstr>
      <vt:lpstr>PowerPoint Presentation</vt:lpstr>
      <vt:lpstr>Development Process</vt:lpstr>
      <vt:lpstr>Solution Model</vt:lpstr>
      <vt:lpstr>Our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reddy.sridhar2002@outlook.com</dc:creator>
  <cp:lastModifiedBy>BALIDI MOKSHITH</cp:lastModifiedBy>
  <cp:revision>19</cp:revision>
  <dcterms:created xsi:type="dcterms:W3CDTF">2023-10-28T09:32:22Z</dcterms:created>
  <dcterms:modified xsi:type="dcterms:W3CDTF">2024-04-22T16:26:39Z</dcterms:modified>
</cp:coreProperties>
</file>