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4"/>
  </p:sldMasterIdLst>
  <p:notesMasterIdLst>
    <p:notesMasterId r:id="rId38"/>
  </p:notesMasterIdLst>
  <p:sldIdLst>
    <p:sldId id="337" r:id="rId5"/>
    <p:sldId id="318" r:id="rId6"/>
    <p:sldId id="307" r:id="rId7"/>
    <p:sldId id="338" r:id="rId8"/>
    <p:sldId id="311" r:id="rId9"/>
    <p:sldId id="340" r:id="rId10"/>
    <p:sldId id="327" r:id="rId11"/>
    <p:sldId id="312" r:id="rId12"/>
    <p:sldId id="342" r:id="rId13"/>
    <p:sldId id="313" r:id="rId14"/>
    <p:sldId id="325" r:id="rId15"/>
    <p:sldId id="341" r:id="rId16"/>
    <p:sldId id="326" r:id="rId17"/>
    <p:sldId id="331" r:id="rId18"/>
    <p:sldId id="332" r:id="rId19"/>
    <p:sldId id="361" r:id="rId20"/>
    <p:sldId id="362" r:id="rId21"/>
    <p:sldId id="363" r:id="rId22"/>
    <p:sldId id="364"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E0605-0AC6-A485-0D29-632F88D41CD9}" v="692" dt="2024-04-25T11:08:05.632"/>
    <p1510:client id="{8F6C9129-9BA1-19E3-9915-5C81433FCA38}" v="318" dt="2024-04-25T05:57:12.584"/>
    <p1510:client id="{E57C694E-740B-DCC6-FA99-FA128B6A59FA}" v="1" dt="2024-04-25T03:26:44.937"/>
    <p1510:client id="{FAE38540-A8C7-8F84-1183-C218AB8D262D}" v="321" dt="2024-04-23T15:15:31.477"/>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C8AE8-79B2-41B8-87F2-564C83E7F702}"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5FFEA71A-7185-4D31-B183-098E2DBCA94C}">
      <dgm:prSet/>
      <dgm:spPr/>
      <dgm:t>
        <a:bodyPr/>
        <a:lstStyle/>
        <a:p>
          <a:pPr rtl="0"/>
          <a:r>
            <a:rPr lang="en-US" b="1" i="0" dirty="0">
              <a:latin typeface="Times New Roman"/>
              <a:cs typeface="Times New Roman"/>
            </a:rPr>
            <a:t>This study aims to analyze and predict the seasonally not adjusted house pricing index using a comprehensive dataset of economic indicators spanning several years.</a:t>
          </a:r>
          <a:endParaRPr lang="en-US" b="1" dirty="0">
            <a:latin typeface="Times New Roman"/>
            <a:cs typeface="Times New Roman"/>
          </a:endParaRPr>
        </a:p>
      </dgm:t>
    </dgm:pt>
    <dgm:pt modelId="{39613C40-F942-4429-B503-8549F337E126}" type="parTrans" cxnId="{FB58AC41-D3C5-4BEA-85B3-1E959CC0C383}">
      <dgm:prSet/>
      <dgm:spPr/>
      <dgm:t>
        <a:bodyPr/>
        <a:lstStyle/>
        <a:p>
          <a:endParaRPr lang="en-US"/>
        </a:p>
      </dgm:t>
    </dgm:pt>
    <dgm:pt modelId="{36233E57-18F3-4ACC-8A69-4C3A30FE1E15}" type="sibTrans" cxnId="{FB58AC41-D3C5-4BEA-85B3-1E959CC0C383}">
      <dgm:prSet/>
      <dgm:spPr/>
      <dgm:t>
        <a:bodyPr/>
        <a:lstStyle/>
        <a:p>
          <a:pPr>
            <a:lnSpc>
              <a:spcPct val="100000"/>
            </a:lnSpc>
          </a:pPr>
          <a:endParaRPr lang="en-US"/>
        </a:p>
      </dgm:t>
    </dgm:pt>
    <dgm:pt modelId="{C26D2B27-3627-43AA-8C01-8073AD679536}">
      <dgm:prSet/>
      <dgm:spPr/>
      <dgm:t>
        <a:bodyPr/>
        <a:lstStyle/>
        <a:p>
          <a:pPr>
            <a:lnSpc>
              <a:spcPct val="100000"/>
            </a:lnSpc>
          </a:pPr>
          <a:r>
            <a:rPr lang="en-US" b="1" i="0" dirty="0">
              <a:latin typeface="Times New Roman"/>
              <a:cs typeface="Times New Roman"/>
            </a:rPr>
            <a:t>Employing Linear Regression, Random Forest, and Time Series Analysis, the research seeks to uncover linear and non-linear relationships, temporal dynamics, and future trends in housing price</a:t>
          </a:r>
          <a:r>
            <a:rPr lang="en-US" b="1" dirty="0">
              <a:latin typeface="Times New Roman"/>
              <a:cs typeface="Times New Roman"/>
            </a:rPr>
            <a:t>.</a:t>
          </a:r>
        </a:p>
      </dgm:t>
    </dgm:pt>
    <dgm:pt modelId="{DC7E6015-B3FF-48F0-8AC0-DDC642927A77}" type="parTrans" cxnId="{BF876DE1-2081-4C66-9DCB-13AC5700A38B}">
      <dgm:prSet/>
      <dgm:spPr/>
      <dgm:t>
        <a:bodyPr/>
        <a:lstStyle/>
        <a:p>
          <a:endParaRPr lang="en-US"/>
        </a:p>
      </dgm:t>
    </dgm:pt>
    <dgm:pt modelId="{B00DF02A-6F0B-4344-8D91-ECA3F2E86CF1}" type="sibTrans" cxnId="{BF876DE1-2081-4C66-9DCB-13AC5700A38B}">
      <dgm:prSet/>
      <dgm:spPr/>
      <dgm:t>
        <a:bodyPr/>
        <a:lstStyle/>
        <a:p>
          <a:pPr>
            <a:lnSpc>
              <a:spcPct val="100000"/>
            </a:lnSpc>
          </a:pPr>
          <a:endParaRPr lang="en-US"/>
        </a:p>
      </dgm:t>
    </dgm:pt>
    <dgm:pt modelId="{898E92AC-7F11-4178-8C6D-A2893CA5FEC4}">
      <dgm:prSet/>
      <dgm:spPr/>
      <dgm:t>
        <a:bodyPr/>
        <a:lstStyle/>
        <a:p>
          <a:r>
            <a:rPr lang="en-US" b="1" i="0" dirty="0">
              <a:latin typeface="Times New Roman"/>
              <a:cs typeface="Times New Roman"/>
            </a:rPr>
            <a:t>Evaluation metrics such as R-squared, Mean Squared Error will gauge model performance. The expected outcomes include insights into direct and complex interactions influencing pricing, as well as predictive models for strategic planning.</a:t>
          </a:r>
          <a:endParaRPr lang="en-US" b="1" dirty="0">
            <a:latin typeface="Times New Roman"/>
            <a:cs typeface="Times New Roman"/>
          </a:endParaRPr>
        </a:p>
      </dgm:t>
    </dgm:pt>
    <dgm:pt modelId="{86E93FE7-9C60-47BF-9666-73A4E82760B2}" type="parTrans" cxnId="{23EC30DD-F74E-496E-9486-ED5D5B612664}">
      <dgm:prSet/>
      <dgm:spPr/>
      <dgm:t>
        <a:bodyPr/>
        <a:lstStyle/>
        <a:p>
          <a:endParaRPr lang="en-US"/>
        </a:p>
      </dgm:t>
    </dgm:pt>
    <dgm:pt modelId="{0E05BCC0-6E92-4F5B-A0FE-21C1BB68CB0C}" type="sibTrans" cxnId="{23EC30DD-F74E-496E-9486-ED5D5B612664}">
      <dgm:prSet/>
      <dgm:spPr/>
      <dgm:t>
        <a:bodyPr/>
        <a:lstStyle/>
        <a:p>
          <a:pPr>
            <a:lnSpc>
              <a:spcPct val="100000"/>
            </a:lnSpc>
          </a:pPr>
          <a:endParaRPr lang="en-US"/>
        </a:p>
      </dgm:t>
    </dgm:pt>
    <dgm:pt modelId="{0C848897-55DC-44EA-A000-04A045B74194}">
      <dgm:prSet/>
      <dgm:spPr/>
      <dgm:t>
        <a:bodyPr/>
        <a:lstStyle/>
        <a:p>
          <a:r>
            <a:rPr lang="en-US" b="1" i="0" dirty="0">
              <a:latin typeface="Times New Roman"/>
              <a:cs typeface="Times New Roman"/>
            </a:rPr>
            <a:t>The significance of the research lies in its potential to guide policymakers, economists, and institutions in shaping effective economic strategies and policies for workforce development and planning.</a:t>
          </a:r>
          <a:endParaRPr lang="en-US" b="1" dirty="0">
            <a:latin typeface="Times New Roman"/>
            <a:cs typeface="Times New Roman"/>
          </a:endParaRPr>
        </a:p>
      </dgm:t>
    </dgm:pt>
    <dgm:pt modelId="{6877A436-4870-4F5D-9C4B-87275025B33D}" type="parTrans" cxnId="{E0303F9C-2414-47C5-AE51-80B1A605DDE6}">
      <dgm:prSet/>
      <dgm:spPr/>
      <dgm:t>
        <a:bodyPr/>
        <a:lstStyle/>
        <a:p>
          <a:endParaRPr lang="en-US"/>
        </a:p>
      </dgm:t>
    </dgm:pt>
    <dgm:pt modelId="{55C1826B-85FF-4EC1-84B4-D8C18F49869D}" type="sibTrans" cxnId="{E0303F9C-2414-47C5-AE51-80B1A605DDE6}">
      <dgm:prSet/>
      <dgm:spPr/>
      <dgm:t>
        <a:bodyPr/>
        <a:lstStyle/>
        <a:p>
          <a:endParaRPr lang="en-US"/>
        </a:p>
      </dgm:t>
    </dgm:pt>
    <dgm:pt modelId="{6DEA427D-EDC3-4E8D-8DB7-2DDBC783F689}" type="pres">
      <dgm:prSet presAssocID="{7D4C8AE8-79B2-41B8-87F2-564C83E7F702}" presName="root" presStyleCnt="0">
        <dgm:presLayoutVars>
          <dgm:dir/>
          <dgm:resizeHandles val="exact"/>
        </dgm:presLayoutVars>
      </dgm:prSet>
      <dgm:spPr/>
    </dgm:pt>
    <dgm:pt modelId="{7218D6F5-7B1E-44BD-B526-BE20F4851C63}" type="pres">
      <dgm:prSet presAssocID="{5FFEA71A-7185-4D31-B183-098E2DBCA94C}" presName="compNode" presStyleCnt="0"/>
      <dgm:spPr/>
    </dgm:pt>
    <dgm:pt modelId="{334F7840-75B3-4A35-BFDB-BD17C2533C0A}" type="pres">
      <dgm:prSet presAssocID="{5FFEA71A-7185-4D31-B183-098E2DBCA94C}" presName="bgRect" presStyleLbl="bgShp" presStyleIdx="0" presStyleCnt="4"/>
      <dgm:spPr/>
    </dgm:pt>
    <dgm:pt modelId="{064AFD14-A50F-40CC-89BA-B261DF38BC31}" type="pres">
      <dgm:prSet presAssocID="{5FFEA71A-7185-4D31-B183-098E2DBCA9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30521F9-C255-4666-9BAF-3A5E660E689F}" type="pres">
      <dgm:prSet presAssocID="{5FFEA71A-7185-4D31-B183-098E2DBCA94C}" presName="spaceRect" presStyleCnt="0"/>
      <dgm:spPr/>
    </dgm:pt>
    <dgm:pt modelId="{078E1718-679F-4684-B23B-CC401D67AE7E}" type="pres">
      <dgm:prSet presAssocID="{5FFEA71A-7185-4D31-B183-098E2DBCA94C}" presName="parTx" presStyleLbl="revTx" presStyleIdx="0" presStyleCnt="4">
        <dgm:presLayoutVars>
          <dgm:chMax val="0"/>
          <dgm:chPref val="0"/>
        </dgm:presLayoutVars>
      </dgm:prSet>
      <dgm:spPr/>
    </dgm:pt>
    <dgm:pt modelId="{78780599-462E-4DF1-A891-BA35DC679F8F}" type="pres">
      <dgm:prSet presAssocID="{36233E57-18F3-4ACC-8A69-4C3A30FE1E15}" presName="sibTrans" presStyleCnt="0"/>
      <dgm:spPr/>
    </dgm:pt>
    <dgm:pt modelId="{120F673E-5F47-41FF-898B-3F4C1F7D9CF9}" type="pres">
      <dgm:prSet presAssocID="{C26D2B27-3627-43AA-8C01-8073AD679536}" presName="compNode" presStyleCnt="0"/>
      <dgm:spPr/>
    </dgm:pt>
    <dgm:pt modelId="{2B784C18-5371-4448-806C-01392F955E49}" type="pres">
      <dgm:prSet presAssocID="{C26D2B27-3627-43AA-8C01-8073AD679536}" presName="bgRect" presStyleLbl="bgShp" presStyleIdx="1" presStyleCnt="4"/>
      <dgm:spPr/>
    </dgm:pt>
    <dgm:pt modelId="{F7A01503-8ECD-4D36-8185-8218671F1D6F}" type="pres">
      <dgm:prSet presAssocID="{C26D2B27-3627-43AA-8C01-8073AD6795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E083299D-4125-44B1-A963-CB16C1D22371}" type="pres">
      <dgm:prSet presAssocID="{C26D2B27-3627-43AA-8C01-8073AD679536}" presName="spaceRect" presStyleCnt="0"/>
      <dgm:spPr/>
    </dgm:pt>
    <dgm:pt modelId="{BEDBC1D6-D7B3-4317-A218-4EFEEA8E07C1}" type="pres">
      <dgm:prSet presAssocID="{C26D2B27-3627-43AA-8C01-8073AD679536}" presName="parTx" presStyleLbl="revTx" presStyleIdx="1" presStyleCnt="4">
        <dgm:presLayoutVars>
          <dgm:chMax val="0"/>
          <dgm:chPref val="0"/>
        </dgm:presLayoutVars>
      </dgm:prSet>
      <dgm:spPr/>
    </dgm:pt>
    <dgm:pt modelId="{2501288F-B9D6-4A9C-9E6B-80957CFD0192}" type="pres">
      <dgm:prSet presAssocID="{B00DF02A-6F0B-4344-8D91-ECA3F2E86CF1}" presName="sibTrans" presStyleCnt="0"/>
      <dgm:spPr/>
    </dgm:pt>
    <dgm:pt modelId="{6C3BD74A-61DC-4CF9-A8E5-0FFEF699CC7C}" type="pres">
      <dgm:prSet presAssocID="{898E92AC-7F11-4178-8C6D-A2893CA5FEC4}" presName="compNode" presStyleCnt="0"/>
      <dgm:spPr/>
    </dgm:pt>
    <dgm:pt modelId="{96057D74-AC03-4208-9CB2-830B27ACD2B3}" type="pres">
      <dgm:prSet presAssocID="{898E92AC-7F11-4178-8C6D-A2893CA5FEC4}" presName="bgRect" presStyleLbl="bgShp" presStyleIdx="2" presStyleCnt="4"/>
      <dgm:spPr/>
    </dgm:pt>
    <dgm:pt modelId="{191AC195-5670-43CC-8C82-C69AE25F0C60}" type="pres">
      <dgm:prSet presAssocID="{898E92AC-7F11-4178-8C6D-A2893CA5FE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83F61F5B-5930-4325-A751-0DE5B936FCBC}" type="pres">
      <dgm:prSet presAssocID="{898E92AC-7F11-4178-8C6D-A2893CA5FEC4}" presName="spaceRect" presStyleCnt="0"/>
      <dgm:spPr/>
    </dgm:pt>
    <dgm:pt modelId="{D83D5144-EF25-426F-AC2F-C57C8B24D26E}" type="pres">
      <dgm:prSet presAssocID="{898E92AC-7F11-4178-8C6D-A2893CA5FEC4}" presName="parTx" presStyleLbl="revTx" presStyleIdx="2" presStyleCnt="4">
        <dgm:presLayoutVars>
          <dgm:chMax val="0"/>
          <dgm:chPref val="0"/>
        </dgm:presLayoutVars>
      </dgm:prSet>
      <dgm:spPr/>
    </dgm:pt>
    <dgm:pt modelId="{5CF0180D-A4C5-4115-9679-002D71758942}" type="pres">
      <dgm:prSet presAssocID="{0E05BCC0-6E92-4F5B-A0FE-21C1BB68CB0C}" presName="sibTrans" presStyleCnt="0"/>
      <dgm:spPr/>
    </dgm:pt>
    <dgm:pt modelId="{DD70DCCA-6767-49E1-9EA7-17E655E8A31E}" type="pres">
      <dgm:prSet presAssocID="{0C848897-55DC-44EA-A000-04A045B74194}" presName="compNode" presStyleCnt="0"/>
      <dgm:spPr/>
    </dgm:pt>
    <dgm:pt modelId="{2BB3E077-3EA5-4F9F-A982-E1ADF2C0704D}" type="pres">
      <dgm:prSet presAssocID="{0C848897-55DC-44EA-A000-04A045B74194}" presName="bgRect" presStyleLbl="bgShp" presStyleIdx="3" presStyleCnt="4"/>
      <dgm:spPr/>
    </dgm:pt>
    <dgm:pt modelId="{A85AFBC1-8FBC-44C8-A583-3FA76EA877C0}" type="pres">
      <dgm:prSet presAssocID="{0C848897-55DC-44EA-A000-04A045B741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31F25132-CAC2-427B-AA38-783E598B22DB}" type="pres">
      <dgm:prSet presAssocID="{0C848897-55DC-44EA-A000-04A045B74194}" presName="spaceRect" presStyleCnt="0"/>
      <dgm:spPr/>
    </dgm:pt>
    <dgm:pt modelId="{AE90E7B6-7FBC-4E51-A1B1-671FB1BFC6E3}" type="pres">
      <dgm:prSet presAssocID="{0C848897-55DC-44EA-A000-04A045B74194}" presName="parTx" presStyleLbl="revTx" presStyleIdx="3" presStyleCnt="4">
        <dgm:presLayoutVars>
          <dgm:chMax val="0"/>
          <dgm:chPref val="0"/>
        </dgm:presLayoutVars>
      </dgm:prSet>
      <dgm:spPr/>
    </dgm:pt>
  </dgm:ptLst>
  <dgm:cxnLst>
    <dgm:cxn modelId="{31EA253E-EB80-44CF-93A3-8047ADB32460}" type="presOf" srcId="{C26D2B27-3627-43AA-8C01-8073AD679536}" destId="{BEDBC1D6-D7B3-4317-A218-4EFEEA8E07C1}" srcOrd="0" destOrd="0" presId="urn:microsoft.com/office/officeart/2018/2/layout/IconVerticalSolidList"/>
    <dgm:cxn modelId="{FB58AC41-D3C5-4BEA-85B3-1E959CC0C383}" srcId="{7D4C8AE8-79B2-41B8-87F2-564C83E7F702}" destId="{5FFEA71A-7185-4D31-B183-098E2DBCA94C}" srcOrd="0" destOrd="0" parTransId="{39613C40-F942-4429-B503-8549F337E126}" sibTransId="{36233E57-18F3-4ACC-8A69-4C3A30FE1E15}"/>
    <dgm:cxn modelId="{FC64FD56-8388-4740-8E6C-AC510CA2BC17}" type="presOf" srcId="{0C848897-55DC-44EA-A000-04A045B74194}" destId="{AE90E7B6-7FBC-4E51-A1B1-671FB1BFC6E3}" srcOrd="0" destOrd="0" presId="urn:microsoft.com/office/officeart/2018/2/layout/IconVerticalSolidList"/>
    <dgm:cxn modelId="{E0303F9C-2414-47C5-AE51-80B1A605DDE6}" srcId="{7D4C8AE8-79B2-41B8-87F2-564C83E7F702}" destId="{0C848897-55DC-44EA-A000-04A045B74194}" srcOrd="3" destOrd="0" parTransId="{6877A436-4870-4F5D-9C4B-87275025B33D}" sibTransId="{55C1826B-85FF-4EC1-84B4-D8C18F49869D}"/>
    <dgm:cxn modelId="{E10433B3-5ACE-40BE-A24F-8877A49FF442}" type="presOf" srcId="{7D4C8AE8-79B2-41B8-87F2-564C83E7F702}" destId="{6DEA427D-EDC3-4E8D-8DB7-2DDBC783F689}" srcOrd="0" destOrd="0" presId="urn:microsoft.com/office/officeart/2018/2/layout/IconVerticalSolidList"/>
    <dgm:cxn modelId="{2F98B2B3-0899-4EDF-88EF-9491D32BD357}" type="presOf" srcId="{898E92AC-7F11-4178-8C6D-A2893CA5FEC4}" destId="{D83D5144-EF25-426F-AC2F-C57C8B24D26E}" srcOrd="0" destOrd="0" presId="urn:microsoft.com/office/officeart/2018/2/layout/IconVerticalSolidList"/>
    <dgm:cxn modelId="{23EC30DD-F74E-496E-9486-ED5D5B612664}" srcId="{7D4C8AE8-79B2-41B8-87F2-564C83E7F702}" destId="{898E92AC-7F11-4178-8C6D-A2893CA5FEC4}" srcOrd="2" destOrd="0" parTransId="{86E93FE7-9C60-47BF-9666-73A4E82760B2}" sibTransId="{0E05BCC0-6E92-4F5B-A0FE-21C1BB68CB0C}"/>
    <dgm:cxn modelId="{BF876DE1-2081-4C66-9DCB-13AC5700A38B}" srcId="{7D4C8AE8-79B2-41B8-87F2-564C83E7F702}" destId="{C26D2B27-3627-43AA-8C01-8073AD679536}" srcOrd="1" destOrd="0" parTransId="{DC7E6015-B3FF-48F0-8AC0-DDC642927A77}" sibTransId="{B00DF02A-6F0B-4344-8D91-ECA3F2E86CF1}"/>
    <dgm:cxn modelId="{1C2549F3-634B-4985-860D-EDC748E3EB9D}" type="presOf" srcId="{5FFEA71A-7185-4D31-B183-098E2DBCA94C}" destId="{078E1718-679F-4684-B23B-CC401D67AE7E}" srcOrd="0" destOrd="0" presId="urn:microsoft.com/office/officeart/2018/2/layout/IconVerticalSolidList"/>
    <dgm:cxn modelId="{E007F218-A69B-4406-9CE0-D44B371CB767}" type="presParOf" srcId="{6DEA427D-EDC3-4E8D-8DB7-2DDBC783F689}" destId="{7218D6F5-7B1E-44BD-B526-BE20F4851C63}" srcOrd="0" destOrd="0" presId="urn:microsoft.com/office/officeart/2018/2/layout/IconVerticalSolidList"/>
    <dgm:cxn modelId="{C2192408-A366-44C0-B373-F981CEDDAF75}" type="presParOf" srcId="{7218D6F5-7B1E-44BD-B526-BE20F4851C63}" destId="{334F7840-75B3-4A35-BFDB-BD17C2533C0A}" srcOrd="0" destOrd="0" presId="urn:microsoft.com/office/officeart/2018/2/layout/IconVerticalSolidList"/>
    <dgm:cxn modelId="{61A76AB4-4878-4C49-A7D5-51DCC84CEF4C}" type="presParOf" srcId="{7218D6F5-7B1E-44BD-B526-BE20F4851C63}" destId="{064AFD14-A50F-40CC-89BA-B261DF38BC31}" srcOrd="1" destOrd="0" presId="urn:microsoft.com/office/officeart/2018/2/layout/IconVerticalSolidList"/>
    <dgm:cxn modelId="{A089C4F0-EA60-4ED6-8202-DABA081E4D7E}" type="presParOf" srcId="{7218D6F5-7B1E-44BD-B526-BE20F4851C63}" destId="{830521F9-C255-4666-9BAF-3A5E660E689F}" srcOrd="2" destOrd="0" presId="urn:microsoft.com/office/officeart/2018/2/layout/IconVerticalSolidList"/>
    <dgm:cxn modelId="{23FBB60D-9C36-4F82-962D-2BDA268EC2E8}" type="presParOf" srcId="{7218D6F5-7B1E-44BD-B526-BE20F4851C63}" destId="{078E1718-679F-4684-B23B-CC401D67AE7E}" srcOrd="3" destOrd="0" presId="urn:microsoft.com/office/officeart/2018/2/layout/IconVerticalSolidList"/>
    <dgm:cxn modelId="{31C42F7E-0897-48FE-9D3A-B8CEBBCCB613}" type="presParOf" srcId="{6DEA427D-EDC3-4E8D-8DB7-2DDBC783F689}" destId="{78780599-462E-4DF1-A891-BA35DC679F8F}" srcOrd="1" destOrd="0" presId="urn:microsoft.com/office/officeart/2018/2/layout/IconVerticalSolidList"/>
    <dgm:cxn modelId="{D81363D9-36D1-4E38-BDDD-1C456AFE3D85}" type="presParOf" srcId="{6DEA427D-EDC3-4E8D-8DB7-2DDBC783F689}" destId="{120F673E-5F47-41FF-898B-3F4C1F7D9CF9}" srcOrd="2" destOrd="0" presId="urn:microsoft.com/office/officeart/2018/2/layout/IconVerticalSolidList"/>
    <dgm:cxn modelId="{9C5E9578-7CFE-4A2D-B7F8-13270FA3E42A}" type="presParOf" srcId="{120F673E-5F47-41FF-898B-3F4C1F7D9CF9}" destId="{2B784C18-5371-4448-806C-01392F955E49}" srcOrd="0" destOrd="0" presId="urn:microsoft.com/office/officeart/2018/2/layout/IconVerticalSolidList"/>
    <dgm:cxn modelId="{E27AB5A2-C888-4A78-B09C-B2187E42BC79}" type="presParOf" srcId="{120F673E-5F47-41FF-898B-3F4C1F7D9CF9}" destId="{F7A01503-8ECD-4D36-8185-8218671F1D6F}" srcOrd="1" destOrd="0" presId="urn:microsoft.com/office/officeart/2018/2/layout/IconVerticalSolidList"/>
    <dgm:cxn modelId="{BE9C1E84-A26B-404B-ACC0-BD9296E429FB}" type="presParOf" srcId="{120F673E-5F47-41FF-898B-3F4C1F7D9CF9}" destId="{E083299D-4125-44B1-A963-CB16C1D22371}" srcOrd="2" destOrd="0" presId="urn:microsoft.com/office/officeart/2018/2/layout/IconVerticalSolidList"/>
    <dgm:cxn modelId="{1B3724C3-06FC-47F3-A7D1-E61F06F3AFD8}" type="presParOf" srcId="{120F673E-5F47-41FF-898B-3F4C1F7D9CF9}" destId="{BEDBC1D6-D7B3-4317-A218-4EFEEA8E07C1}" srcOrd="3" destOrd="0" presId="urn:microsoft.com/office/officeart/2018/2/layout/IconVerticalSolidList"/>
    <dgm:cxn modelId="{0693B5F1-51BB-4EA0-BB79-AD858BC08CDF}" type="presParOf" srcId="{6DEA427D-EDC3-4E8D-8DB7-2DDBC783F689}" destId="{2501288F-B9D6-4A9C-9E6B-80957CFD0192}" srcOrd="3" destOrd="0" presId="urn:microsoft.com/office/officeart/2018/2/layout/IconVerticalSolidList"/>
    <dgm:cxn modelId="{03EE4D62-F9FC-43D4-A9CD-A93BF13D0460}" type="presParOf" srcId="{6DEA427D-EDC3-4E8D-8DB7-2DDBC783F689}" destId="{6C3BD74A-61DC-4CF9-A8E5-0FFEF699CC7C}" srcOrd="4" destOrd="0" presId="urn:microsoft.com/office/officeart/2018/2/layout/IconVerticalSolidList"/>
    <dgm:cxn modelId="{3E1DE104-371C-4A5D-BE3B-58A09B9EC817}" type="presParOf" srcId="{6C3BD74A-61DC-4CF9-A8E5-0FFEF699CC7C}" destId="{96057D74-AC03-4208-9CB2-830B27ACD2B3}" srcOrd="0" destOrd="0" presId="urn:microsoft.com/office/officeart/2018/2/layout/IconVerticalSolidList"/>
    <dgm:cxn modelId="{5BF1D3D0-5144-413F-BD31-89CBA4CF6B54}" type="presParOf" srcId="{6C3BD74A-61DC-4CF9-A8E5-0FFEF699CC7C}" destId="{191AC195-5670-43CC-8C82-C69AE25F0C60}" srcOrd="1" destOrd="0" presId="urn:microsoft.com/office/officeart/2018/2/layout/IconVerticalSolidList"/>
    <dgm:cxn modelId="{13E0E882-0090-41D4-8DCC-0A6BCCD0F277}" type="presParOf" srcId="{6C3BD74A-61DC-4CF9-A8E5-0FFEF699CC7C}" destId="{83F61F5B-5930-4325-A751-0DE5B936FCBC}" srcOrd="2" destOrd="0" presId="urn:microsoft.com/office/officeart/2018/2/layout/IconVerticalSolidList"/>
    <dgm:cxn modelId="{F8F0AF50-4978-41DF-9B18-53A406D7FB85}" type="presParOf" srcId="{6C3BD74A-61DC-4CF9-A8E5-0FFEF699CC7C}" destId="{D83D5144-EF25-426F-AC2F-C57C8B24D26E}" srcOrd="3" destOrd="0" presId="urn:microsoft.com/office/officeart/2018/2/layout/IconVerticalSolidList"/>
    <dgm:cxn modelId="{A736784F-6689-4B01-B342-DC3287D33818}" type="presParOf" srcId="{6DEA427D-EDC3-4E8D-8DB7-2DDBC783F689}" destId="{5CF0180D-A4C5-4115-9679-002D71758942}" srcOrd="5" destOrd="0" presId="urn:microsoft.com/office/officeart/2018/2/layout/IconVerticalSolidList"/>
    <dgm:cxn modelId="{E02BCF5E-76FB-4F03-B6A3-2C68B31157C9}" type="presParOf" srcId="{6DEA427D-EDC3-4E8D-8DB7-2DDBC783F689}" destId="{DD70DCCA-6767-49E1-9EA7-17E655E8A31E}" srcOrd="6" destOrd="0" presId="urn:microsoft.com/office/officeart/2018/2/layout/IconVerticalSolidList"/>
    <dgm:cxn modelId="{9A59C7CF-A751-4323-B374-0BE573F7C815}" type="presParOf" srcId="{DD70DCCA-6767-49E1-9EA7-17E655E8A31E}" destId="{2BB3E077-3EA5-4F9F-A982-E1ADF2C0704D}" srcOrd="0" destOrd="0" presId="urn:microsoft.com/office/officeart/2018/2/layout/IconVerticalSolidList"/>
    <dgm:cxn modelId="{00212580-62E7-4477-A0C5-27C7CCECA802}" type="presParOf" srcId="{DD70DCCA-6767-49E1-9EA7-17E655E8A31E}" destId="{A85AFBC1-8FBC-44C8-A583-3FA76EA877C0}" srcOrd="1" destOrd="0" presId="urn:microsoft.com/office/officeart/2018/2/layout/IconVerticalSolidList"/>
    <dgm:cxn modelId="{FA2D3957-6987-4745-A26C-58C05DD1DBE5}" type="presParOf" srcId="{DD70DCCA-6767-49E1-9EA7-17E655E8A31E}" destId="{31F25132-CAC2-427B-AA38-783E598B22DB}" srcOrd="2" destOrd="0" presId="urn:microsoft.com/office/officeart/2018/2/layout/IconVerticalSolidList"/>
    <dgm:cxn modelId="{F297A84F-90FA-4BCE-AAB2-153596B7C7CC}" type="presParOf" srcId="{DD70DCCA-6767-49E1-9EA7-17E655E8A31E}" destId="{AE90E7B6-7FBC-4E51-A1B1-671FB1BFC6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E8AB0-F925-4D5D-A4A5-88438AADD0C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A24870-7C5D-49CE-AA40-3B23DD4700DB}">
      <dgm:prSet custT="1"/>
      <dgm:spPr/>
      <dgm:t>
        <a:bodyPr/>
        <a:lstStyle/>
        <a:p>
          <a:pPr>
            <a:lnSpc>
              <a:spcPct val="100000"/>
            </a:lnSpc>
          </a:pPr>
          <a:r>
            <a:rPr lang="en-US" sz="2000" b="1" dirty="0">
              <a:latin typeface="Times New Roman"/>
              <a:cs typeface="Times New Roman"/>
            </a:rPr>
            <a:t>Stock Prices Data</a:t>
          </a:r>
        </a:p>
      </dgm:t>
    </dgm:pt>
    <dgm:pt modelId="{F66B8C97-A021-49D6-8381-1BC77C48F581}" type="parTrans" cxnId="{F12D4494-D87E-405E-9D11-3D184EC9FE52}">
      <dgm:prSet/>
      <dgm:spPr/>
      <dgm:t>
        <a:bodyPr/>
        <a:lstStyle/>
        <a:p>
          <a:endParaRPr lang="en-US"/>
        </a:p>
      </dgm:t>
    </dgm:pt>
    <dgm:pt modelId="{9CC0651A-6363-469D-95A8-D6DC8E87427B}" type="sibTrans" cxnId="{F12D4494-D87E-405E-9D11-3D184EC9FE52}">
      <dgm:prSet/>
      <dgm:spPr/>
      <dgm:t>
        <a:bodyPr/>
        <a:lstStyle/>
        <a:p>
          <a:endParaRPr lang="en-US"/>
        </a:p>
      </dgm:t>
    </dgm:pt>
    <dgm:pt modelId="{3813391F-1A73-4CB9-A599-00F315C266B9}">
      <dgm:prSet custT="1"/>
      <dgm:spPr/>
      <dgm:t>
        <a:bodyPr/>
        <a:lstStyle/>
        <a:p>
          <a:pPr>
            <a:lnSpc>
              <a:spcPct val="100000"/>
            </a:lnSpc>
          </a:pPr>
          <a:r>
            <a:rPr lang="en-US" sz="1500" b="1" dirty="0">
              <a:latin typeface="Times New Roman"/>
              <a:cs typeface="Times New Roman"/>
            </a:rPr>
            <a:t>Stock Open Price</a:t>
          </a:r>
        </a:p>
      </dgm:t>
    </dgm:pt>
    <dgm:pt modelId="{18255AF7-5505-420A-B973-D5EE16AC2D4B}" type="parTrans" cxnId="{CA05D37C-0993-4BA3-9B8B-38FF5850E00C}">
      <dgm:prSet/>
      <dgm:spPr/>
      <dgm:t>
        <a:bodyPr/>
        <a:lstStyle/>
        <a:p>
          <a:endParaRPr lang="en-US"/>
        </a:p>
      </dgm:t>
    </dgm:pt>
    <dgm:pt modelId="{B2DF11A0-7D3D-4A8A-BEDD-E1DB2861DBC1}" type="sibTrans" cxnId="{CA05D37C-0993-4BA3-9B8B-38FF5850E00C}">
      <dgm:prSet/>
      <dgm:spPr/>
      <dgm:t>
        <a:bodyPr/>
        <a:lstStyle/>
        <a:p>
          <a:endParaRPr lang="en-US"/>
        </a:p>
      </dgm:t>
    </dgm:pt>
    <dgm:pt modelId="{EC4B28D2-0603-45F7-B708-E2C25256E29F}">
      <dgm:prSet custT="1"/>
      <dgm:spPr/>
      <dgm:t>
        <a:bodyPr/>
        <a:lstStyle/>
        <a:p>
          <a:pPr>
            <a:lnSpc>
              <a:spcPct val="100000"/>
            </a:lnSpc>
          </a:pPr>
          <a:r>
            <a:rPr lang="en-US" sz="1500" b="1" dirty="0">
              <a:latin typeface="Times New Roman"/>
              <a:cs typeface="Times New Roman"/>
            </a:rPr>
            <a:t>Stock High Price</a:t>
          </a:r>
        </a:p>
      </dgm:t>
    </dgm:pt>
    <dgm:pt modelId="{B07B1D9B-C6B7-4B26-BEAA-C4C4EEC9E631}" type="parTrans" cxnId="{EAEC8997-14D4-4B5A-8DD7-E05A898AF6B6}">
      <dgm:prSet/>
      <dgm:spPr/>
      <dgm:t>
        <a:bodyPr/>
        <a:lstStyle/>
        <a:p>
          <a:endParaRPr lang="en-US"/>
        </a:p>
      </dgm:t>
    </dgm:pt>
    <dgm:pt modelId="{0BA0E618-4EBE-4966-A6CF-3A452866BCCD}" type="sibTrans" cxnId="{EAEC8997-14D4-4B5A-8DD7-E05A898AF6B6}">
      <dgm:prSet/>
      <dgm:spPr/>
      <dgm:t>
        <a:bodyPr/>
        <a:lstStyle/>
        <a:p>
          <a:endParaRPr lang="en-US"/>
        </a:p>
      </dgm:t>
    </dgm:pt>
    <dgm:pt modelId="{8BC42250-E097-4D3D-8C26-82B198247B23}">
      <dgm:prSet custT="1"/>
      <dgm:spPr/>
      <dgm:t>
        <a:bodyPr/>
        <a:lstStyle/>
        <a:p>
          <a:pPr>
            <a:lnSpc>
              <a:spcPct val="100000"/>
            </a:lnSpc>
          </a:pPr>
          <a:r>
            <a:rPr lang="en-US" sz="1500" b="1" dirty="0">
              <a:latin typeface="Times New Roman"/>
              <a:cs typeface="Times New Roman"/>
            </a:rPr>
            <a:t>Stock Low Price</a:t>
          </a:r>
        </a:p>
      </dgm:t>
    </dgm:pt>
    <dgm:pt modelId="{99ABE285-9D3D-43B3-B47E-451E06F8CBA5}" type="parTrans" cxnId="{F13B7013-CC68-472F-91B7-19EEE68CAE58}">
      <dgm:prSet/>
      <dgm:spPr/>
      <dgm:t>
        <a:bodyPr/>
        <a:lstStyle/>
        <a:p>
          <a:endParaRPr lang="en-US"/>
        </a:p>
      </dgm:t>
    </dgm:pt>
    <dgm:pt modelId="{F96A8771-116D-4E54-B571-28E19B6045A2}" type="sibTrans" cxnId="{F13B7013-CC68-472F-91B7-19EEE68CAE58}">
      <dgm:prSet/>
      <dgm:spPr/>
      <dgm:t>
        <a:bodyPr/>
        <a:lstStyle/>
        <a:p>
          <a:endParaRPr lang="en-US"/>
        </a:p>
      </dgm:t>
    </dgm:pt>
    <dgm:pt modelId="{78DC3B2E-E49C-4723-8A4F-447C7B40E83E}">
      <dgm:prSet custT="1"/>
      <dgm:spPr/>
      <dgm:t>
        <a:bodyPr/>
        <a:lstStyle/>
        <a:p>
          <a:pPr>
            <a:lnSpc>
              <a:spcPct val="100000"/>
            </a:lnSpc>
          </a:pPr>
          <a:r>
            <a:rPr lang="en-US" sz="1500" b="1" dirty="0">
              <a:latin typeface="Times New Roman"/>
              <a:cs typeface="Times New Roman"/>
            </a:rPr>
            <a:t>Stock Closing Price</a:t>
          </a:r>
        </a:p>
      </dgm:t>
    </dgm:pt>
    <dgm:pt modelId="{4ADF8F40-60A8-4C88-9754-DB3F86293303}" type="parTrans" cxnId="{FAFBA70E-92F8-49B7-A102-81676BEDA3F0}">
      <dgm:prSet/>
      <dgm:spPr/>
      <dgm:t>
        <a:bodyPr/>
        <a:lstStyle/>
        <a:p>
          <a:endParaRPr lang="en-US"/>
        </a:p>
      </dgm:t>
    </dgm:pt>
    <dgm:pt modelId="{A04ADCF3-C997-4A83-99D1-E6DD3FB0F6E4}" type="sibTrans" cxnId="{FAFBA70E-92F8-49B7-A102-81676BEDA3F0}">
      <dgm:prSet/>
      <dgm:spPr/>
      <dgm:t>
        <a:bodyPr/>
        <a:lstStyle/>
        <a:p>
          <a:endParaRPr lang="en-US"/>
        </a:p>
      </dgm:t>
    </dgm:pt>
    <dgm:pt modelId="{45689D27-6710-4CA0-8307-228E8FB6CE0C}">
      <dgm:prSet phldr="0" custT="1"/>
      <dgm:spPr/>
      <dgm:t>
        <a:bodyPr/>
        <a:lstStyle/>
        <a:p>
          <a:pPr>
            <a:lnSpc>
              <a:spcPct val="100000"/>
            </a:lnSpc>
          </a:pPr>
          <a:r>
            <a:rPr lang="en-US" sz="2000" b="1" dirty="0">
              <a:latin typeface="Times New Roman"/>
              <a:cs typeface="Times New Roman"/>
            </a:rPr>
            <a:t>Housing Price Data</a:t>
          </a:r>
        </a:p>
      </dgm:t>
    </dgm:pt>
    <dgm:pt modelId="{C95DFF27-946C-46B6-B1B7-1AAB47CCF32D}" type="parTrans" cxnId="{42094CD5-6F74-4FB4-9148-5704376DCE14}">
      <dgm:prSet/>
      <dgm:spPr/>
      <dgm:t>
        <a:bodyPr/>
        <a:lstStyle/>
        <a:p>
          <a:endParaRPr lang="en-US"/>
        </a:p>
      </dgm:t>
    </dgm:pt>
    <dgm:pt modelId="{9770DA45-C663-4521-94F8-7681130BB701}" type="sibTrans" cxnId="{42094CD5-6F74-4FB4-9148-5704376DCE14}">
      <dgm:prSet/>
      <dgm:spPr/>
      <dgm:t>
        <a:bodyPr/>
        <a:lstStyle/>
        <a:p>
          <a:endParaRPr lang="en-US"/>
        </a:p>
      </dgm:t>
    </dgm:pt>
    <dgm:pt modelId="{01A0DEF8-7E09-41D1-A051-17F1860649AF}">
      <dgm:prSet phldr="0"/>
      <dgm:spPr/>
      <dgm:t>
        <a:bodyPr/>
        <a:lstStyle/>
        <a:p>
          <a:pPr>
            <a:lnSpc>
              <a:spcPct val="100000"/>
            </a:lnSpc>
          </a:pPr>
          <a:r>
            <a:rPr lang="en-US" b="1" dirty="0">
              <a:latin typeface="Times New Roman"/>
              <a:cs typeface="Times New Roman"/>
            </a:rPr>
            <a:t>Seasonally adjusted purchase index percent</a:t>
          </a:r>
          <a:endParaRPr lang="en-US" b="1" dirty="0"/>
        </a:p>
      </dgm:t>
    </dgm:pt>
    <dgm:pt modelId="{A52D804A-3820-4DED-A479-2978799EF653}" type="parTrans" cxnId="{E27D5FF4-40BF-4364-8967-2F902194EF11}">
      <dgm:prSet/>
      <dgm:spPr/>
    </dgm:pt>
    <dgm:pt modelId="{71212F04-B2F6-4E72-B8FF-E7012943129D}" type="sibTrans" cxnId="{E27D5FF4-40BF-4364-8967-2F902194EF11}">
      <dgm:prSet/>
      <dgm:spPr/>
    </dgm:pt>
    <dgm:pt modelId="{3CEE6502-6541-4FC7-9CF4-B64353FECA43}">
      <dgm:prSet phldr="0"/>
      <dgm:spPr/>
      <dgm:t>
        <a:bodyPr/>
        <a:lstStyle/>
        <a:p>
          <a:pPr>
            <a:lnSpc>
              <a:spcPct val="100000"/>
            </a:lnSpc>
          </a:pPr>
          <a:r>
            <a:rPr lang="en-US" b="1" dirty="0">
              <a:latin typeface="Times New Roman"/>
              <a:cs typeface="Times New Roman"/>
            </a:rPr>
            <a:t>Seasonally adjusted purchase index</a:t>
          </a:r>
          <a:endParaRPr lang="en-US" b="1" dirty="0">
            <a:latin typeface="Calibri Light" panose="020F0302020204030204"/>
            <a:ea typeface="Calibri Light" panose="020F0302020204030204"/>
            <a:cs typeface="Calibri Light" panose="020F0302020204030204"/>
          </a:endParaRPr>
        </a:p>
      </dgm:t>
    </dgm:pt>
    <dgm:pt modelId="{69CED90B-D1F3-457F-8446-918EB3320591}" type="parTrans" cxnId="{6E236EDB-BD78-4DE5-B4C5-30E9A9C5EA0D}">
      <dgm:prSet/>
      <dgm:spPr/>
    </dgm:pt>
    <dgm:pt modelId="{147A8258-D576-43FC-83A2-7EC9631D23FC}" type="sibTrans" cxnId="{6E236EDB-BD78-4DE5-B4C5-30E9A9C5EA0D}">
      <dgm:prSet/>
      <dgm:spPr/>
    </dgm:pt>
    <dgm:pt modelId="{BA3BAB99-3B85-4888-AA5C-E5CDC2A5F9AC}">
      <dgm:prSet phldr="0"/>
      <dgm:spPr/>
      <dgm:t>
        <a:bodyPr/>
        <a:lstStyle/>
        <a:p>
          <a:pPr>
            <a:lnSpc>
              <a:spcPct val="100000"/>
            </a:lnSpc>
          </a:pPr>
          <a:r>
            <a:rPr lang="en-US" b="1" dirty="0">
              <a:latin typeface="Times New Roman"/>
              <a:cs typeface="Times New Roman"/>
            </a:rPr>
            <a:t>Seasonally not adjusted purchase only index</a:t>
          </a:r>
        </a:p>
      </dgm:t>
    </dgm:pt>
    <dgm:pt modelId="{589B72E0-025D-4A2B-901B-E6AE529B2AAA}" type="parTrans" cxnId="{5B93FC63-FE5C-4418-8486-C6F78D4AB697}">
      <dgm:prSet/>
      <dgm:spPr/>
    </dgm:pt>
    <dgm:pt modelId="{D813DB1B-DCEE-43FB-9729-A09EEF568DB2}" type="sibTrans" cxnId="{5B93FC63-FE5C-4418-8486-C6F78D4AB697}">
      <dgm:prSet/>
      <dgm:spPr/>
    </dgm:pt>
    <dgm:pt modelId="{506BDC8D-40BD-4F73-A97B-14D89088F479}">
      <dgm:prSet phldr="0"/>
      <dgm:spPr/>
      <dgm:t>
        <a:bodyPr/>
        <a:lstStyle/>
        <a:p>
          <a:pPr>
            <a:lnSpc>
              <a:spcPct val="100000"/>
            </a:lnSpc>
          </a:pPr>
          <a:r>
            <a:rPr lang="en-US" b="1" dirty="0"/>
            <a:t>Seasonally </a:t>
          </a:r>
          <a:r>
            <a:rPr lang="en-US" b="1" dirty="0">
              <a:latin typeface="Calibri Light" panose="020F0302020204030204"/>
            </a:rPr>
            <a:t>not adjusted</a:t>
          </a:r>
          <a:r>
            <a:rPr lang="en-US" b="1" dirty="0"/>
            <a:t> purchase index percent</a:t>
          </a:r>
        </a:p>
        <a:p>
          <a:pPr>
            <a:lnSpc>
              <a:spcPct val="100000"/>
            </a:lnSpc>
          </a:pPr>
          <a:endParaRPr lang="en-US" b="1" dirty="0">
            <a:latin typeface="Times New Roman"/>
            <a:cs typeface="Times New Roman"/>
          </a:endParaRPr>
        </a:p>
      </dgm:t>
    </dgm:pt>
    <dgm:pt modelId="{A5740D55-DC0D-4DB0-9AC9-10E85D9BC3BA}" type="parTrans" cxnId="{A66AB767-5A88-4C9F-B1A9-C28E46B75247}">
      <dgm:prSet/>
      <dgm:spPr/>
    </dgm:pt>
    <dgm:pt modelId="{1CAAC8D9-FC58-4A24-9B6C-D22F76424B7E}" type="sibTrans" cxnId="{A66AB767-5A88-4C9F-B1A9-C28E46B75247}">
      <dgm:prSet/>
      <dgm:spPr/>
    </dgm:pt>
    <dgm:pt modelId="{74144AEA-D477-47C2-9CE1-192AC837A3B8}">
      <dgm:prSet custT="1"/>
      <dgm:spPr/>
      <dgm:t>
        <a:bodyPr/>
        <a:lstStyle/>
        <a:p>
          <a:pPr>
            <a:lnSpc>
              <a:spcPct val="100000"/>
            </a:lnSpc>
          </a:pPr>
          <a:r>
            <a:rPr lang="en-US" sz="1500" b="1" dirty="0">
              <a:latin typeface="Times New Roman"/>
              <a:cs typeface="Times New Roman"/>
            </a:rPr>
            <a:t>Volume</a:t>
          </a:r>
        </a:p>
      </dgm:t>
    </dgm:pt>
    <dgm:pt modelId="{1FD39C48-206E-4AE2-8CB3-47B043BBA7D5}" type="parTrans" cxnId="{703990B2-A4B1-4220-8D1C-E1EACB7C8288}">
      <dgm:prSet/>
      <dgm:spPr/>
      <dgm:t>
        <a:bodyPr/>
        <a:lstStyle/>
        <a:p>
          <a:endParaRPr lang="en-US"/>
        </a:p>
      </dgm:t>
    </dgm:pt>
    <dgm:pt modelId="{BFDD6D83-B46B-4DD4-910A-A9F04C5CD3BF}" type="sibTrans" cxnId="{703990B2-A4B1-4220-8D1C-E1EACB7C8288}">
      <dgm:prSet/>
      <dgm:spPr/>
      <dgm:t>
        <a:bodyPr/>
        <a:lstStyle/>
        <a:p>
          <a:endParaRPr lang="en-US"/>
        </a:p>
      </dgm:t>
    </dgm:pt>
    <dgm:pt modelId="{E300F37C-2137-441A-8016-B7DFA14272E9}" type="pres">
      <dgm:prSet presAssocID="{E34E8AB0-F925-4D5D-A4A5-88438AADD0C5}" presName="root" presStyleCnt="0">
        <dgm:presLayoutVars>
          <dgm:dir/>
          <dgm:resizeHandles val="exact"/>
        </dgm:presLayoutVars>
      </dgm:prSet>
      <dgm:spPr/>
    </dgm:pt>
    <dgm:pt modelId="{01224E85-BC5D-491E-BD1E-76C8B9C6BD03}" type="pres">
      <dgm:prSet presAssocID="{61A24870-7C5D-49CE-AA40-3B23DD4700DB}" presName="compNode" presStyleCnt="0"/>
      <dgm:spPr/>
    </dgm:pt>
    <dgm:pt modelId="{E9D4791C-C4F5-46CB-B54C-A0D62894C5CB}" type="pres">
      <dgm:prSet presAssocID="{61A24870-7C5D-49CE-AA40-3B23DD4700DB}" presName="bgRect" presStyleLbl="bgShp" presStyleIdx="0" presStyleCnt="2" custScaleY="135905"/>
      <dgm:spPr>
        <a:solidFill>
          <a:schemeClr val="bg1">
            <a:lumMod val="85000"/>
          </a:schemeClr>
        </a:solidFill>
      </dgm:spPr>
    </dgm:pt>
    <dgm:pt modelId="{9EEF5213-0FAE-4276-8844-72785B9CB1D2}" type="pres">
      <dgm:prSet presAssocID="{61A24870-7C5D-49CE-AA40-3B23DD4700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g"/>
        </a:ext>
      </dgm:extLst>
    </dgm:pt>
    <dgm:pt modelId="{29536EDC-F833-4BA0-B20B-C463395B52F7}" type="pres">
      <dgm:prSet presAssocID="{61A24870-7C5D-49CE-AA40-3B23DD4700DB}" presName="spaceRect" presStyleCnt="0"/>
      <dgm:spPr/>
    </dgm:pt>
    <dgm:pt modelId="{6FB6B8A2-9531-48FC-95B9-56C31BFE84E0}" type="pres">
      <dgm:prSet presAssocID="{61A24870-7C5D-49CE-AA40-3B23DD4700DB}" presName="parTx" presStyleLbl="revTx" presStyleIdx="0" presStyleCnt="4">
        <dgm:presLayoutVars>
          <dgm:chMax val="0"/>
          <dgm:chPref val="0"/>
        </dgm:presLayoutVars>
      </dgm:prSet>
      <dgm:spPr/>
    </dgm:pt>
    <dgm:pt modelId="{24F5AFB4-B9E0-407C-9F86-6452EBCC1797}" type="pres">
      <dgm:prSet presAssocID="{61A24870-7C5D-49CE-AA40-3B23DD4700DB}" presName="desTx" presStyleLbl="revTx" presStyleIdx="1" presStyleCnt="4" custScaleX="107842" custLinFactNeighborX="-29163" custLinFactNeighborY="5200">
        <dgm:presLayoutVars/>
      </dgm:prSet>
      <dgm:spPr/>
    </dgm:pt>
    <dgm:pt modelId="{AC64FA5D-3A1E-487E-AAD9-7FA632FE6FE5}" type="pres">
      <dgm:prSet presAssocID="{9CC0651A-6363-469D-95A8-D6DC8E87427B}" presName="sibTrans" presStyleCnt="0"/>
      <dgm:spPr/>
    </dgm:pt>
    <dgm:pt modelId="{01DC1D61-71E4-4C37-8BEA-F49601220AE7}" type="pres">
      <dgm:prSet presAssocID="{45689D27-6710-4CA0-8307-228E8FB6CE0C}" presName="compNode" presStyleCnt="0"/>
      <dgm:spPr/>
    </dgm:pt>
    <dgm:pt modelId="{6C442614-2E4E-48F8-8F56-130C376CCE93}" type="pres">
      <dgm:prSet presAssocID="{45689D27-6710-4CA0-8307-228E8FB6CE0C}" presName="bgRect" presStyleLbl="bgShp" presStyleIdx="1" presStyleCnt="2" custScaleY="145251"/>
      <dgm:spPr>
        <a:solidFill>
          <a:schemeClr val="bg1">
            <a:lumMod val="85000"/>
          </a:schemeClr>
        </a:solidFill>
      </dgm:spPr>
    </dgm:pt>
    <dgm:pt modelId="{ADEF878B-5775-4B1A-B578-16B378F13E79}" type="pres">
      <dgm:prSet presAssocID="{45689D27-6710-4CA0-8307-228E8FB6CE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B4D99245-F2E9-420C-857F-8A50FD19870A}" type="pres">
      <dgm:prSet presAssocID="{45689D27-6710-4CA0-8307-228E8FB6CE0C}" presName="spaceRect" presStyleCnt="0"/>
      <dgm:spPr/>
    </dgm:pt>
    <dgm:pt modelId="{ED189684-16C3-4FDB-988F-6B90C431DD56}" type="pres">
      <dgm:prSet presAssocID="{45689D27-6710-4CA0-8307-228E8FB6CE0C}" presName="parTx" presStyleLbl="revTx" presStyleIdx="2" presStyleCnt="4" custScaleX="84345" custScaleY="42711" custLinFactNeighborX="922" custLinFactNeighborY="39887">
        <dgm:presLayoutVars>
          <dgm:chMax val="0"/>
          <dgm:chPref val="0"/>
        </dgm:presLayoutVars>
      </dgm:prSet>
      <dgm:spPr/>
    </dgm:pt>
    <dgm:pt modelId="{9933C981-30E5-44C6-8C58-B1E18EC9E6F0}" type="pres">
      <dgm:prSet presAssocID="{45689D27-6710-4CA0-8307-228E8FB6CE0C}" presName="desTx" presStyleLbl="revTx" presStyleIdx="3" presStyleCnt="4">
        <dgm:presLayoutVars/>
      </dgm:prSet>
      <dgm:spPr/>
    </dgm:pt>
  </dgm:ptLst>
  <dgm:cxnLst>
    <dgm:cxn modelId="{11CDC001-8CED-483A-8F66-57689B0C3403}" type="presOf" srcId="{E34E8AB0-F925-4D5D-A4A5-88438AADD0C5}" destId="{E300F37C-2137-441A-8016-B7DFA14272E9}" srcOrd="0" destOrd="0" presId="urn:microsoft.com/office/officeart/2018/2/layout/IconVerticalSolidList"/>
    <dgm:cxn modelId="{FAFBA70E-92F8-49B7-A102-81676BEDA3F0}" srcId="{61A24870-7C5D-49CE-AA40-3B23DD4700DB}" destId="{78DC3B2E-E49C-4723-8A4F-447C7B40E83E}" srcOrd="3" destOrd="0" parTransId="{4ADF8F40-60A8-4C88-9754-DB3F86293303}" sibTransId="{A04ADCF3-C997-4A83-99D1-E6DD3FB0F6E4}"/>
    <dgm:cxn modelId="{F13B7013-CC68-472F-91B7-19EEE68CAE58}" srcId="{61A24870-7C5D-49CE-AA40-3B23DD4700DB}" destId="{8BC42250-E097-4D3D-8C26-82B198247B23}" srcOrd="2" destOrd="0" parTransId="{99ABE285-9D3D-43B3-B47E-451E06F8CBA5}" sibTransId="{F96A8771-116D-4E54-B571-28E19B6045A2}"/>
    <dgm:cxn modelId="{BBEA7418-7F0E-4844-A1ED-30DF2135D29A}" type="presOf" srcId="{3813391F-1A73-4CB9-A599-00F315C266B9}" destId="{24F5AFB4-B9E0-407C-9F86-6452EBCC1797}" srcOrd="0" destOrd="0" presId="urn:microsoft.com/office/officeart/2018/2/layout/IconVerticalSolidList"/>
    <dgm:cxn modelId="{ECD9231E-AB5E-46E5-86BD-AA593DE046B1}" type="presOf" srcId="{EC4B28D2-0603-45F7-B708-E2C25256E29F}" destId="{24F5AFB4-B9E0-407C-9F86-6452EBCC1797}" srcOrd="0" destOrd="1" presId="urn:microsoft.com/office/officeart/2018/2/layout/IconVerticalSolidList"/>
    <dgm:cxn modelId="{0D656443-A65F-4461-93C0-4C8BEA1E53C8}" type="presOf" srcId="{45689D27-6710-4CA0-8307-228E8FB6CE0C}" destId="{ED189684-16C3-4FDB-988F-6B90C431DD56}" srcOrd="0" destOrd="0" presId="urn:microsoft.com/office/officeart/2018/2/layout/IconVerticalSolidList"/>
    <dgm:cxn modelId="{5B93FC63-FE5C-4418-8486-C6F78D4AB697}" srcId="{45689D27-6710-4CA0-8307-228E8FB6CE0C}" destId="{BA3BAB99-3B85-4888-AA5C-E5CDC2A5F9AC}" srcOrd="1" destOrd="0" parTransId="{589B72E0-025D-4A2B-901B-E6AE529B2AAA}" sibTransId="{D813DB1B-DCEE-43FB-9729-A09EEF568DB2}"/>
    <dgm:cxn modelId="{A66AB767-5A88-4C9F-B1A9-C28E46B75247}" srcId="{45689D27-6710-4CA0-8307-228E8FB6CE0C}" destId="{506BDC8D-40BD-4F73-A97B-14D89088F479}" srcOrd="3" destOrd="0" parTransId="{A5740D55-DC0D-4DB0-9AC9-10E85D9BC3BA}" sibTransId="{1CAAC8D9-FC58-4A24-9B6C-D22F76424B7E}"/>
    <dgm:cxn modelId="{B499F84B-7656-40DC-94E8-BC32B92ED2A3}" type="presOf" srcId="{3CEE6502-6541-4FC7-9CF4-B64353FECA43}" destId="{9933C981-30E5-44C6-8C58-B1E18EC9E6F0}" srcOrd="0" destOrd="0" presId="urn:microsoft.com/office/officeart/2018/2/layout/IconVerticalSolidList"/>
    <dgm:cxn modelId="{CA05D37C-0993-4BA3-9B8B-38FF5850E00C}" srcId="{61A24870-7C5D-49CE-AA40-3B23DD4700DB}" destId="{3813391F-1A73-4CB9-A599-00F315C266B9}" srcOrd="0" destOrd="0" parTransId="{18255AF7-5505-420A-B973-D5EE16AC2D4B}" sibTransId="{B2DF11A0-7D3D-4A8A-BEDD-E1DB2861DBC1}"/>
    <dgm:cxn modelId="{F12D4494-D87E-405E-9D11-3D184EC9FE52}" srcId="{E34E8AB0-F925-4D5D-A4A5-88438AADD0C5}" destId="{61A24870-7C5D-49CE-AA40-3B23DD4700DB}" srcOrd="0" destOrd="0" parTransId="{F66B8C97-A021-49D6-8381-1BC77C48F581}" sibTransId="{9CC0651A-6363-469D-95A8-D6DC8E87427B}"/>
    <dgm:cxn modelId="{EAEC8997-14D4-4B5A-8DD7-E05A898AF6B6}" srcId="{61A24870-7C5D-49CE-AA40-3B23DD4700DB}" destId="{EC4B28D2-0603-45F7-B708-E2C25256E29F}" srcOrd="1" destOrd="0" parTransId="{B07B1D9B-C6B7-4B26-BEAA-C4C4EEC9E631}" sibTransId="{0BA0E618-4EBE-4966-A6CF-3A452866BCCD}"/>
    <dgm:cxn modelId="{ADE29F97-476C-48C5-A27C-4E0619384CFD}" type="presOf" srcId="{01A0DEF8-7E09-41D1-A051-17F1860649AF}" destId="{9933C981-30E5-44C6-8C58-B1E18EC9E6F0}" srcOrd="0" destOrd="2" presId="urn:microsoft.com/office/officeart/2018/2/layout/IconVerticalSolidList"/>
    <dgm:cxn modelId="{7AAB29A8-5FF7-47B2-94B1-1653ED42ED54}" type="presOf" srcId="{74144AEA-D477-47C2-9CE1-192AC837A3B8}" destId="{24F5AFB4-B9E0-407C-9F86-6452EBCC1797}" srcOrd="0" destOrd="4" presId="urn:microsoft.com/office/officeart/2018/2/layout/IconVerticalSolidList"/>
    <dgm:cxn modelId="{6DD56FAE-080C-4A8C-8543-DB157A21A35D}" type="presOf" srcId="{61A24870-7C5D-49CE-AA40-3B23DD4700DB}" destId="{6FB6B8A2-9531-48FC-95B9-56C31BFE84E0}" srcOrd="0" destOrd="0" presId="urn:microsoft.com/office/officeart/2018/2/layout/IconVerticalSolidList"/>
    <dgm:cxn modelId="{703990B2-A4B1-4220-8D1C-E1EACB7C8288}" srcId="{61A24870-7C5D-49CE-AA40-3B23DD4700DB}" destId="{74144AEA-D477-47C2-9CE1-192AC837A3B8}" srcOrd="4" destOrd="0" parTransId="{1FD39C48-206E-4AE2-8CB3-47B043BBA7D5}" sibTransId="{BFDD6D83-B46B-4DD4-910A-A9F04C5CD3BF}"/>
    <dgm:cxn modelId="{1F0231C2-F73C-49C0-8E53-90C3D2088C89}" type="presOf" srcId="{78DC3B2E-E49C-4723-8A4F-447C7B40E83E}" destId="{24F5AFB4-B9E0-407C-9F86-6452EBCC1797}" srcOrd="0" destOrd="3" presId="urn:microsoft.com/office/officeart/2018/2/layout/IconVerticalSolidList"/>
    <dgm:cxn modelId="{1785F0CE-70EC-4E3E-B23C-203385708299}" type="presOf" srcId="{8BC42250-E097-4D3D-8C26-82B198247B23}" destId="{24F5AFB4-B9E0-407C-9F86-6452EBCC1797}" srcOrd="0" destOrd="2" presId="urn:microsoft.com/office/officeart/2018/2/layout/IconVerticalSolidList"/>
    <dgm:cxn modelId="{42094CD5-6F74-4FB4-9148-5704376DCE14}" srcId="{E34E8AB0-F925-4D5D-A4A5-88438AADD0C5}" destId="{45689D27-6710-4CA0-8307-228E8FB6CE0C}" srcOrd="1" destOrd="0" parTransId="{C95DFF27-946C-46B6-B1B7-1AAB47CCF32D}" sibTransId="{9770DA45-C663-4521-94F8-7681130BB701}"/>
    <dgm:cxn modelId="{6E236EDB-BD78-4DE5-B4C5-30E9A9C5EA0D}" srcId="{45689D27-6710-4CA0-8307-228E8FB6CE0C}" destId="{3CEE6502-6541-4FC7-9CF4-B64353FECA43}" srcOrd="0" destOrd="0" parTransId="{69CED90B-D1F3-457F-8446-918EB3320591}" sibTransId="{147A8258-D576-43FC-83A2-7EC9631D23FC}"/>
    <dgm:cxn modelId="{5CDD5EEA-2365-4493-996B-6F5992E06DAC}" type="presOf" srcId="{BA3BAB99-3B85-4888-AA5C-E5CDC2A5F9AC}" destId="{9933C981-30E5-44C6-8C58-B1E18EC9E6F0}" srcOrd="0" destOrd="1" presId="urn:microsoft.com/office/officeart/2018/2/layout/IconVerticalSolidList"/>
    <dgm:cxn modelId="{E27D5FF4-40BF-4364-8967-2F902194EF11}" srcId="{45689D27-6710-4CA0-8307-228E8FB6CE0C}" destId="{01A0DEF8-7E09-41D1-A051-17F1860649AF}" srcOrd="2" destOrd="0" parTransId="{A52D804A-3820-4DED-A479-2978799EF653}" sibTransId="{71212F04-B2F6-4E72-B8FF-E7012943129D}"/>
    <dgm:cxn modelId="{9172E7F9-61F0-4E83-9C5B-8ABBC2EDC793}" type="presOf" srcId="{506BDC8D-40BD-4F73-A97B-14D89088F479}" destId="{9933C981-30E5-44C6-8C58-B1E18EC9E6F0}" srcOrd="0" destOrd="3" presId="urn:microsoft.com/office/officeart/2018/2/layout/IconVerticalSolidList"/>
    <dgm:cxn modelId="{F744B49F-07DB-44C6-B90B-326A3EB904E2}" type="presParOf" srcId="{E300F37C-2137-441A-8016-B7DFA14272E9}" destId="{01224E85-BC5D-491E-BD1E-76C8B9C6BD03}" srcOrd="0" destOrd="0" presId="urn:microsoft.com/office/officeart/2018/2/layout/IconVerticalSolidList"/>
    <dgm:cxn modelId="{6C74B6F2-FBDF-4198-94A7-594A8B30FEA4}" type="presParOf" srcId="{01224E85-BC5D-491E-BD1E-76C8B9C6BD03}" destId="{E9D4791C-C4F5-46CB-B54C-A0D62894C5CB}" srcOrd="0" destOrd="0" presId="urn:microsoft.com/office/officeart/2018/2/layout/IconVerticalSolidList"/>
    <dgm:cxn modelId="{F20761DE-F630-4FF3-B316-E71524DEF099}" type="presParOf" srcId="{01224E85-BC5D-491E-BD1E-76C8B9C6BD03}" destId="{9EEF5213-0FAE-4276-8844-72785B9CB1D2}" srcOrd="1" destOrd="0" presId="urn:microsoft.com/office/officeart/2018/2/layout/IconVerticalSolidList"/>
    <dgm:cxn modelId="{423C361B-9B77-4B41-94C1-1E9A83A29CB8}" type="presParOf" srcId="{01224E85-BC5D-491E-BD1E-76C8B9C6BD03}" destId="{29536EDC-F833-4BA0-B20B-C463395B52F7}" srcOrd="2" destOrd="0" presId="urn:microsoft.com/office/officeart/2018/2/layout/IconVerticalSolidList"/>
    <dgm:cxn modelId="{1AB60694-2A19-44FD-A327-E5ACD690CC73}" type="presParOf" srcId="{01224E85-BC5D-491E-BD1E-76C8B9C6BD03}" destId="{6FB6B8A2-9531-48FC-95B9-56C31BFE84E0}" srcOrd="3" destOrd="0" presId="urn:microsoft.com/office/officeart/2018/2/layout/IconVerticalSolidList"/>
    <dgm:cxn modelId="{C2FAA5DF-C0B3-437B-A900-D17ECD032DD1}" type="presParOf" srcId="{01224E85-BC5D-491E-BD1E-76C8B9C6BD03}" destId="{24F5AFB4-B9E0-407C-9F86-6452EBCC1797}" srcOrd="4" destOrd="0" presId="urn:microsoft.com/office/officeart/2018/2/layout/IconVerticalSolidList"/>
    <dgm:cxn modelId="{32838955-835B-4CD7-856B-1A1D6E5562AC}" type="presParOf" srcId="{E300F37C-2137-441A-8016-B7DFA14272E9}" destId="{AC64FA5D-3A1E-487E-AAD9-7FA632FE6FE5}" srcOrd="1" destOrd="0" presId="urn:microsoft.com/office/officeart/2018/2/layout/IconVerticalSolidList"/>
    <dgm:cxn modelId="{281C9877-ED96-4678-8EFB-FF63C733D7FD}" type="presParOf" srcId="{E300F37C-2137-441A-8016-B7DFA14272E9}" destId="{01DC1D61-71E4-4C37-8BEA-F49601220AE7}" srcOrd="2" destOrd="0" presId="urn:microsoft.com/office/officeart/2018/2/layout/IconVerticalSolidList"/>
    <dgm:cxn modelId="{AA52CC72-84EF-40A6-B219-93EC70E3751C}" type="presParOf" srcId="{01DC1D61-71E4-4C37-8BEA-F49601220AE7}" destId="{6C442614-2E4E-48F8-8F56-130C376CCE93}" srcOrd="0" destOrd="0" presId="urn:microsoft.com/office/officeart/2018/2/layout/IconVerticalSolidList"/>
    <dgm:cxn modelId="{CB031EFB-E88B-4615-9149-1171C57CC12A}" type="presParOf" srcId="{01DC1D61-71E4-4C37-8BEA-F49601220AE7}" destId="{ADEF878B-5775-4B1A-B578-16B378F13E79}" srcOrd="1" destOrd="0" presId="urn:microsoft.com/office/officeart/2018/2/layout/IconVerticalSolidList"/>
    <dgm:cxn modelId="{128E05A6-B53E-4121-8885-3AFF305D8F25}" type="presParOf" srcId="{01DC1D61-71E4-4C37-8BEA-F49601220AE7}" destId="{B4D99245-F2E9-420C-857F-8A50FD19870A}" srcOrd="2" destOrd="0" presId="urn:microsoft.com/office/officeart/2018/2/layout/IconVerticalSolidList"/>
    <dgm:cxn modelId="{53BAB72C-D814-45D8-8C46-491D83C52EFC}" type="presParOf" srcId="{01DC1D61-71E4-4C37-8BEA-F49601220AE7}" destId="{ED189684-16C3-4FDB-988F-6B90C431DD56}" srcOrd="3" destOrd="0" presId="urn:microsoft.com/office/officeart/2018/2/layout/IconVerticalSolidList"/>
    <dgm:cxn modelId="{453C5A47-4A1F-40CC-89A8-181524F7E897}" type="presParOf" srcId="{01DC1D61-71E4-4C37-8BEA-F49601220AE7}" destId="{9933C981-30E5-44C6-8C58-B1E18EC9E6F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7840-75B3-4A35-BFDB-BD17C2533C0A}">
      <dsp:nvSpPr>
        <dsp:cNvPr id="0" name=""/>
        <dsp:cNvSpPr/>
      </dsp:nvSpPr>
      <dsp:spPr>
        <a:xfrm>
          <a:off x="0" y="1571"/>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AFD14-A50F-40CC-89BA-B261DF38BC31}">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8E1718-679F-4684-B23B-CC401D67AE7E}">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66750" rtl="0">
            <a:lnSpc>
              <a:spcPct val="90000"/>
            </a:lnSpc>
            <a:spcBef>
              <a:spcPct val="0"/>
            </a:spcBef>
            <a:spcAft>
              <a:spcPct val="35000"/>
            </a:spcAft>
            <a:buNone/>
          </a:pPr>
          <a:r>
            <a:rPr lang="en-US" sz="1500" b="1" i="0" kern="1200" dirty="0">
              <a:latin typeface="Times New Roman"/>
              <a:cs typeface="Times New Roman"/>
            </a:rPr>
            <a:t>This study aims to analyze and predict the seasonally not adjusted house pricing index using a comprehensive dataset of economic indicators spanning several years.</a:t>
          </a:r>
          <a:endParaRPr lang="en-US" sz="1500" b="1" kern="1200" dirty="0">
            <a:latin typeface="Times New Roman"/>
            <a:cs typeface="Times New Roman"/>
          </a:endParaRPr>
        </a:p>
      </dsp:txBody>
      <dsp:txXfrm>
        <a:off x="919851" y="1571"/>
        <a:ext cx="9138548" cy="796407"/>
      </dsp:txXfrm>
    </dsp:sp>
    <dsp:sp modelId="{2B784C18-5371-4448-806C-01392F955E49}">
      <dsp:nvSpPr>
        <dsp:cNvPr id="0" name=""/>
        <dsp:cNvSpPr/>
      </dsp:nvSpPr>
      <dsp:spPr>
        <a:xfrm>
          <a:off x="0" y="997081"/>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01503-8ECD-4D36-8185-8218671F1D6F}">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BC1D6-D7B3-4317-A218-4EFEEA8E07C1}">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66750">
            <a:lnSpc>
              <a:spcPct val="100000"/>
            </a:lnSpc>
            <a:spcBef>
              <a:spcPct val="0"/>
            </a:spcBef>
            <a:spcAft>
              <a:spcPct val="35000"/>
            </a:spcAft>
            <a:buNone/>
          </a:pPr>
          <a:r>
            <a:rPr lang="en-US" sz="1500" b="1" i="0" kern="1200" dirty="0">
              <a:latin typeface="Times New Roman"/>
              <a:cs typeface="Times New Roman"/>
            </a:rPr>
            <a:t>Employing Linear Regression, Random Forest, and Time Series Analysis, the research seeks to uncover linear and non-linear relationships, temporal dynamics, and future trends in housing price</a:t>
          </a:r>
          <a:r>
            <a:rPr lang="en-US" sz="1500" b="1" kern="1200" dirty="0">
              <a:latin typeface="Times New Roman"/>
              <a:cs typeface="Times New Roman"/>
            </a:rPr>
            <a:t>.</a:t>
          </a:r>
        </a:p>
      </dsp:txBody>
      <dsp:txXfrm>
        <a:off x="919851" y="997081"/>
        <a:ext cx="9138548" cy="796407"/>
      </dsp:txXfrm>
    </dsp:sp>
    <dsp:sp modelId="{96057D74-AC03-4208-9CB2-830B27ACD2B3}">
      <dsp:nvSpPr>
        <dsp:cNvPr id="0" name=""/>
        <dsp:cNvSpPr/>
      </dsp:nvSpPr>
      <dsp:spPr>
        <a:xfrm>
          <a:off x="0" y="1992590"/>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AC195-5670-43CC-8C82-C69AE25F0C60}">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3D5144-EF25-426F-AC2F-C57C8B24D26E}">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Times New Roman"/>
              <a:cs typeface="Times New Roman"/>
            </a:rPr>
            <a:t>Evaluation metrics such as R-squared, Mean Squared Error will gauge model performance. The expected outcomes include insights into direct and complex interactions influencing pricing, as well as predictive models for strategic planning.</a:t>
          </a:r>
          <a:endParaRPr lang="en-US" sz="1500" b="1" kern="1200" dirty="0">
            <a:latin typeface="Times New Roman"/>
            <a:cs typeface="Times New Roman"/>
          </a:endParaRPr>
        </a:p>
      </dsp:txBody>
      <dsp:txXfrm>
        <a:off x="919851" y="1992590"/>
        <a:ext cx="9138548" cy="796407"/>
      </dsp:txXfrm>
    </dsp:sp>
    <dsp:sp modelId="{2BB3E077-3EA5-4F9F-A982-E1ADF2C0704D}">
      <dsp:nvSpPr>
        <dsp:cNvPr id="0" name=""/>
        <dsp:cNvSpPr/>
      </dsp:nvSpPr>
      <dsp:spPr>
        <a:xfrm>
          <a:off x="0" y="2988100"/>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AFBC1-8FBC-44C8-A583-3FA76EA877C0}">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90E7B6-7FBC-4E51-A1B1-671FB1BFC6E3}">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666750">
            <a:lnSpc>
              <a:spcPct val="90000"/>
            </a:lnSpc>
            <a:spcBef>
              <a:spcPct val="0"/>
            </a:spcBef>
            <a:spcAft>
              <a:spcPct val="35000"/>
            </a:spcAft>
            <a:buNone/>
          </a:pPr>
          <a:r>
            <a:rPr lang="en-US" sz="1500" b="1" i="0" kern="1200" dirty="0">
              <a:latin typeface="Times New Roman"/>
              <a:cs typeface="Times New Roman"/>
            </a:rPr>
            <a:t>The significance of the research lies in its potential to guide policymakers, economists, and institutions in shaping effective economic strategies and policies for workforce development and planning.</a:t>
          </a:r>
          <a:endParaRPr lang="en-US" sz="1500" b="1" kern="1200" dirty="0">
            <a:latin typeface="Times New Roman"/>
            <a:cs typeface="Times New Roman"/>
          </a:endParaRPr>
        </a:p>
      </dsp:txBody>
      <dsp:txXfrm>
        <a:off x="919851" y="2988100"/>
        <a:ext cx="9138548" cy="796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4791C-C4F5-46CB-B54C-A0D62894C5CB}">
      <dsp:nvSpPr>
        <dsp:cNvPr id="0" name=""/>
        <dsp:cNvSpPr/>
      </dsp:nvSpPr>
      <dsp:spPr>
        <a:xfrm>
          <a:off x="-37327" y="210183"/>
          <a:ext cx="6721758" cy="2005789"/>
        </a:xfrm>
        <a:prstGeom prst="roundRect">
          <a:avLst>
            <a:gd name="adj" fmla="val 10000"/>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9EEF5213-0FAE-4276-8844-72785B9CB1D2}">
      <dsp:nvSpPr>
        <dsp:cNvPr id="0" name=""/>
        <dsp:cNvSpPr/>
      </dsp:nvSpPr>
      <dsp:spPr>
        <a:xfrm>
          <a:off x="409125" y="807212"/>
          <a:ext cx="811731" cy="811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6B8A2-9531-48FC-95B9-56C31BFE84E0}">
      <dsp:nvSpPr>
        <dsp:cNvPr id="0" name=""/>
        <dsp:cNvSpPr/>
      </dsp:nvSpPr>
      <dsp:spPr>
        <a:xfrm>
          <a:off x="1667309" y="475140"/>
          <a:ext cx="3024791" cy="147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197" tIns="156197" rIns="156197" bIns="15619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a:cs typeface="Times New Roman"/>
            </a:rPr>
            <a:t>Stock Prices Data</a:t>
          </a:r>
        </a:p>
      </dsp:txBody>
      <dsp:txXfrm>
        <a:off x="1667309" y="475140"/>
        <a:ext cx="3024791" cy="1475876"/>
      </dsp:txXfrm>
    </dsp:sp>
    <dsp:sp modelId="{24F5AFB4-B9E0-407C-9F86-6452EBCC1797}">
      <dsp:nvSpPr>
        <dsp:cNvPr id="0" name=""/>
        <dsp:cNvSpPr/>
      </dsp:nvSpPr>
      <dsp:spPr>
        <a:xfrm>
          <a:off x="4034061" y="551886"/>
          <a:ext cx="2144972" cy="147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197" tIns="156197" rIns="156197" bIns="156197"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Times New Roman"/>
              <a:cs typeface="Times New Roman"/>
            </a:rPr>
            <a:t>Stock Open Price</a:t>
          </a:r>
        </a:p>
        <a:p>
          <a:pPr marL="0" lvl="0" indent="0" algn="l" defTabSz="666750">
            <a:lnSpc>
              <a:spcPct val="100000"/>
            </a:lnSpc>
            <a:spcBef>
              <a:spcPct val="0"/>
            </a:spcBef>
            <a:spcAft>
              <a:spcPct val="35000"/>
            </a:spcAft>
            <a:buNone/>
          </a:pPr>
          <a:r>
            <a:rPr lang="en-US" sz="1500" b="1" kern="1200" dirty="0">
              <a:latin typeface="Times New Roman"/>
              <a:cs typeface="Times New Roman"/>
            </a:rPr>
            <a:t>Stock High Price</a:t>
          </a:r>
        </a:p>
        <a:p>
          <a:pPr marL="0" lvl="0" indent="0" algn="l" defTabSz="666750">
            <a:lnSpc>
              <a:spcPct val="100000"/>
            </a:lnSpc>
            <a:spcBef>
              <a:spcPct val="0"/>
            </a:spcBef>
            <a:spcAft>
              <a:spcPct val="35000"/>
            </a:spcAft>
            <a:buNone/>
          </a:pPr>
          <a:r>
            <a:rPr lang="en-US" sz="1500" b="1" kern="1200" dirty="0">
              <a:latin typeface="Times New Roman"/>
              <a:cs typeface="Times New Roman"/>
            </a:rPr>
            <a:t>Stock Low Price</a:t>
          </a:r>
        </a:p>
        <a:p>
          <a:pPr marL="0" lvl="0" indent="0" algn="l" defTabSz="666750">
            <a:lnSpc>
              <a:spcPct val="100000"/>
            </a:lnSpc>
            <a:spcBef>
              <a:spcPct val="0"/>
            </a:spcBef>
            <a:spcAft>
              <a:spcPct val="35000"/>
            </a:spcAft>
            <a:buNone/>
          </a:pPr>
          <a:r>
            <a:rPr lang="en-US" sz="1500" b="1" kern="1200" dirty="0">
              <a:latin typeface="Times New Roman"/>
              <a:cs typeface="Times New Roman"/>
            </a:rPr>
            <a:t>Stock Closing Price</a:t>
          </a:r>
        </a:p>
        <a:p>
          <a:pPr marL="0" lvl="0" indent="0" algn="l" defTabSz="666750">
            <a:lnSpc>
              <a:spcPct val="100000"/>
            </a:lnSpc>
            <a:spcBef>
              <a:spcPct val="0"/>
            </a:spcBef>
            <a:spcAft>
              <a:spcPct val="35000"/>
            </a:spcAft>
            <a:buNone/>
          </a:pPr>
          <a:r>
            <a:rPr lang="en-US" sz="1500" b="1" kern="1200" dirty="0">
              <a:latin typeface="Times New Roman"/>
              <a:cs typeface="Times New Roman"/>
            </a:rPr>
            <a:t>Volume</a:t>
          </a:r>
        </a:p>
      </dsp:txBody>
      <dsp:txXfrm>
        <a:off x="4034061" y="551886"/>
        <a:ext cx="2144972" cy="1475876"/>
      </dsp:txXfrm>
    </dsp:sp>
    <dsp:sp modelId="{6C442614-2E4E-48F8-8F56-130C376CCE93}">
      <dsp:nvSpPr>
        <dsp:cNvPr id="0" name=""/>
        <dsp:cNvSpPr/>
      </dsp:nvSpPr>
      <dsp:spPr>
        <a:xfrm>
          <a:off x="-37327" y="2584942"/>
          <a:ext cx="6721758" cy="2143724"/>
        </a:xfrm>
        <a:prstGeom prst="roundRect">
          <a:avLst>
            <a:gd name="adj" fmla="val 10000"/>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ADEF878B-5775-4B1A-B578-16B378F13E79}">
      <dsp:nvSpPr>
        <dsp:cNvPr id="0" name=""/>
        <dsp:cNvSpPr/>
      </dsp:nvSpPr>
      <dsp:spPr>
        <a:xfrm>
          <a:off x="409125" y="3250938"/>
          <a:ext cx="811731" cy="811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89684-16C3-4FDB-988F-6B90C431DD56}">
      <dsp:nvSpPr>
        <dsp:cNvPr id="0" name=""/>
        <dsp:cNvSpPr/>
      </dsp:nvSpPr>
      <dsp:spPr>
        <a:xfrm>
          <a:off x="1890532" y="3351707"/>
          <a:ext cx="2151860" cy="2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844" tIns="66844" rIns="66844" bIns="66844"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a:cs typeface="Times New Roman"/>
            </a:rPr>
            <a:t>Housing Price Data</a:t>
          </a:r>
        </a:p>
      </dsp:txBody>
      <dsp:txXfrm>
        <a:off x="1890532" y="3351707"/>
        <a:ext cx="2151860" cy="269760"/>
      </dsp:txXfrm>
    </dsp:sp>
    <dsp:sp modelId="{9933C981-30E5-44C6-8C58-B1E18EC9E6F0}">
      <dsp:nvSpPr>
        <dsp:cNvPr id="0" name=""/>
        <dsp:cNvSpPr/>
      </dsp:nvSpPr>
      <dsp:spPr>
        <a:xfrm>
          <a:off x="4218569" y="2918866"/>
          <a:ext cx="1988995" cy="147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197" tIns="156197" rIns="156197" bIns="156197"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Times New Roman"/>
              <a:cs typeface="Times New Roman"/>
            </a:rPr>
            <a:t>Seasonally adjusted purchase index</a:t>
          </a:r>
          <a:endParaRPr lang="en-US" sz="1100" b="1" kern="1200" dirty="0">
            <a:latin typeface="Calibri Light" panose="020F0302020204030204"/>
            <a:ea typeface="Calibri Light" panose="020F0302020204030204"/>
            <a:cs typeface="Calibri Light" panose="020F0302020204030204"/>
          </a:endParaRPr>
        </a:p>
        <a:p>
          <a:pPr marL="0" lvl="0" indent="0" algn="l" defTabSz="488950">
            <a:lnSpc>
              <a:spcPct val="100000"/>
            </a:lnSpc>
            <a:spcBef>
              <a:spcPct val="0"/>
            </a:spcBef>
            <a:spcAft>
              <a:spcPct val="35000"/>
            </a:spcAft>
            <a:buNone/>
          </a:pPr>
          <a:r>
            <a:rPr lang="en-US" sz="1100" b="1" kern="1200" dirty="0">
              <a:latin typeface="Times New Roman"/>
              <a:cs typeface="Times New Roman"/>
            </a:rPr>
            <a:t>Seasonally not adjusted purchase only index</a:t>
          </a:r>
        </a:p>
        <a:p>
          <a:pPr marL="0" lvl="0" indent="0" algn="l" defTabSz="488950">
            <a:lnSpc>
              <a:spcPct val="100000"/>
            </a:lnSpc>
            <a:spcBef>
              <a:spcPct val="0"/>
            </a:spcBef>
            <a:spcAft>
              <a:spcPct val="35000"/>
            </a:spcAft>
            <a:buNone/>
          </a:pPr>
          <a:r>
            <a:rPr lang="en-US" sz="1100" b="1" kern="1200" dirty="0">
              <a:latin typeface="Times New Roman"/>
              <a:cs typeface="Times New Roman"/>
            </a:rPr>
            <a:t>Seasonally adjusted purchase index percent</a:t>
          </a:r>
          <a:endParaRPr lang="en-US" sz="1100" b="1" kern="1200" dirty="0"/>
        </a:p>
        <a:p>
          <a:pPr marL="0" lvl="0" indent="0" algn="l" defTabSz="488950">
            <a:lnSpc>
              <a:spcPct val="100000"/>
            </a:lnSpc>
            <a:spcBef>
              <a:spcPct val="0"/>
            </a:spcBef>
            <a:spcAft>
              <a:spcPct val="35000"/>
            </a:spcAft>
            <a:buNone/>
          </a:pPr>
          <a:r>
            <a:rPr lang="en-US" sz="1100" b="1" kern="1200" dirty="0"/>
            <a:t>Seasonally </a:t>
          </a:r>
          <a:r>
            <a:rPr lang="en-US" sz="1100" b="1" kern="1200" dirty="0">
              <a:latin typeface="Calibri Light" panose="020F0302020204030204"/>
            </a:rPr>
            <a:t>not adjusted</a:t>
          </a:r>
          <a:r>
            <a:rPr lang="en-US" sz="1100" b="1" kern="1200" dirty="0"/>
            <a:t> purchase index percent</a:t>
          </a:r>
        </a:p>
        <a:p>
          <a:pPr marL="0" lvl="0" indent="0" algn="l" defTabSz="488950">
            <a:lnSpc>
              <a:spcPct val="100000"/>
            </a:lnSpc>
            <a:spcBef>
              <a:spcPct val="0"/>
            </a:spcBef>
            <a:spcAft>
              <a:spcPct val="35000"/>
            </a:spcAft>
            <a:buNone/>
          </a:pPr>
          <a:endParaRPr lang="en-US" sz="1100" b="1" kern="1200" dirty="0">
            <a:latin typeface="Times New Roman"/>
            <a:cs typeface="Times New Roman"/>
          </a:endParaRPr>
        </a:p>
      </dsp:txBody>
      <dsp:txXfrm>
        <a:off x="4218569" y="2918866"/>
        <a:ext cx="1988995" cy="14758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B54D3-6789-47A6-ABF9-6E0A32B93BD6}"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D0F06-6194-4B01-B8C1-CF5E0CE5B690}" type="slidenum">
              <a:rPr lang="en-US" smtClean="0"/>
              <a:t>‹#›</a:t>
            </a:fld>
            <a:endParaRPr lang="en-US"/>
          </a:p>
        </p:txBody>
      </p:sp>
    </p:spTree>
    <p:extLst>
      <p:ext uri="{BB962C8B-B14F-4D97-AF65-F5344CB8AC3E}">
        <p14:creationId xmlns:p14="http://schemas.microsoft.com/office/powerpoint/2010/main" val="391245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5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3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574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185097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0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493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371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815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5723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96950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5574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6656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86578" y="4859628"/>
            <a:ext cx="10523593" cy="1013546"/>
          </a:xfrm>
        </p:spPr>
        <p:txBody>
          <a:bodyPr>
            <a:noAutofit/>
          </a:bodyPr>
          <a:lstStyle/>
          <a:p>
            <a:r>
              <a:rPr lang="en-US" sz="3200" b="1" dirty="0">
                <a:solidFill>
                  <a:schemeClr val="tx1"/>
                </a:solidFill>
                <a:latin typeface="Times New Roman"/>
                <a:ea typeface="+mj-lt"/>
                <a:cs typeface="+mj-lt"/>
              </a:rPr>
              <a:t>How do stock market trends impact Housing Price Index?</a:t>
            </a:r>
            <a:endParaRPr lang="en-US" sz="3200" b="1">
              <a:solidFill>
                <a:schemeClr val="tx1"/>
              </a:solidFill>
              <a:latin typeface="Times New Roman"/>
              <a:cs typeface="Times New Roman"/>
            </a:endParaRPr>
          </a:p>
        </p:txBody>
      </p:sp>
      <p:pic>
        <p:nvPicPr>
          <p:cNvPr id="5" name="Picture 4" descr="A row of houses in the grass&#10;&#10;Description automatically generated">
            <a:extLst>
              <a:ext uri="{FF2B5EF4-FFF2-40B4-BE49-F238E27FC236}">
                <a16:creationId xmlns:a16="http://schemas.microsoft.com/office/drawing/2014/main" id="{2CB0AAD3-DFDC-7C5A-F6BA-E2814C4D2EDB}"/>
              </a:ext>
            </a:extLst>
          </p:cNvPr>
          <p:cNvPicPr>
            <a:picLocks noChangeAspect="1"/>
          </p:cNvPicPr>
          <p:nvPr/>
        </p:nvPicPr>
        <p:blipFill>
          <a:blip r:embed="rId2"/>
          <a:stretch>
            <a:fillRect/>
          </a:stretch>
        </p:blipFill>
        <p:spPr>
          <a:xfrm>
            <a:off x="1161142" y="519048"/>
            <a:ext cx="9869713" cy="4525714"/>
          </a:xfrm>
          <a:prstGeom prst="rect">
            <a:avLst/>
          </a:prstGeom>
        </p:spPr>
      </p:pic>
    </p:spTree>
    <p:extLst>
      <p:ext uri="{BB962C8B-B14F-4D97-AF65-F5344CB8AC3E}">
        <p14:creationId xmlns:p14="http://schemas.microsoft.com/office/powerpoint/2010/main" val="196426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ED650E-62F4-0872-1F60-2E8180EF0A4F}"/>
              </a:ext>
            </a:extLst>
          </p:cNvPr>
          <p:cNvSpPr txBox="1"/>
          <p:nvPr/>
        </p:nvSpPr>
        <p:spPr>
          <a:xfrm>
            <a:off x="727788" y="541176"/>
            <a:ext cx="5302897" cy="630942"/>
          </a:xfrm>
          <a:prstGeom prst="rect">
            <a:avLst/>
          </a:prstGeom>
          <a:noFill/>
        </p:spPr>
        <p:txBody>
          <a:bodyPr wrap="square" rtlCol="0">
            <a:spAutoFit/>
          </a:bodyPr>
          <a:lstStyle/>
          <a:p>
            <a:r>
              <a:rPr lang="en-US" sz="3500">
                <a:latin typeface="Times New Roman" panose="02020603050405020304" pitchFamily="18" charset="0"/>
                <a:cs typeface="Times New Roman" panose="02020603050405020304" pitchFamily="18" charset="0"/>
              </a:rPr>
              <a:t>PLOTS OVER TIME:</a:t>
            </a:r>
          </a:p>
        </p:txBody>
      </p:sp>
      <p:pic>
        <p:nvPicPr>
          <p:cNvPr id="2" name="Picture 1" descr="A graph showing the growth of housing index trends&#10;&#10;Description automatically generated">
            <a:extLst>
              <a:ext uri="{FF2B5EF4-FFF2-40B4-BE49-F238E27FC236}">
                <a16:creationId xmlns:a16="http://schemas.microsoft.com/office/drawing/2014/main" id="{1CCDAF03-B6F6-26F4-924D-E25C9DCBB7D3}"/>
              </a:ext>
            </a:extLst>
          </p:cNvPr>
          <p:cNvPicPr>
            <a:picLocks noChangeAspect="1"/>
          </p:cNvPicPr>
          <p:nvPr/>
        </p:nvPicPr>
        <p:blipFill>
          <a:blip r:embed="rId2"/>
          <a:stretch>
            <a:fillRect/>
          </a:stretch>
        </p:blipFill>
        <p:spPr>
          <a:xfrm>
            <a:off x="956465" y="1371600"/>
            <a:ext cx="4841438" cy="4114800"/>
          </a:xfrm>
          <a:prstGeom prst="rect">
            <a:avLst/>
          </a:prstGeom>
        </p:spPr>
      </p:pic>
      <p:pic>
        <p:nvPicPr>
          <p:cNvPr id="3" name="Picture 2">
            <a:extLst>
              <a:ext uri="{FF2B5EF4-FFF2-40B4-BE49-F238E27FC236}">
                <a16:creationId xmlns:a16="http://schemas.microsoft.com/office/drawing/2014/main" id="{AAD715D6-2B5E-D66B-C92A-7CE92F88D1BA}"/>
              </a:ext>
            </a:extLst>
          </p:cNvPr>
          <p:cNvPicPr>
            <a:picLocks noChangeAspect="1"/>
          </p:cNvPicPr>
          <p:nvPr/>
        </p:nvPicPr>
        <p:blipFill>
          <a:blip r:embed="rId3"/>
          <a:stretch>
            <a:fillRect/>
          </a:stretch>
        </p:blipFill>
        <p:spPr>
          <a:xfrm>
            <a:off x="6589169" y="1371600"/>
            <a:ext cx="4841438" cy="4114800"/>
          </a:xfrm>
          <a:prstGeom prst="rect">
            <a:avLst/>
          </a:prstGeom>
        </p:spPr>
      </p:pic>
    </p:spTree>
    <p:extLst>
      <p:ext uri="{BB962C8B-B14F-4D97-AF65-F5344CB8AC3E}">
        <p14:creationId xmlns:p14="http://schemas.microsoft.com/office/powerpoint/2010/main" val="70350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1066800" y="489249"/>
            <a:ext cx="10058400" cy="7856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500" spc="-50">
                <a:solidFill>
                  <a:schemeClr val="tx1">
                    <a:lumMod val="85000"/>
                    <a:lumOff val="15000"/>
                  </a:schemeClr>
                </a:solidFill>
                <a:latin typeface="Times New Roman" panose="02020603050405020304" pitchFamily="18" charset="0"/>
                <a:ea typeface="+mj-ea"/>
                <a:cs typeface="Times New Roman" panose="02020603050405020304" pitchFamily="18" charset="0"/>
              </a:rPr>
              <a:t>Time Series Object:</a:t>
            </a:r>
          </a:p>
        </p:txBody>
      </p:sp>
      <p:sp>
        <p:nvSpPr>
          <p:cNvPr id="11" name="TextBox 10">
            <a:extLst>
              <a:ext uri="{FF2B5EF4-FFF2-40B4-BE49-F238E27FC236}">
                <a16:creationId xmlns:a16="http://schemas.microsoft.com/office/drawing/2014/main" id="{C6A32474-EBC1-5467-32FD-840FE331EA9B}"/>
              </a:ext>
            </a:extLst>
          </p:cNvPr>
          <p:cNvSpPr txBox="1"/>
          <p:nvPr/>
        </p:nvSpPr>
        <p:spPr>
          <a:xfrm>
            <a:off x="1529462" y="5710334"/>
            <a:ext cx="3349689" cy="369332"/>
          </a:xfrm>
          <a:prstGeom prst="rect">
            <a:avLst/>
          </a:prstGeom>
          <a:noFill/>
        </p:spPr>
        <p:txBody>
          <a:bodyPr wrap="square" lIns="91440" tIns="45720" rIns="91440" bIns="45720" rtlCol="0" anchor="t">
            <a:spAutoFit/>
          </a:bodyPr>
          <a:lstStyle/>
          <a:p>
            <a:endParaRPr lang="en-US">
              <a:ea typeface="Calibri"/>
              <a:cs typeface="Calibri"/>
            </a:endParaRPr>
          </a:p>
        </p:txBody>
      </p:sp>
      <p:pic>
        <p:nvPicPr>
          <p:cNvPr id="2" name="Picture 1">
            <a:extLst>
              <a:ext uri="{FF2B5EF4-FFF2-40B4-BE49-F238E27FC236}">
                <a16:creationId xmlns:a16="http://schemas.microsoft.com/office/drawing/2014/main" id="{5EE79EE2-E0C7-ED3D-6D40-906A2B03DF10}"/>
              </a:ext>
            </a:extLst>
          </p:cNvPr>
          <p:cNvPicPr>
            <a:picLocks noChangeAspect="1"/>
          </p:cNvPicPr>
          <p:nvPr/>
        </p:nvPicPr>
        <p:blipFill>
          <a:blip r:embed="rId2"/>
          <a:stretch>
            <a:fillRect/>
          </a:stretch>
        </p:blipFill>
        <p:spPr>
          <a:xfrm>
            <a:off x="779681" y="1371600"/>
            <a:ext cx="4841438" cy="4114800"/>
          </a:xfrm>
          <a:prstGeom prst="rect">
            <a:avLst/>
          </a:prstGeom>
        </p:spPr>
      </p:pic>
      <p:pic>
        <p:nvPicPr>
          <p:cNvPr id="3" name="Picture 2" descr="A graph of a number of individuals&#10;&#10;Description automatically generated">
            <a:extLst>
              <a:ext uri="{FF2B5EF4-FFF2-40B4-BE49-F238E27FC236}">
                <a16:creationId xmlns:a16="http://schemas.microsoft.com/office/drawing/2014/main" id="{A59258D9-E767-F4A4-3BCC-3FA6EE0F8A1A}"/>
              </a:ext>
            </a:extLst>
          </p:cNvPr>
          <p:cNvPicPr>
            <a:picLocks noChangeAspect="1"/>
          </p:cNvPicPr>
          <p:nvPr/>
        </p:nvPicPr>
        <p:blipFill>
          <a:blip r:embed="rId3"/>
          <a:stretch>
            <a:fillRect/>
          </a:stretch>
        </p:blipFill>
        <p:spPr>
          <a:xfrm>
            <a:off x="6563261" y="1371600"/>
            <a:ext cx="4841438" cy="4114800"/>
          </a:xfrm>
          <a:prstGeom prst="rect">
            <a:avLst/>
          </a:prstGeom>
        </p:spPr>
      </p:pic>
    </p:spTree>
    <p:extLst>
      <p:ext uri="{BB962C8B-B14F-4D97-AF65-F5344CB8AC3E}">
        <p14:creationId xmlns:p14="http://schemas.microsoft.com/office/powerpoint/2010/main" val="122943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1066800" y="489249"/>
            <a:ext cx="10058400" cy="7856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spc="-50">
                <a:solidFill>
                  <a:schemeClr val="tx1">
                    <a:lumMod val="85000"/>
                    <a:lumOff val="15000"/>
                  </a:schemeClr>
                </a:solidFill>
                <a:latin typeface="Times New Roman" panose="02020603050405020304" pitchFamily="18" charset="0"/>
                <a:ea typeface="+mj-ea"/>
                <a:cs typeface="Times New Roman" panose="02020603050405020304" pitchFamily="18" charset="0"/>
              </a:rPr>
              <a:t>ACF and PACF Plots:</a:t>
            </a:r>
          </a:p>
        </p:txBody>
      </p:sp>
      <p:pic>
        <p:nvPicPr>
          <p:cNvPr id="2" name="Picture 1" descr="A graph of a function&#10;&#10;Description automatically generated">
            <a:extLst>
              <a:ext uri="{FF2B5EF4-FFF2-40B4-BE49-F238E27FC236}">
                <a16:creationId xmlns:a16="http://schemas.microsoft.com/office/drawing/2014/main" id="{9AA56551-D456-C18C-3F16-93515FF63E02}"/>
              </a:ext>
            </a:extLst>
          </p:cNvPr>
          <p:cNvPicPr>
            <a:picLocks noChangeAspect="1"/>
          </p:cNvPicPr>
          <p:nvPr/>
        </p:nvPicPr>
        <p:blipFill>
          <a:blip r:embed="rId2"/>
          <a:stretch>
            <a:fillRect/>
          </a:stretch>
        </p:blipFill>
        <p:spPr>
          <a:xfrm>
            <a:off x="779681" y="1371600"/>
            <a:ext cx="4841438" cy="4114800"/>
          </a:xfrm>
          <a:prstGeom prst="rect">
            <a:avLst/>
          </a:prstGeom>
        </p:spPr>
      </p:pic>
      <p:pic>
        <p:nvPicPr>
          <p:cNvPr id="3" name="Picture 2" descr="A graph with a line&#10;&#10;Description automatically generated">
            <a:extLst>
              <a:ext uri="{FF2B5EF4-FFF2-40B4-BE49-F238E27FC236}">
                <a16:creationId xmlns:a16="http://schemas.microsoft.com/office/drawing/2014/main" id="{9F911D13-24E0-D7C1-4BCA-B1DD93BCC462}"/>
              </a:ext>
            </a:extLst>
          </p:cNvPr>
          <p:cNvPicPr>
            <a:picLocks noChangeAspect="1"/>
          </p:cNvPicPr>
          <p:nvPr/>
        </p:nvPicPr>
        <p:blipFill>
          <a:blip r:embed="rId3"/>
          <a:stretch>
            <a:fillRect/>
          </a:stretch>
        </p:blipFill>
        <p:spPr>
          <a:xfrm>
            <a:off x="6464201" y="1371600"/>
            <a:ext cx="4841438" cy="4114800"/>
          </a:xfrm>
          <a:prstGeom prst="rect">
            <a:avLst/>
          </a:prstGeom>
        </p:spPr>
      </p:pic>
    </p:spTree>
    <p:extLst>
      <p:ext uri="{BB962C8B-B14F-4D97-AF65-F5344CB8AC3E}">
        <p14:creationId xmlns:p14="http://schemas.microsoft.com/office/powerpoint/2010/main" val="123163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734066" y="46655"/>
            <a:ext cx="10058400" cy="7856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spc="-50">
                <a:solidFill>
                  <a:schemeClr val="tx1">
                    <a:lumMod val="75000"/>
                    <a:lumOff val="25000"/>
                  </a:schemeClr>
                </a:solidFill>
                <a:latin typeface="Times New Roman" panose="02020603050405020304" pitchFamily="18" charset="0"/>
                <a:ea typeface="+mj-ea"/>
                <a:cs typeface="Times New Roman" panose="02020603050405020304" pitchFamily="18" charset="0"/>
              </a:rPr>
              <a:t>Linear Regression Model:</a:t>
            </a:r>
          </a:p>
        </p:txBody>
      </p:sp>
      <p:pic>
        <p:nvPicPr>
          <p:cNvPr id="2" name="Picture 1" descr="A graph with lines and numbers&#10;&#10;Description automatically generated">
            <a:extLst>
              <a:ext uri="{FF2B5EF4-FFF2-40B4-BE49-F238E27FC236}">
                <a16:creationId xmlns:a16="http://schemas.microsoft.com/office/drawing/2014/main" id="{604E2F06-0789-F953-FDFC-CAE7A650606A}"/>
              </a:ext>
            </a:extLst>
          </p:cNvPr>
          <p:cNvPicPr>
            <a:picLocks noChangeAspect="1"/>
          </p:cNvPicPr>
          <p:nvPr/>
        </p:nvPicPr>
        <p:blipFill>
          <a:blip r:embed="rId2"/>
          <a:stretch>
            <a:fillRect/>
          </a:stretch>
        </p:blipFill>
        <p:spPr>
          <a:xfrm>
            <a:off x="1256508" y="4414289"/>
            <a:ext cx="4841438" cy="1831109"/>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31A842FD-1174-F850-6E5C-FB22F307615D}"/>
              </a:ext>
            </a:extLst>
          </p:cNvPr>
          <p:cNvPicPr>
            <a:picLocks noChangeAspect="1"/>
          </p:cNvPicPr>
          <p:nvPr/>
        </p:nvPicPr>
        <p:blipFill>
          <a:blip r:embed="rId3"/>
          <a:stretch>
            <a:fillRect/>
          </a:stretch>
        </p:blipFill>
        <p:spPr>
          <a:xfrm>
            <a:off x="613876" y="809105"/>
            <a:ext cx="6460829" cy="3322320"/>
          </a:xfrm>
          <a:prstGeom prst="rect">
            <a:avLst/>
          </a:prstGeom>
        </p:spPr>
      </p:pic>
    </p:spTree>
    <p:extLst>
      <p:ext uri="{BB962C8B-B14F-4D97-AF65-F5344CB8AC3E}">
        <p14:creationId xmlns:p14="http://schemas.microsoft.com/office/powerpoint/2010/main" val="288541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555853" y="227991"/>
            <a:ext cx="10058400" cy="61768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spc="-50">
                <a:solidFill>
                  <a:schemeClr val="tx1">
                    <a:lumMod val="75000"/>
                    <a:lumOff val="25000"/>
                  </a:schemeClr>
                </a:solidFill>
                <a:latin typeface="Times New Roman" panose="02020603050405020304" pitchFamily="18" charset="0"/>
                <a:ea typeface="+mj-ea"/>
                <a:cs typeface="Times New Roman" panose="02020603050405020304" pitchFamily="18" charset="0"/>
              </a:rPr>
              <a:t>Arima Model:</a:t>
            </a:r>
          </a:p>
        </p:txBody>
      </p:sp>
      <p:pic>
        <p:nvPicPr>
          <p:cNvPr id="2" name="Picture 1" descr="A white background with black text&#10;&#10;Description automatically generated">
            <a:extLst>
              <a:ext uri="{FF2B5EF4-FFF2-40B4-BE49-F238E27FC236}">
                <a16:creationId xmlns:a16="http://schemas.microsoft.com/office/drawing/2014/main" id="{B476832C-FABB-99D0-BEB0-600BADC7F97D}"/>
              </a:ext>
            </a:extLst>
          </p:cNvPr>
          <p:cNvPicPr>
            <a:picLocks noChangeAspect="1"/>
          </p:cNvPicPr>
          <p:nvPr/>
        </p:nvPicPr>
        <p:blipFill>
          <a:blip r:embed="rId2"/>
          <a:stretch>
            <a:fillRect/>
          </a:stretch>
        </p:blipFill>
        <p:spPr>
          <a:xfrm>
            <a:off x="556260" y="1257347"/>
            <a:ext cx="3954780" cy="2788827"/>
          </a:xfrm>
          <a:prstGeom prst="rect">
            <a:avLst/>
          </a:prstGeom>
        </p:spPr>
      </p:pic>
      <p:pic>
        <p:nvPicPr>
          <p:cNvPr id="3" name="Picture 2">
            <a:extLst>
              <a:ext uri="{FF2B5EF4-FFF2-40B4-BE49-F238E27FC236}">
                <a16:creationId xmlns:a16="http://schemas.microsoft.com/office/drawing/2014/main" id="{8FF44EEA-862A-2F4C-BD24-4DA72687A860}"/>
              </a:ext>
            </a:extLst>
          </p:cNvPr>
          <p:cNvPicPr>
            <a:picLocks noChangeAspect="1"/>
          </p:cNvPicPr>
          <p:nvPr/>
        </p:nvPicPr>
        <p:blipFill>
          <a:blip r:embed="rId3"/>
          <a:stretch>
            <a:fillRect/>
          </a:stretch>
        </p:blipFill>
        <p:spPr>
          <a:xfrm>
            <a:off x="5104608" y="534093"/>
            <a:ext cx="6936245" cy="5303058"/>
          </a:xfrm>
          <a:prstGeom prst="rect">
            <a:avLst/>
          </a:prstGeom>
        </p:spPr>
      </p:pic>
    </p:spTree>
    <p:extLst>
      <p:ext uri="{BB962C8B-B14F-4D97-AF65-F5344CB8AC3E}">
        <p14:creationId xmlns:p14="http://schemas.microsoft.com/office/powerpoint/2010/main" val="1881262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486618" y="455149"/>
            <a:ext cx="5484926" cy="6719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spc="-50">
                <a:solidFill>
                  <a:schemeClr val="tx1">
                    <a:lumMod val="75000"/>
                    <a:lumOff val="25000"/>
                  </a:schemeClr>
                </a:solidFill>
                <a:latin typeface="Times New Roman"/>
                <a:ea typeface="+mj-ea"/>
                <a:cs typeface="Times New Roman"/>
              </a:rPr>
              <a:t>Arima Forecast Plot</a:t>
            </a:r>
          </a:p>
        </p:txBody>
      </p:sp>
      <p:pic>
        <p:nvPicPr>
          <p:cNvPr id="2" name="Picture 1" descr="A graph with blue and green lines&#10;&#10;Description automatically generated">
            <a:extLst>
              <a:ext uri="{FF2B5EF4-FFF2-40B4-BE49-F238E27FC236}">
                <a16:creationId xmlns:a16="http://schemas.microsoft.com/office/drawing/2014/main" id="{30E9086E-419F-391C-9AC1-AE1F7CA6980B}"/>
              </a:ext>
            </a:extLst>
          </p:cNvPr>
          <p:cNvPicPr>
            <a:picLocks noChangeAspect="1"/>
          </p:cNvPicPr>
          <p:nvPr/>
        </p:nvPicPr>
        <p:blipFill>
          <a:blip r:embed="rId2"/>
          <a:stretch>
            <a:fillRect/>
          </a:stretch>
        </p:blipFill>
        <p:spPr>
          <a:xfrm>
            <a:off x="627281" y="1333500"/>
            <a:ext cx="4841438" cy="4114800"/>
          </a:xfrm>
          <a:prstGeom prst="rect">
            <a:avLst/>
          </a:prstGeom>
        </p:spPr>
      </p:pic>
      <p:pic>
        <p:nvPicPr>
          <p:cNvPr id="3" name="Picture 2" descr="A graph with numbers and lines&#10;&#10;Description automatically generated">
            <a:extLst>
              <a:ext uri="{FF2B5EF4-FFF2-40B4-BE49-F238E27FC236}">
                <a16:creationId xmlns:a16="http://schemas.microsoft.com/office/drawing/2014/main" id="{EC72032A-F3D2-7BA0-9D3B-B816A9EB9655}"/>
              </a:ext>
            </a:extLst>
          </p:cNvPr>
          <p:cNvPicPr>
            <a:picLocks noChangeAspect="1"/>
          </p:cNvPicPr>
          <p:nvPr/>
        </p:nvPicPr>
        <p:blipFill>
          <a:blip r:embed="rId3"/>
          <a:stretch>
            <a:fillRect/>
          </a:stretch>
        </p:blipFill>
        <p:spPr>
          <a:xfrm>
            <a:off x="6616601" y="1333500"/>
            <a:ext cx="4841438" cy="4114800"/>
          </a:xfrm>
          <a:prstGeom prst="rect">
            <a:avLst/>
          </a:prstGeom>
        </p:spPr>
      </p:pic>
    </p:spTree>
    <p:extLst>
      <p:ext uri="{BB962C8B-B14F-4D97-AF65-F5344CB8AC3E}">
        <p14:creationId xmlns:p14="http://schemas.microsoft.com/office/powerpoint/2010/main" val="343154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A58C6-662D-1DF6-022B-4A81DF99AC99}"/>
              </a:ext>
            </a:extLst>
          </p:cNvPr>
          <p:cNvSpPr txBox="1"/>
          <p:nvPr/>
        </p:nvSpPr>
        <p:spPr>
          <a:xfrm>
            <a:off x="244763" y="579581"/>
            <a:ext cx="707274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500">
                <a:solidFill>
                  <a:srgbClr val="313131"/>
                </a:solidFill>
                <a:latin typeface="Times New Roman"/>
                <a:cs typeface="Calibri Light"/>
              </a:rPr>
              <a:t>Arima Model with Covariates:</a:t>
            </a:r>
          </a:p>
        </p:txBody>
      </p:sp>
      <p:pic>
        <p:nvPicPr>
          <p:cNvPr id="3" name="Picture 2" descr="A white background with black text&#10;&#10;Description automatically generated">
            <a:extLst>
              <a:ext uri="{FF2B5EF4-FFF2-40B4-BE49-F238E27FC236}">
                <a16:creationId xmlns:a16="http://schemas.microsoft.com/office/drawing/2014/main" id="{1F50DBDD-1CB6-BE2D-CB2F-5D20AEC122BA}"/>
              </a:ext>
            </a:extLst>
          </p:cNvPr>
          <p:cNvPicPr>
            <a:picLocks noChangeAspect="1"/>
          </p:cNvPicPr>
          <p:nvPr/>
        </p:nvPicPr>
        <p:blipFill>
          <a:blip r:embed="rId2"/>
          <a:stretch>
            <a:fillRect/>
          </a:stretch>
        </p:blipFill>
        <p:spPr>
          <a:xfrm>
            <a:off x="899160" y="1712345"/>
            <a:ext cx="6096000" cy="2414077"/>
          </a:xfrm>
          <a:prstGeom prst="rect">
            <a:avLst/>
          </a:prstGeom>
        </p:spPr>
      </p:pic>
    </p:spTree>
    <p:extLst>
      <p:ext uri="{BB962C8B-B14F-4D97-AF65-F5344CB8AC3E}">
        <p14:creationId xmlns:p14="http://schemas.microsoft.com/office/powerpoint/2010/main" val="132079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9" descr="Checkmark">
            <a:extLst>
              <a:ext uri="{FF2B5EF4-FFF2-40B4-BE49-F238E27FC236}">
                <a16:creationId xmlns:a16="http://schemas.microsoft.com/office/drawing/2014/main" id="{5B502FFA-5B87-50B5-78FC-A0178A9A2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1559" y="1745011"/>
            <a:ext cx="3275588" cy="3275588"/>
          </a:xfrm>
          <a:prstGeom prst="rect">
            <a:avLst/>
          </a:prstGeom>
        </p:spPr>
      </p:pic>
      <p:sp>
        <p:nvSpPr>
          <p:cNvPr id="4" name="TextBox 3">
            <a:extLst>
              <a:ext uri="{FF2B5EF4-FFF2-40B4-BE49-F238E27FC236}">
                <a16:creationId xmlns:a16="http://schemas.microsoft.com/office/drawing/2014/main" id="{84FE46DD-3351-62E2-3F2D-FB72E24232F6}"/>
              </a:ext>
            </a:extLst>
          </p:cNvPr>
          <p:cNvSpPr txBox="1"/>
          <p:nvPr/>
        </p:nvSpPr>
        <p:spPr>
          <a:xfrm>
            <a:off x="6780591" y="2408162"/>
            <a:ext cx="404948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solidFill>
                  <a:srgbClr val="262626"/>
                </a:solidFill>
                <a:latin typeface="Times New Roman"/>
                <a:cs typeface="Times New Roman"/>
              </a:rPr>
              <a:t>Linear </a:t>
            </a:r>
            <a:endParaRPr lang="en-US" sz="6000">
              <a:solidFill>
                <a:srgbClr val="000000"/>
              </a:solidFill>
              <a:latin typeface="Times New Roman"/>
              <a:cs typeface="Times New Roman"/>
            </a:endParaRPr>
          </a:p>
          <a:p>
            <a:pPr algn="ctr"/>
            <a:r>
              <a:rPr lang="en-US" sz="6000">
                <a:solidFill>
                  <a:srgbClr val="262626"/>
                </a:solidFill>
                <a:latin typeface="Times New Roman"/>
                <a:cs typeface="Times New Roman"/>
              </a:rPr>
              <a:t>Regression</a:t>
            </a:r>
            <a:r>
              <a:rPr lang="en-US" sz="6000">
                <a:latin typeface="Times New Roman"/>
                <a:cs typeface="Calibri Light"/>
              </a:rPr>
              <a:t>​</a:t>
            </a:r>
            <a:endParaRPr lang="en-US" sz="6000">
              <a:latin typeface="Times New Roman"/>
              <a:cs typeface="Times New Roman"/>
            </a:endParaRPr>
          </a:p>
        </p:txBody>
      </p:sp>
    </p:spTree>
    <p:extLst>
      <p:ext uri="{BB962C8B-B14F-4D97-AF65-F5344CB8AC3E}">
        <p14:creationId xmlns:p14="http://schemas.microsoft.com/office/powerpoint/2010/main" val="416624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8472C-2F79-B394-69B3-6C40C60F6C20}"/>
              </a:ext>
            </a:extLst>
          </p:cNvPr>
          <p:cNvSpPr txBox="1"/>
          <p:nvPr/>
        </p:nvSpPr>
        <p:spPr>
          <a:xfrm>
            <a:off x="599924" y="720876"/>
            <a:ext cx="687977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solidFill>
                  <a:srgbClr val="404040"/>
                </a:solidFill>
                <a:latin typeface="Times New Roman"/>
                <a:cs typeface="Calibri Light"/>
              </a:rPr>
              <a:t>Linear Regression Full Model:</a:t>
            </a:r>
            <a:endParaRPr lang="en-US" sz="3500">
              <a:latin typeface="Times New Roman"/>
              <a:cs typeface="Times New Roman"/>
            </a:endParaRPr>
          </a:p>
        </p:txBody>
      </p:sp>
      <p:pic>
        <p:nvPicPr>
          <p:cNvPr id="3" name="Picture 2" descr="A group of graphs showing different values&#10;&#10;Description automatically generated">
            <a:extLst>
              <a:ext uri="{FF2B5EF4-FFF2-40B4-BE49-F238E27FC236}">
                <a16:creationId xmlns:a16="http://schemas.microsoft.com/office/drawing/2014/main" id="{91AA18B0-67C8-E84D-6951-819695E61D0F}"/>
              </a:ext>
            </a:extLst>
          </p:cNvPr>
          <p:cNvPicPr>
            <a:picLocks noChangeAspect="1"/>
          </p:cNvPicPr>
          <p:nvPr/>
        </p:nvPicPr>
        <p:blipFill>
          <a:blip r:embed="rId2"/>
          <a:stretch>
            <a:fillRect/>
          </a:stretch>
        </p:blipFill>
        <p:spPr>
          <a:xfrm>
            <a:off x="603092" y="1595362"/>
            <a:ext cx="6063055" cy="4507894"/>
          </a:xfrm>
          <a:prstGeom prst="rect">
            <a:avLst/>
          </a:prstGeom>
        </p:spPr>
      </p:pic>
      <p:sp>
        <p:nvSpPr>
          <p:cNvPr id="4" name="TextBox 3">
            <a:extLst>
              <a:ext uri="{FF2B5EF4-FFF2-40B4-BE49-F238E27FC236}">
                <a16:creationId xmlns:a16="http://schemas.microsoft.com/office/drawing/2014/main" id="{A215ECCD-25A1-6236-EDF5-7B76DD5057B8}"/>
              </a:ext>
            </a:extLst>
          </p:cNvPr>
          <p:cNvSpPr txBox="1"/>
          <p:nvPr/>
        </p:nvSpPr>
        <p:spPr>
          <a:xfrm>
            <a:off x="7790543" y="2922210"/>
            <a:ext cx="375315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Times New Roman"/>
                <a:cs typeface="Calibri"/>
              </a:rPr>
              <a:t>Diagnostic plot of full model. That is </a:t>
            </a:r>
            <a:r>
              <a:rPr lang="en-US" sz="1500" dirty="0">
                <a:latin typeface="Times New Roman"/>
                <a:ea typeface="+mn-lt"/>
                <a:cs typeface="+mn-lt"/>
              </a:rPr>
              <a:t>Housing Not Seasonally Adjusted Purchase Only Index</a:t>
            </a:r>
            <a:r>
              <a:rPr lang="en-US" sz="1500" dirty="0">
                <a:latin typeface="Times New Roman"/>
                <a:cs typeface="Calibri"/>
              </a:rPr>
              <a:t> as the target variable and the remaining variables as predictor variables.</a:t>
            </a:r>
            <a:r>
              <a:rPr lang="en-US" sz="1500" dirty="0">
                <a:latin typeface="Times New Roman"/>
                <a:cs typeface="Calibri Light"/>
              </a:rPr>
              <a:t>​</a:t>
            </a:r>
            <a:endParaRPr lang="en-US" dirty="0">
              <a:latin typeface="Times New Roman"/>
              <a:cs typeface="Calibri"/>
            </a:endParaRPr>
          </a:p>
        </p:txBody>
      </p:sp>
    </p:spTree>
    <p:extLst>
      <p:ext uri="{BB962C8B-B14F-4D97-AF65-F5344CB8AC3E}">
        <p14:creationId xmlns:p14="http://schemas.microsoft.com/office/powerpoint/2010/main" val="19390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48E65-C5BD-54D1-B1D9-13B29783C680}"/>
              </a:ext>
            </a:extLst>
          </p:cNvPr>
          <p:cNvSpPr txBox="1"/>
          <p:nvPr/>
        </p:nvSpPr>
        <p:spPr>
          <a:xfrm>
            <a:off x="472568" y="510988"/>
            <a:ext cx="8548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Linear Regression with Interactive Models:</a:t>
            </a:r>
          </a:p>
        </p:txBody>
      </p:sp>
      <p:pic>
        <p:nvPicPr>
          <p:cNvPr id="3" name="Picture 2" descr="A screenshot of a table&#10;&#10;Description automatically generated">
            <a:extLst>
              <a:ext uri="{FF2B5EF4-FFF2-40B4-BE49-F238E27FC236}">
                <a16:creationId xmlns:a16="http://schemas.microsoft.com/office/drawing/2014/main" id="{5F2C6E53-DB50-0F8B-D411-0858CDB030DF}"/>
              </a:ext>
            </a:extLst>
          </p:cNvPr>
          <p:cNvPicPr>
            <a:picLocks noChangeAspect="1"/>
          </p:cNvPicPr>
          <p:nvPr/>
        </p:nvPicPr>
        <p:blipFill>
          <a:blip r:embed="rId2"/>
          <a:stretch>
            <a:fillRect/>
          </a:stretch>
        </p:blipFill>
        <p:spPr>
          <a:xfrm>
            <a:off x="473849" y="2141537"/>
            <a:ext cx="6096000" cy="2831060"/>
          </a:xfrm>
          <a:prstGeom prst="rect">
            <a:avLst/>
          </a:prstGeom>
        </p:spPr>
      </p:pic>
      <p:sp>
        <p:nvSpPr>
          <p:cNvPr id="4" name="TextBox 3">
            <a:extLst>
              <a:ext uri="{FF2B5EF4-FFF2-40B4-BE49-F238E27FC236}">
                <a16:creationId xmlns:a16="http://schemas.microsoft.com/office/drawing/2014/main" id="{7EB6103D-2193-7DBA-21E3-F594EEF7F989}"/>
              </a:ext>
            </a:extLst>
          </p:cNvPr>
          <p:cNvSpPr txBox="1"/>
          <p:nvPr/>
        </p:nvSpPr>
        <p:spPr>
          <a:xfrm>
            <a:off x="7836434" y="2675324"/>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rlito"/>
              </a:rPr>
              <a:t>R-Squared values and adjusted R-Squared values of different linear models with transformed variables.</a:t>
            </a:r>
          </a:p>
        </p:txBody>
      </p:sp>
    </p:spTree>
    <p:extLst>
      <p:ext uri="{BB962C8B-B14F-4D97-AF65-F5344CB8AC3E}">
        <p14:creationId xmlns:p14="http://schemas.microsoft.com/office/powerpoint/2010/main" val="427409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E32-7F81-067B-C7C1-0B41AE3F99F8}"/>
              </a:ext>
            </a:extLst>
          </p:cNvPr>
          <p:cNvSpPr>
            <a:spLocks noGrp="1"/>
          </p:cNvSpPr>
          <p:nvPr>
            <p:ph type="title"/>
          </p:nvPr>
        </p:nvSpPr>
        <p:spPr>
          <a:xfrm>
            <a:off x="1097280" y="286603"/>
            <a:ext cx="10058400" cy="1450757"/>
          </a:xfrm>
        </p:spPr>
        <p:txBody>
          <a:bodyPr>
            <a:normAutofit/>
          </a:bodyPr>
          <a:lstStyle/>
          <a:p>
            <a:r>
              <a:rPr lang="en-US">
                <a:latin typeface="Times New Roman" panose="02020603050405020304" pitchFamily="18" charset="0"/>
                <a:cs typeface="Times New Roman" panose="02020603050405020304" pitchFamily="18" charset="0"/>
              </a:rPr>
              <a:t>Abstract	</a:t>
            </a:r>
          </a:p>
        </p:txBody>
      </p:sp>
      <p:graphicFrame>
        <p:nvGraphicFramePr>
          <p:cNvPr id="5" name="Content Placeholder 2">
            <a:extLst>
              <a:ext uri="{FF2B5EF4-FFF2-40B4-BE49-F238E27FC236}">
                <a16:creationId xmlns:a16="http://schemas.microsoft.com/office/drawing/2014/main" id="{48FA9B0E-B2E2-FC76-34E0-37B161A8B6C1}"/>
              </a:ext>
            </a:extLst>
          </p:cNvPr>
          <p:cNvGraphicFramePr>
            <a:graphicFrameLocks noGrp="1"/>
          </p:cNvGraphicFramePr>
          <p:nvPr>
            <p:ph idx="1"/>
            <p:extLst>
              <p:ext uri="{D42A27DB-BD31-4B8C-83A1-F6EECF244321}">
                <p14:modId xmlns:p14="http://schemas.microsoft.com/office/powerpoint/2010/main" val="663397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5787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0A59B-9FE8-088B-5E5E-8C2DE170138F}"/>
              </a:ext>
            </a:extLst>
          </p:cNvPr>
          <p:cNvSpPr txBox="1"/>
          <p:nvPr/>
        </p:nvSpPr>
        <p:spPr>
          <a:xfrm>
            <a:off x="690282" y="626249"/>
            <a:ext cx="46421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Linear Regression</a:t>
            </a:r>
          </a:p>
        </p:txBody>
      </p:sp>
      <p:pic>
        <p:nvPicPr>
          <p:cNvPr id="3" name="Picture 2" descr="A screenshot of a computer screen&#10;&#10;Description automatically generated">
            <a:extLst>
              <a:ext uri="{FF2B5EF4-FFF2-40B4-BE49-F238E27FC236}">
                <a16:creationId xmlns:a16="http://schemas.microsoft.com/office/drawing/2014/main" id="{AAE9DACD-C106-8D16-B41B-B9C9F41BD257}"/>
              </a:ext>
            </a:extLst>
          </p:cNvPr>
          <p:cNvPicPr>
            <a:picLocks noChangeAspect="1"/>
          </p:cNvPicPr>
          <p:nvPr/>
        </p:nvPicPr>
        <p:blipFill>
          <a:blip r:embed="rId2"/>
          <a:stretch>
            <a:fillRect/>
          </a:stretch>
        </p:blipFill>
        <p:spPr>
          <a:xfrm>
            <a:off x="924930" y="1717169"/>
            <a:ext cx="6096000" cy="3859092"/>
          </a:xfrm>
          <a:prstGeom prst="rect">
            <a:avLst/>
          </a:prstGeom>
        </p:spPr>
      </p:pic>
      <p:sp>
        <p:nvSpPr>
          <p:cNvPr id="4" name="TextBox 3">
            <a:extLst>
              <a:ext uri="{FF2B5EF4-FFF2-40B4-BE49-F238E27FC236}">
                <a16:creationId xmlns:a16="http://schemas.microsoft.com/office/drawing/2014/main" id="{AE541ADC-DFCB-B2DD-409C-C28A925EF9C2}"/>
              </a:ext>
            </a:extLst>
          </p:cNvPr>
          <p:cNvSpPr txBox="1"/>
          <p:nvPr/>
        </p:nvSpPr>
        <p:spPr>
          <a:xfrm>
            <a:off x="8271863" y="272655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The models are selected by BIC, AIC, CP, and R2 respectively</a:t>
            </a:r>
          </a:p>
        </p:txBody>
      </p:sp>
    </p:spTree>
    <p:extLst>
      <p:ext uri="{BB962C8B-B14F-4D97-AF65-F5344CB8AC3E}">
        <p14:creationId xmlns:p14="http://schemas.microsoft.com/office/powerpoint/2010/main" val="222099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B13005-F983-3591-6E45-6F6B928C7CA1}"/>
              </a:ext>
            </a:extLst>
          </p:cNvPr>
          <p:cNvSpPr txBox="1"/>
          <p:nvPr/>
        </p:nvSpPr>
        <p:spPr>
          <a:xfrm>
            <a:off x="626249" y="582137"/>
            <a:ext cx="41704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Linear Regression</a:t>
            </a:r>
          </a:p>
        </p:txBody>
      </p:sp>
      <p:pic>
        <p:nvPicPr>
          <p:cNvPr id="5" name="Picture 4" descr="A screenshot of a computer&#10;&#10;Description automatically generated">
            <a:extLst>
              <a:ext uri="{FF2B5EF4-FFF2-40B4-BE49-F238E27FC236}">
                <a16:creationId xmlns:a16="http://schemas.microsoft.com/office/drawing/2014/main" id="{0ED8900C-01CA-B4A2-2D94-47BB43AABEF0}"/>
              </a:ext>
            </a:extLst>
          </p:cNvPr>
          <p:cNvPicPr>
            <a:picLocks noChangeAspect="1"/>
          </p:cNvPicPr>
          <p:nvPr/>
        </p:nvPicPr>
        <p:blipFill>
          <a:blip r:embed="rId2"/>
          <a:stretch>
            <a:fillRect/>
          </a:stretch>
        </p:blipFill>
        <p:spPr>
          <a:xfrm>
            <a:off x="623687" y="1340322"/>
            <a:ext cx="7056120" cy="4636990"/>
          </a:xfrm>
          <a:prstGeom prst="rect">
            <a:avLst/>
          </a:prstGeom>
        </p:spPr>
      </p:pic>
      <p:sp>
        <p:nvSpPr>
          <p:cNvPr id="6" name="TextBox 5">
            <a:extLst>
              <a:ext uri="{FF2B5EF4-FFF2-40B4-BE49-F238E27FC236}">
                <a16:creationId xmlns:a16="http://schemas.microsoft.com/office/drawing/2014/main" id="{FCC0FFD7-A494-FDCE-E5EA-8B7EA36CE6B7}"/>
              </a:ext>
            </a:extLst>
          </p:cNvPr>
          <p:cNvSpPr txBox="1"/>
          <p:nvPr/>
        </p:nvSpPr>
        <p:spPr>
          <a:xfrm>
            <a:off x="8451157" y="2969879"/>
            <a:ext cx="31658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Summary of Backward Selection Model </a:t>
            </a:r>
          </a:p>
          <a:p>
            <a:pPr algn="ctr"/>
            <a:r>
              <a:rPr lang="en-US" dirty="0">
                <a:latin typeface="Times New Roman"/>
                <a:cs typeface="Times New Roman"/>
              </a:rPr>
              <a:t>Adjusted R2 value – 0.9998</a:t>
            </a:r>
          </a:p>
        </p:txBody>
      </p:sp>
    </p:spTree>
    <p:extLst>
      <p:ext uri="{BB962C8B-B14F-4D97-AF65-F5344CB8AC3E}">
        <p14:creationId xmlns:p14="http://schemas.microsoft.com/office/powerpoint/2010/main" val="251826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B714F5-D590-1C08-DCBB-C66C2209075F}"/>
              </a:ext>
            </a:extLst>
          </p:cNvPr>
          <p:cNvSpPr txBox="1"/>
          <p:nvPr/>
        </p:nvSpPr>
        <p:spPr>
          <a:xfrm>
            <a:off x="639056" y="510988"/>
            <a:ext cx="530454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solidFill>
                  <a:srgbClr val="313131"/>
                </a:solidFill>
                <a:latin typeface="Times New Roman"/>
                <a:cs typeface="Times New Roman"/>
              </a:rPr>
              <a:t>Linear Regression</a:t>
            </a:r>
          </a:p>
        </p:txBody>
      </p:sp>
      <p:pic>
        <p:nvPicPr>
          <p:cNvPr id="3" name="Picture 2" descr="A screenshot of a computer&#10;&#10;Description automatically generated">
            <a:extLst>
              <a:ext uri="{FF2B5EF4-FFF2-40B4-BE49-F238E27FC236}">
                <a16:creationId xmlns:a16="http://schemas.microsoft.com/office/drawing/2014/main" id="{05DC6478-616C-585D-3C5F-AE13DC98ACB4}"/>
              </a:ext>
            </a:extLst>
          </p:cNvPr>
          <p:cNvPicPr>
            <a:picLocks noChangeAspect="1"/>
          </p:cNvPicPr>
          <p:nvPr/>
        </p:nvPicPr>
        <p:blipFill>
          <a:blip r:embed="rId2"/>
          <a:stretch>
            <a:fillRect/>
          </a:stretch>
        </p:blipFill>
        <p:spPr>
          <a:xfrm>
            <a:off x="749194" y="1346451"/>
            <a:ext cx="10693612" cy="3127754"/>
          </a:xfrm>
          <a:prstGeom prst="rect">
            <a:avLst/>
          </a:prstGeom>
        </p:spPr>
      </p:pic>
      <p:sp>
        <p:nvSpPr>
          <p:cNvPr id="4" name="TextBox 3">
            <a:extLst>
              <a:ext uri="{FF2B5EF4-FFF2-40B4-BE49-F238E27FC236}">
                <a16:creationId xmlns:a16="http://schemas.microsoft.com/office/drawing/2014/main" id="{0177E01A-17E8-A1D2-4BDF-ACA83D50795C}"/>
              </a:ext>
            </a:extLst>
          </p:cNvPr>
          <p:cNvSpPr txBox="1"/>
          <p:nvPr/>
        </p:nvSpPr>
        <p:spPr>
          <a:xfrm>
            <a:off x="1791662" y="4967728"/>
            <a:ext cx="77506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AIC, BIC, Adjusted R2 and p1 values of reg subset model, BIC model, AIC model, adjusted R2 model, CP model and  Backward Selection model</a:t>
            </a:r>
          </a:p>
          <a:p>
            <a:pPr algn="ctr"/>
            <a:r>
              <a:rPr lang="en-US" dirty="0">
                <a:latin typeface="Times New Roman"/>
                <a:cs typeface="Times New Roman"/>
              </a:rPr>
              <a:t>Compared to all models, Backward selection model has high adjusted R2 value and low AIC and BIC values.</a:t>
            </a:r>
          </a:p>
        </p:txBody>
      </p:sp>
    </p:spTree>
    <p:extLst>
      <p:ext uri="{BB962C8B-B14F-4D97-AF65-F5344CB8AC3E}">
        <p14:creationId xmlns:p14="http://schemas.microsoft.com/office/powerpoint/2010/main" val="309642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178C3-AD64-31FF-9128-8B06DC4EB937}"/>
              </a:ext>
            </a:extLst>
          </p:cNvPr>
          <p:cNvSpPr txBox="1"/>
          <p:nvPr/>
        </p:nvSpPr>
        <p:spPr>
          <a:xfrm>
            <a:off x="581070" y="422764"/>
            <a:ext cx="370370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solidFill>
                  <a:srgbClr val="313131"/>
                </a:solidFill>
                <a:latin typeface="Times New Roman"/>
              </a:rPr>
              <a:t>Linear Regression</a:t>
            </a:r>
            <a:r>
              <a:rPr lang="en-US" sz="3500">
                <a:latin typeface="Times New Roman"/>
                <a:cs typeface="Times New Roman"/>
              </a:rPr>
              <a:t>​</a:t>
            </a:r>
            <a:endParaRPr lang="en-US"/>
          </a:p>
        </p:txBody>
      </p:sp>
      <p:pic>
        <p:nvPicPr>
          <p:cNvPr id="4" name="Picture 3" descr="A screenshot of a computer&#10;&#10;Description automatically generated">
            <a:extLst>
              <a:ext uri="{FF2B5EF4-FFF2-40B4-BE49-F238E27FC236}">
                <a16:creationId xmlns:a16="http://schemas.microsoft.com/office/drawing/2014/main" id="{9126A9A4-A46B-F1B0-EC52-5AD6D921EC7B}"/>
              </a:ext>
            </a:extLst>
          </p:cNvPr>
          <p:cNvPicPr>
            <a:picLocks noChangeAspect="1"/>
          </p:cNvPicPr>
          <p:nvPr/>
        </p:nvPicPr>
        <p:blipFill>
          <a:blip r:embed="rId2"/>
          <a:stretch>
            <a:fillRect/>
          </a:stretch>
        </p:blipFill>
        <p:spPr>
          <a:xfrm>
            <a:off x="579120" y="1161483"/>
            <a:ext cx="6858000" cy="4816974"/>
          </a:xfrm>
          <a:prstGeom prst="rect">
            <a:avLst/>
          </a:prstGeom>
        </p:spPr>
      </p:pic>
      <p:sp>
        <p:nvSpPr>
          <p:cNvPr id="5" name="TextBox 4">
            <a:extLst>
              <a:ext uri="{FF2B5EF4-FFF2-40B4-BE49-F238E27FC236}">
                <a16:creationId xmlns:a16="http://schemas.microsoft.com/office/drawing/2014/main" id="{3A8B237E-09D9-F57D-9DFF-32A0E2DF8BA7}"/>
              </a:ext>
            </a:extLst>
          </p:cNvPr>
          <p:cNvSpPr txBox="1"/>
          <p:nvPr/>
        </p:nvSpPr>
        <p:spPr>
          <a:xfrm>
            <a:off x="8297476" y="2694534"/>
            <a:ext cx="31017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Weighted Regression on Backwards Selection model.</a:t>
            </a:r>
          </a:p>
          <a:p>
            <a:pPr algn="ctr"/>
            <a:endParaRPr lang="en-US" dirty="0">
              <a:latin typeface="Times New Roman"/>
              <a:cs typeface="Times New Roman"/>
            </a:endParaRPr>
          </a:p>
          <a:p>
            <a:pPr algn="ctr"/>
            <a:r>
              <a:rPr lang="en-US" dirty="0">
                <a:latin typeface="Times New Roman"/>
                <a:cs typeface="Times New Roman"/>
              </a:rPr>
              <a:t>Adjusted R2 Value – 0.9998</a:t>
            </a:r>
          </a:p>
        </p:txBody>
      </p:sp>
    </p:spTree>
    <p:extLst>
      <p:ext uri="{BB962C8B-B14F-4D97-AF65-F5344CB8AC3E}">
        <p14:creationId xmlns:p14="http://schemas.microsoft.com/office/powerpoint/2010/main" val="322005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5F665B-290F-BBBF-795D-768ADA20142E}"/>
              </a:ext>
            </a:extLst>
          </p:cNvPr>
          <p:cNvSpPr txBox="1"/>
          <p:nvPr/>
        </p:nvSpPr>
        <p:spPr>
          <a:xfrm>
            <a:off x="446955" y="587829"/>
            <a:ext cx="365247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solidFill>
                  <a:srgbClr val="313131"/>
                </a:solidFill>
                <a:latin typeface="Times New Roman"/>
              </a:rPr>
              <a:t>Linear Regression</a:t>
            </a:r>
            <a:r>
              <a:rPr lang="en-US" sz="3500">
                <a:latin typeface="Times New Roman"/>
                <a:cs typeface="Times New Roman"/>
              </a:rPr>
              <a:t>​</a:t>
            </a:r>
            <a:endParaRPr lang="en-US"/>
          </a:p>
        </p:txBody>
      </p:sp>
      <p:pic>
        <p:nvPicPr>
          <p:cNvPr id="3" name="Picture 2" descr="A group of graphs showing different values&#10;&#10;Description automatically generated">
            <a:extLst>
              <a:ext uri="{FF2B5EF4-FFF2-40B4-BE49-F238E27FC236}">
                <a16:creationId xmlns:a16="http://schemas.microsoft.com/office/drawing/2014/main" id="{DA1D670B-CFFA-D66E-6234-42FF8B1FB1B1}"/>
              </a:ext>
            </a:extLst>
          </p:cNvPr>
          <p:cNvPicPr>
            <a:picLocks noChangeAspect="1"/>
          </p:cNvPicPr>
          <p:nvPr/>
        </p:nvPicPr>
        <p:blipFill>
          <a:blip r:embed="rId2"/>
          <a:stretch>
            <a:fillRect/>
          </a:stretch>
        </p:blipFill>
        <p:spPr>
          <a:xfrm>
            <a:off x="1766747" y="1504648"/>
            <a:ext cx="6602315" cy="4380895"/>
          </a:xfrm>
          <a:prstGeom prst="rect">
            <a:avLst/>
          </a:prstGeom>
        </p:spPr>
      </p:pic>
      <p:sp>
        <p:nvSpPr>
          <p:cNvPr id="4" name="TextBox 3">
            <a:extLst>
              <a:ext uri="{FF2B5EF4-FFF2-40B4-BE49-F238E27FC236}">
                <a16:creationId xmlns:a16="http://schemas.microsoft.com/office/drawing/2014/main" id="{1CD824D6-48F8-E898-3129-15B2DEEC86F1}"/>
              </a:ext>
            </a:extLst>
          </p:cNvPr>
          <p:cNvSpPr txBox="1"/>
          <p:nvPr/>
        </p:nvSpPr>
        <p:spPr>
          <a:xfrm>
            <a:off x="8691638" y="34302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Weighted Regression Plot</a:t>
            </a:r>
          </a:p>
        </p:txBody>
      </p:sp>
    </p:spTree>
    <p:extLst>
      <p:ext uri="{BB962C8B-B14F-4D97-AF65-F5344CB8AC3E}">
        <p14:creationId xmlns:p14="http://schemas.microsoft.com/office/powerpoint/2010/main" val="2387188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7AE54-04F9-C5D9-4E2A-7C0A48450F56}"/>
              </a:ext>
            </a:extLst>
          </p:cNvPr>
          <p:cNvSpPr txBox="1"/>
          <p:nvPr/>
        </p:nvSpPr>
        <p:spPr>
          <a:xfrm>
            <a:off x="491067" y="539448"/>
            <a:ext cx="372291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solidFill>
                  <a:srgbClr val="313131"/>
                </a:solidFill>
                <a:latin typeface="Times New Roman"/>
              </a:rPr>
              <a:t>Linear Regression</a:t>
            </a:r>
            <a:r>
              <a:rPr lang="en-US" sz="3500">
                <a:latin typeface="Times New Roman"/>
              </a:rPr>
              <a:t>​</a:t>
            </a:r>
            <a:r>
              <a:rPr lang="en-US" sz="3500">
                <a:latin typeface="Times New Roman"/>
                <a:cs typeface="Times New Roman"/>
              </a:rPr>
              <a:t>​</a:t>
            </a:r>
            <a:endParaRPr lang="en-US"/>
          </a:p>
        </p:txBody>
      </p:sp>
      <p:pic>
        <p:nvPicPr>
          <p:cNvPr id="3" name="Picture 2" descr="A screenshot of a computer&#10;&#10;Description automatically generated">
            <a:extLst>
              <a:ext uri="{FF2B5EF4-FFF2-40B4-BE49-F238E27FC236}">
                <a16:creationId xmlns:a16="http://schemas.microsoft.com/office/drawing/2014/main" id="{A8B45AB5-BD90-274D-1860-9AB37519DB61}"/>
              </a:ext>
            </a:extLst>
          </p:cNvPr>
          <p:cNvPicPr>
            <a:picLocks noChangeAspect="1"/>
          </p:cNvPicPr>
          <p:nvPr/>
        </p:nvPicPr>
        <p:blipFill>
          <a:blip r:embed="rId2"/>
          <a:stretch>
            <a:fillRect/>
          </a:stretch>
        </p:blipFill>
        <p:spPr>
          <a:xfrm>
            <a:off x="489857" y="1713448"/>
            <a:ext cx="6096000" cy="3322247"/>
          </a:xfrm>
          <a:prstGeom prst="rect">
            <a:avLst/>
          </a:prstGeom>
        </p:spPr>
      </p:pic>
      <p:sp>
        <p:nvSpPr>
          <p:cNvPr id="4" name="TextBox 3">
            <a:extLst>
              <a:ext uri="{FF2B5EF4-FFF2-40B4-BE49-F238E27FC236}">
                <a16:creationId xmlns:a16="http://schemas.microsoft.com/office/drawing/2014/main" id="{4B0CDE01-409B-B80B-3E78-B3653344992C}"/>
              </a:ext>
            </a:extLst>
          </p:cNvPr>
          <p:cNvSpPr txBox="1"/>
          <p:nvPr/>
        </p:nvSpPr>
        <p:spPr>
          <a:xfrm>
            <a:off x="7736116" y="1996923"/>
            <a:ext cx="38015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Calibri"/>
              </a:rPr>
              <a:t>Generalization errors for </a:t>
            </a:r>
            <a:endParaRPr lang="en-US">
              <a:latin typeface="Times New Roman"/>
              <a:cs typeface="Calibri"/>
            </a:endParaRPr>
          </a:p>
          <a:p>
            <a:pPr algn="ctr"/>
            <a:r>
              <a:rPr lang="en-US" dirty="0">
                <a:latin typeface="Times New Roman"/>
                <a:cs typeface="Calibri"/>
              </a:rPr>
              <a:t>different models. </a:t>
            </a:r>
            <a:endParaRPr lang="en-US">
              <a:latin typeface="Times New Roman"/>
              <a:cs typeface="Calibri"/>
            </a:endParaRPr>
          </a:p>
          <a:p>
            <a:pPr algn="ctr"/>
            <a:endParaRPr lang="en-US" dirty="0">
              <a:latin typeface="Times New Roman"/>
              <a:cs typeface="Calibri"/>
            </a:endParaRPr>
          </a:p>
          <a:p>
            <a:pPr algn="ctr"/>
            <a:r>
              <a:rPr lang="en-US" dirty="0">
                <a:latin typeface="Times New Roman"/>
                <a:cs typeface="Calibri"/>
              </a:rPr>
              <a:t>Comparing generalization errors of all the models, we can conclude that backwards model is the best model to accurately predict </a:t>
            </a:r>
            <a:r>
              <a:rPr lang="en-US" dirty="0">
                <a:latin typeface="Times New Roman"/>
                <a:ea typeface="+mn-lt"/>
                <a:cs typeface="+mn-lt"/>
              </a:rPr>
              <a:t>Housing Not Seasonally Adjusted Purchase Only Index</a:t>
            </a:r>
            <a:r>
              <a:rPr lang="en-US" dirty="0">
                <a:latin typeface="Times New Roman"/>
                <a:cs typeface="Calibri"/>
              </a:rPr>
              <a:t> using various economic factors.</a:t>
            </a:r>
          </a:p>
        </p:txBody>
      </p:sp>
    </p:spTree>
    <p:extLst>
      <p:ext uri="{BB962C8B-B14F-4D97-AF65-F5344CB8AC3E}">
        <p14:creationId xmlns:p14="http://schemas.microsoft.com/office/powerpoint/2010/main" val="4184658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eciduous tree with solid fill">
            <a:extLst>
              <a:ext uri="{FF2B5EF4-FFF2-40B4-BE49-F238E27FC236}">
                <a16:creationId xmlns:a16="http://schemas.microsoft.com/office/drawing/2014/main" id="{2954ACD5-25B1-09CC-22BC-A7D7CF2A5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2895" y="2064657"/>
            <a:ext cx="2450494" cy="2220685"/>
          </a:xfrm>
          <a:prstGeom prst="rect">
            <a:avLst/>
          </a:prstGeom>
        </p:spPr>
      </p:pic>
      <p:sp>
        <p:nvSpPr>
          <p:cNvPr id="4" name="TextBox 3">
            <a:extLst>
              <a:ext uri="{FF2B5EF4-FFF2-40B4-BE49-F238E27FC236}">
                <a16:creationId xmlns:a16="http://schemas.microsoft.com/office/drawing/2014/main" id="{8150FAEF-9F5D-DC67-6C22-1CEA87F821FA}"/>
              </a:ext>
            </a:extLst>
          </p:cNvPr>
          <p:cNvSpPr txBox="1"/>
          <p:nvPr/>
        </p:nvSpPr>
        <p:spPr>
          <a:xfrm>
            <a:off x="3914019" y="2668210"/>
            <a:ext cx="62629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solidFill>
                  <a:srgbClr val="1D1D1D"/>
                </a:solidFill>
                <a:latin typeface="Times New Roman"/>
                <a:cs typeface="Times New Roman"/>
              </a:rPr>
              <a:t>Random Forest</a:t>
            </a:r>
            <a:endParaRPr lang="en-US"/>
          </a:p>
        </p:txBody>
      </p:sp>
    </p:spTree>
    <p:extLst>
      <p:ext uri="{BB962C8B-B14F-4D97-AF65-F5344CB8AC3E}">
        <p14:creationId xmlns:p14="http://schemas.microsoft.com/office/powerpoint/2010/main" val="321617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51F88-04D9-AA63-9B8A-C6D0A2526D52}"/>
              </a:ext>
            </a:extLst>
          </p:cNvPr>
          <p:cNvSpPr txBox="1"/>
          <p:nvPr/>
        </p:nvSpPr>
        <p:spPr>
          <a:xfrm>
            <a:off x="587829" y="539448"/>
            <a:ext cx="383177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solidFill>
                  <a:srgbClr val="313131"/>
                </a:solidFill>
                <a:latin typeface="Times New Roman"/>
                <a:cs typeface="Times New Roman"/>
              </a:rPr>
              <a:t>Random Forest</a:t>
            </a:r>
          </a:p>
        </p:txBody>
      </p:sp>
      <p:pic>
        <p:nvPicPr>
          <p:cNvPr id="3" name="Picture 2" descr="A screen shot of a computer&#10;&#10;Description automatically generated">
            <a:extLst>
              <a:ext uri="{FF2B5EF4-FFF2-40B4-BE49-F238E27FC236}">
                <a16:creationId xmlns:a16="http://schemas.microsoft.com/office/drawing/2014/main" id="{16CC7EF5-DD33-84AF-31E9-F01E1050A0F1}"/>
              </a:ext>
            </a:extLst>
          </p:cNvPr>
          <p:cNvPicPr>
            <a:picLocks noChangeAspect="1"/>
          </p:cNvPicPr>
          <p:nvPr/>
        </p:nvPicPr>
        <p:blipFill>
          <a:blip r:embed="rId2"/>
          <a:stretch>
            <a:fillRect/>
          </a:stretch>
        </p:blipFill>
        <p:spPr>
          <a:xfrm>
            <a:off x="374952" y="1546328"/>
            <a:ext cx="5721048" cy="2156679"/>
          </a:xfrm>
          <a:prstGeom prst="rect">
            <a:avLst/>
          </a:prstGeom>
        </p:spPr>
      </p:pic>
      <p:pic>
        <p:nvPicPr>
          <p:cNvPr id="4" name="Picture 3">
            <a:extLst>
              <a:ext uri="{FF2B5EF4-FFF2-40B4-BE49-F238E27FC236}">
                <a16:creationId xmlns:a16="http://schemas.microsoft.com/office/drawing/2014/main" id="{D7D28A8D-6AED-DF99-07FD-6C5F762DEDAE}"/>
              </a:ext>
            </a:extLst>
          </p:cNvPr>
          <p:cNvPicPr>
            <a:picLocks noChangeAspect="1"/>
          </p:cNvPicPr>
          <p:nvPr/>
        </p:nvPicPr>
        <p:blipFill>
          <a:blip r:embed="rId3"/>
          <a:stretch>
            <a:fillRect/>
          </a:stretch>
        </p:blipFill>
        <p:spPr>
          <a:xfrm>
            <a:off x="6928148" y="1172029"/>
            <a:ext cx="4697800" cy="4114800"/>
          </a:xfrm>
          <a:prstGeom prst="rect">
            <a:avLst/>
          </a:prstGeom>
        </p:spPr>
      </p:pic>
      <p:sp>
        <p:nvSpPr>
          <p:cNvPr id="5" name="TextBox 4">
            <a:extLst>
              <a:ext uri="{FF2B5EF4-FFF2-40B4-BE49-F238E27FC236}">
                <a16:creationId xmlns:a16="http://schemas.microsoft.com/office/drawing/2014/main" id="{733E27BE-3680-800E-F83D-119C7F376101}"/>
              </a:ext>
            </a:extLst>
          </p:cNvPr>
          <p:cNvSpPr txBox="1"/>
          <p:nvPr/>
        </p:nvSpPr>
        <p:spPr>
          <a:xfrm>
            <a:off x="835781" y="4494590"/>
            <a:ext cx="4799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Full Random Forest model with train dataset.</a:t>
            </a:r>
          </a:p>
          <a:p>
            <a:pPr lvl="1" algn="ctr">
              <a:buFont typeface=""/>
              <a:buChar char="•"/>
            </a:pPr>
            <a:r>
              <a:rPr lang="en-US" dirty="0">
                <a:latin typeface="Times New Roman"/>
                <a:cs typeface="Times New Roman"/>
              </a:rPr>
              <a:t>Number of trees: 500</a:t>
            </a:r>
          </a:p>
          <a:p>
            <a:pPr lvl="1" algn="ctr">
              <a:buFont typeface=""/>
              <a:buChar char="•"/>
            </a:pPr>
            <a:r>
              <a:rPr lang="en-US" dirty="0">
                <a:latin typeface="Times New Roman"/>
                <a:cs typeface="Times New Roman"/>
              </a:rPr>
              <a:t>number of variables tried at each split: 4</a:t>
            </a:r>
          </a:p>
          <a:p>
            <a:pPr lvl="1" algn="ctr">
              <a:buFont typeface=""/>
              <a:buChar char="•"/>
            </a:pPr>
            <a:r>
              <a:rPr lang="en-US" dirty="0">
                <a:latin typeface="Times New Roman"/>
                <a:cs typeface="Times New Roman"/>
              </a:rPr>
              <a:t>MSR: 94.3217</a:t>
            </a:r>
          </a:p>
        </p:txBody>
      </p:sp>
    </p:spTree>
    <p:extLst>
      <p:ext uri="{BB962C8B-B14F-4D97-AF65-F5344CB8AC3E}">
        <p14:creationId xmlns:p14="http://schemas.microsoft.com/office/powerpoint/2010/main" val="417759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AAFA1-7AF0-D75D-E604-C6C2E9414ACD}"/>
              </a:ext>
            </a:extLst>
          </p:cNvPr>
          <p:cNvSpPr txBox="1"/>
          <p:nvPr/>
        </p:nvSpPr>
        <p:spPr>
          <a:xfrm>
            <a:off x="515257" y="539448"/>
            <a:ext cx="465424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solidFill>
                  <a:srgbClr val="313131"/>
                </a:solidFill>
                <a:latin typeface="Times New Roman"/>
                <a:cs typeface="Times New Roman"/>
              </a:rPr>
              <a:t>Cross Validation</a:t>
            </a:r>
          </a:p>
        </p:txBody>
      </p:sp>
      <p:sp>
        <p:nvSpPr>
          <p:cNvPr id="3" name="TextBox 2">
            <a:extLst>
              <a:ext uri="{FF2B5EF4-FFF2-40B4-BE49-F238E27FC236}">
                <a16:creationId xmlns:a16="http://schemas.microsoft.com/office/drawing/2014/main" id="{F98988B5-7DCB-F0B1-1B5D-42CCDB299139}"/>
              </a:ext>
            </a:extLst>
          </p:cNvPr>
          <p:cNvSpPr txBox="1"/>
          <p:nvPr/>
        </p:nvSpPr>
        <p:spPr>
          <a:xfrm>
            <a:off x="660401" y="1343781"/>
            <a:ext cx="84037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latin typeface="Times New Roman"/>
                <a:cs typeface="Arial"/>
              </a:rPr>
              <a:t>Performed 5 – fold cross validation by tuning </a:t>
            </a:r>
            <a:r>
              <a:rPr lang="en-US" err="1">
                <a:latin typeface="Times New Roman"/>
                <a:cs typeface="Arial"/>
              </a:rPr>
              <a:t>mtry</a:t>
            </a:r>
            <a:r>
              <a:rPr lang="en-US" dirty="0">
                <a:latin typeface="Times New Roman"/>
                <a:cs typeface="Arial"/>
              </a:rPr>
              <a:t> values, starting from 2 to 6 </a:t>
            </a:r>
          </a:p>
        </p:txBody>
      </p:sp>
      <p:pic>
        <p:nvPicPr>
          <p:cNvPr id="4" name="Picture 3" descr="A white paper with black text&#10;&#10;Description automatically generated">
            <a:extLst>
              <a:ext uri="{FF2B5EF4-FFF2-40B4-BE49-F238E27FC236}">
                <a16:creationId xmlns:a16="http://schemas.microsoft.com/office/drawing/2014/main" id="{EBF6B2E7-C9B0-4609-CD96-AE8323D44850}"/>
              </a:ext>
            </a:extLst>
          </p:cNvPr>
          <p:cNvPicPr>
            <a:picLocks noChangeAspect="1"/>
          </p:cNvPicPr>
          <p:nvPr/>
        </p:nvPicPr>
        <p:blipFill>
          <a:blip r:embed="rId2"/>
          <a:stretch>
            <a:fillRect/>
          </a:stretch>
        </p:blipFill>
        <p:spPr>
          <a:xfrm>
            <a:off x="3045458" y="2000552"/>
            <a:ext cx="5798703" cy="4114800"/>
          </a:xfrm>
          <a:prstGeom prst="rect">
            <a:avLst/>
          </a:prstGeom>
        </p:spPr>
      </p:pic>
    </p:spTree>
    <p:extLst>
      <p:ext uri="{BB962C8B-B14F-4D97-AF65-F5344CB8AC3E}">
        <p14:creationId xmlns:p14="http://schemas.microsoft.com/office/powerpoint/2010/main" val="2488174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5E917-CCA4-72F4-F81B-33457D79B604}"/>
              </a:ext>
            </a:extLst>
          </p:cNvPr>
          <p:cNvSpPr txBox="1"/>
          <p:nvPr/>
        </p:nvSpPr>
        <p:spPr>
          <a:xfrm>
            <a:off x="624114" y="454781"/>
            <a:ext cx="64443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Random Forest for </a:t>
            </a:r>
            <a:r>
              <a:rPr lang="en-US" sz="3600" err="1">
                <a:solidFill>
                  <a:srgbClr val="313131"/>
                </a:solidFill>
                <a:latin typeface="Times New Roman"/>
                <a:cs typeface="Times New Roman"/>
              </a:rPr>
              <a:t>Mtry</a:t>
            </a:r>
            <a:r>
              <a:rPr lang="en-US" sz="3600" dirty="0">
                <a:solidFill>
                  <a:srgbClr val="313131"/>
                </a:solidFill>
                <a:latin typeface="Times New Roman"/>
                <a:cs typeface="Times New Roman"/>
              </a:rPr>
              <a:t> = 5:</a:t>
            </a:r>
          </a:p>
        </p:txBody>
      </p:sp>
      <p:pic>
        <p:nvPicPr>
          <p:cNvPr id="3" name="Picture 2" descr="A graph with a blue line&#10;&#10;Description automatically generated">
            <a:extLst>
              <a:ext uri="{FF2B5EF4-FFF2-40B4-BE49-F238E27FC236}">
                <a16:creationId xmlns:a16="http://schemas.microsoft.com/office/drawing/2014/main" id="{AE6459C3-25DB-9C2B-3A16-889DEF5CFDB3}"/>
              </a:ext>
            </a:extLst>
          </p:cNvPr>
          <p:cNvPicPr>
            <a:picLocks noChangeAspect="1"/>
          </p:cNvPicPr>
          <p:nvPr/>
        </p:nvPicPr>
        <p:blipFill>
          <a:blip r:embed="rId2"/>
          <a:stretch>
            <a:fillRect/>
          </a:stretch>
        </p:blipFill>
        <p:spPr>
          <a:xfrm>
            <a:off x="6358340" y="1577219"/>
            <a:ext cx="5305224" cy="3836609"/>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DCE507DE-6C9F-6731-4E0E-101F958CA422}"/>
              </a:ext>
            </a:extLst>
          </p:cNvPr>
          <p:cNvPicPr>
            <a:picLocks noChangeAspect="1"/>
          </p:cNvPicPr>
          <p:nvPr/>
        </p:nvPicPr>
        <p:blipFill>
          <a:blip r:embed="rId3"/>
          <a:stretch>
            <a:fillRect/>
          </a:stretch>
        </p:blipFill>
        <p:spPr>
          <a:xfrm>
            <a:off x="622905" y="1354204"/>
            <a:ext cx="4862286" cy="2057115"/>
          </a:xfrm>
          <a:prstGeom prst="rect">
            <a:avLst/>
          </a:prstGeom>
        </p:spPr>
      </p:pic>
      <p:sp>
        <p:nvSpPr>
          <p:cNvPr id="6" name="TextBox 5">
            <a:extLst>
              <a:ext uri="{FF2B5EF4-FFF2-40B4-BE49-F238E27FC236}">
                <a16:creationId xmlns:a16="http://schemas.microsoft.com/office/drawing/2014/main" id="{88A6F80B-17AE-C7D3-52FB-4C8BC4D0FD18}"/>
              </a:ext>
            </a:extLst>
          </p:cNvPr>
          <p:cNvSpPr txBox="1"/>
          <p:nvPr/>
        </p:nvSpPr>
        <p:spPr>
          <a:xfrm>
            <a:off x="1138162" y="4210352"/>
            <a:ext cx="4357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Predicted </a:t>
            </a:r>
            <a:r>
              <a:rPr lang="en-US" dirty="0">
                <a:latin typeface="Times New Roman"/>
                <a:ea typeface="+mn-lt"/>
                <a:cs typeface="+mn-lt"/>
              </a:rPr>
              <a:t>Housing Not Seasonally Adjusted Purchase Only Index</a:t>
            </a:r>
            <a:endParaRPr lang="en-US">
              <a:latin typeface="Times New Roman"/>
              <a:cs typeface="Times New Roman"/>
            </a:endParaRPr>
          </a:p>
          <a:p>
            <a:pPr algn="ctr"/>
            <a:r>
              <a:rPr lang="en-US" dirty="0">
                <a:latin typeface="Times New Roman"/>
                <a:cs typeface="Times New Roman"/>
              </a:rPr>
              <a:t> plot using final random forest model, that is with </a:t>
            </a:r>
            <a:r>
              <a:rPr lang="en-US" err="1">
                <a:latin typeface="Times New Roman"/>
                <a:cs typeface="Times New Roman"/>
              </a:rPr>
              <a:t>mtry</a:t>
            </a:r>
            <a:r>
              <a:rPr lang="en-US" dirty="0">
                <a:latin typeface="Times New Roman"/>
                <a:cs typeface="Times New Roman"/>
              </a:rPr>
              <a:t> parameter set to 5.</a:t>
            </a:r>
            <a:endParaRPr lang="en-US">
              <a:latin typeface="Times New Roman"/>
              <a:cs typeface="Times New Roman"/>
            </a:endParaRPr>
          </a:p>
        </p:txBody>
      </p:sp>
    </p:spTree>
    <p:extLst>
      <p:ext uri="{BB962C8B-B14F-4D97-AF65-F5344CB8AC3E}">
        <p14:creationId xmlns:p14="http://schemas.microsoft.com/office/powerpoint/2010/main" val="132400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E32-7F81-067B-C7C1-0B41AE3F99F8}"/>
              </a:ext>
            </a:extLst>
          </p:cNvPr>
          <p:cNvSpPr>
            <a:spLocks noGrp="1"/>
          </p:cNvSpPr>
          <p:nvPr>
            <p:ph type="title"/>
          </p:nvPr>
        </p:nvSpPr>
        <p:spPr>
          <a:xfrm>
            <a:off x="1056136" y="645671"/>
            <a:ext cx="3787457" cy="888128"/>
          </a:xfrm>
        </p:spPr>
        <p:txBody>
          <a:bodyPr anchor="ctr">
            <a:normAutofit fontScale="90000"/>
          </a:bodyPr>
          <a:lstStyle/>
          <a:p>
            <a:pPr algn="just"/>
            <a:r>
              <a:rPr lang="en-US">
                <a:latin typeface="Times New Roman" panose="02020603050405020304" pitchFamily="18" charset="0"/>
                <a:cs typeface="Times New Roman" panose="02020603050405020304" pitchFamily="18" charset="0"/>
              </a:rPr>
              <a:t>Dataset Description</a:t>
            </a:r>
          </a:p>
        </p:txBody>
      </p:sp>
      <p:graphicFrame>
        <p:nvGraphicFramePr>
          <p:cNvPr id="18" name="Content Placeholder 2">
            <a:extLst>
              <a:ext uri="{FF2B5EF4-FFF2-40B4-BE49-F238E27FC236}">
                <a16:creationId xmlns:a16="http://schemas.microsoft.com/office/drawing/2014/main" id="{12C72022-F12F-DFE1-DB42-DDD7DBB4645C}"/>
              </a:ext>
            </a:extLst>
          </p:cNvPr>
          <p:cNvGraphicFramePr>
            <a:graphicFrameLocks noGrp="1"/>
          </p:cNvGraphicFramePr>
          <p:nvPr>
            <p:ph idx="1"/>
            <p:extLst>
              <p:ext uri="{D42A27DB-BD31-4B8C-83A1-F6EECF244321}">
                <p14:modId xmlns:p14="http://schemas.microsoft.com/office/powerpoint/2010/main" val="656731518"/>
              </p:ext>
            </p:extLst>
          </p:nvPr>
        </p:nvGraphicFramePr>
        <p:xfrm>
          <a:off x="5011512" y="963507"/>
          <a:ext cx="6721758" cy="4938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0374E7A-7163-C657-CAEE-9C1DBEADE91A}"/>
              </a:ext>
            </a:extLst>
          </p:cNvPr>
          <p:cNvSpPr txBox="1"/>
          <p:nvPr/>
        </p:nvSpPr>
        <p:spPr>
          <a:xfrm>
            <a:off x="1000150" y="2237625"/>
            <a:ext cx="3314073" cy="3170099"/>
          </a:xfrm>
          <a:prstGeom prst="rect">
            <a:avLst/>
          </a:prstGeom>
          <a:noFill/>
        </p:spPr>
        <p:txBody>
          <a:bodyPr wrap="square" lIns="91440" tIns="45720" rIns="91440" bIns="45720" rtlCol="0" anchor="t">
            <a:spAutoFit/>
          </a:bodyPr>
          <a:lstStyle/>
          <a:p>
            <a:pPr algn="just"/>
            <a:r>
              <a:rPr lang="en-US" sz="2000">
                <a:latin typeface="Times New Roman"/>
                <a:cs typeface="Times New Roman"/>
              </a:rPr>
              <a:t>The dataset encompasses a comprehensive collection of quarterly data from the first quarter of 2000 through to the second quarter of 2023, detailing the S&amp;P Global stock market indices alongside the house pricing rates for New York State</a:t>
            </a:r>
          </a:p>
          <a:p>
            <a:pPr algn="just"/>
            <a:endParaRPr lang="en-US" sz="2000"/>
          </a:p>
        </p:txBody>
      </p:sp>
    </p:spTree>
    <p:extLst>
      <p:ext uri="{BB962C8B-B14F-4D97-AF65-F5344CB8AC3E}">
        <p14:creationId xmlns:p14="http://schemas.microsoft.com/office/powerpoint/2010/main" val="2145541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14C6F-18BA-D126-7DFF-5AC871E5F49D}"/>
              </a:ext>
            </a:extLst>
          </p:cNvPr>
          <p:cNvSpPr txBox="1"/>
          <p:nvPr/>
        </p:nvSpPr>
        <p:spPr>
          <a:xfrm>
            <a:off x="720876" y="466876"/>
            <a:ext cx="44486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Random Forest</a:t>
            </a:r>
          </a:p>
        </p:txBody>
      </p:sp>
      <p:pic>
        <p:nvPicPr>
          <p:cNvPr id="3" name="Picture 2" descr="A close-up of a list&#10;&#10;Description automatically generated">
            <a:extLst>
              <a:ext uri="{FF2B5EF4-FFF2-40B4-BE49-F238E27FC236}">
                <a16:creationId xmlns:a16="http://schemas.microsoft.com/office/drawing/2014/main" id="{D45E4915-88AD-E2A1-B7A6-F6404FEE1DAC}"/>
              </a:ext>
            </a:extLst>
          </p:cNvPr>
          <p:cNvPicPr>
            <a:picLocks noChangeAspect="1"/>
          </p:cNvPicPr>
          <p:nvPr/>
        </p:nvPicPr>
        <p:blipFill>
          <a:blip r:embed="rId2"/>
          <a:stretch>
            <a:fillRect/>
          </a:stretch>
        </p:blipFill>
        <p:spPr>
          <a:xfrm>
            <a:off x="967619" y="1238663"/>
            <a:ext cx="7486952" cy="4380673"/>
          </a:xfrm>
          <a:prstGeom prst="rect">
            <a:avLst/>
          </a:prstGeom>
        </p:spPr>
      </p:pic>
    </p:spTree>
    <p:extLst>
      <p:ext uri="{BB962C8B-B14F-4D97-AF65-F5344CB8AC3E}">
        <p14:creationId xmlns:p14="http://schemas.microsoft.com/office/powerpoint/2010/main" val="1418731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201FA-5AA8-494E-A391-5C1580DC8B36}"/>
              </a:ext>
            </a:extLst>
          </p:cNvPr>
          <p:cNvSpPr txBox="1"/>
          <p:nvPr/>
        </p:nvSpPr>
        <p:spPr>
          <a:xfrm>
            <a:off x="358019" y="509209"/>
            <a:ext cx="1043577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Predicting </a:t>
            </a:r>
            <a:r>
              <a:rPr lang="en-US" sz="3200" dirty="0">
                <a:latin typeface="Times New Roman"/>
                <a:cs typeface="Calibri"/>
              </a:rPr>
              <a:t>Housing</a:t>
            </a:r>
            <a:r>
              <a:rPr lang="en-US" sz="3200" dirty="0">
                <a:latin typeface="Times New Roman"/>
                <a:ea typeface="+mn-lt"/>
                <a:cs typeface="+mn-lt"/>
              </a:rPr>
              <a:t> Not Seasonally Adjusted Purchase Only Index</a:t>
            </a:r>
            <a:r>
              <a:rPr lang="en-US" sz="3200" dirty="0">
                <a:latin typeface="Times New Roman"/>
                <a:cs typeface="Times New Roman"/>
              </a:rPr>
              <a:t> using test data:</a:t>
            </a:r>
          </a:p>
        </p:txBody>
      </p:sp>
      <p:pic>
        <p:nvPicPr>
          <p:cNvPr id="4" name="Picture 3" descr="A screenshot of a phone&#10;&#10;Description automatically generated">
            <a:extLst>
              <a:ext uri="{FF2B5EF4-FFF2-40B4-BE49-F238E27FC236}">
                <a16:creationId xmlns:a16="http://schemas.microsoft.com/office/drawing/2014/main" id="{0B560453-5906-E26B-1D04-4EAB567CF55F}"/>
              </a:ext>
            </a:extLst>
          </p:cNvPr>
          <p:cNvPicPr>
            <a:picLocks noChangeAspect="1"/>
          </p:cNvPicPr>
          <p:nvPr/>
        </p:nvPicPr>
        <p:blipFill>
          <a:blip r:embed="rId2"/>
          <a:stretch>
            <a:fillRect/>
          </a:stretch>
        </p:blipFill>
        <p:spPr>
          <a:xfrm>
            <a:off x="1015395" y="1988457"/>
            <a:ext cx="2722638" cy="4114800"/>
          </a:xfrm>
          <a:prstGeom prst="rect">
            <a:avLst/>
          </a:prstGeom>
        </p:spPr>
      </p:pic>
      <p:sp>
        <p:nvSpPr>
          <p:cNvPr id="5" name="TextBox 4">
            <a:extLst>
              <a:ext uri="{FF2B5EF4-FFF2-40B4-BE49-F238E27FC236}">
                <a16:creationId xmlns:a16="http://schemas.microsoft.com/office/drawing/2014/main" id="{39ECCFF9-F4A1-C749-64E4-8C165D065B6C}"/>
              </a:ext>
            </a:extLst>
          </p:cNvPr>
          <p:cNvSpPr txBox="1"/>
          <p:nvPr/>
        </p:nvSpPr>
        <p:spPr>
          <a:xfrm>
            <a:off x="7070877" y="1821545"/>
            <a:ext cx="336005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Different error metrics values when deployed the final random forest model to predict the </a:t>
            </a:r>
            <a:r>
              <a:rPr lang="en-US" dirty="0">
                <a:latin typeface="Times New Roman"/>
                <a:ea typeface="+mn-lt"/>
                <a:cs typeface="+mn-lt"/>
              </a:rPr>
              <a:t>Housing Not Seasonally Adjusted Purchase Only Index</a:t>
            </a:r>
          </a:p>
          <a:p>
            <a:pPr algn="ctr"/>
            <a:r>
              <a:rPr lang="en-US" dirty="0">
                <a:latin typeface="Times New Roman"/>
                <a:cs typeface="Times New Roman"/>
              </a:rPr>
              <a:t> in test dataset.</a:t>
            </a:r>
            <a:endParaRPr lang="en-US">
              <a:latin typeface="Times New Roman"/>
              <a:cs typeface="Times New Roman"/>
            </a:endParaRPr>
          </a:p>
          <a:p>
            <a:pPr algn="ctr"/>
            <a:r>
              <a:rPr lang="en-US" dirty="0">
                <a:latin typeface="Times New Roman"/>
                <a:cs typeface="Times New Roman"/>
              </a:rPr>
              <a:t>A 0.98 percent </a:t>
            </a:r>
            <a:r>
              <a:rPr lang="en-US" err="1">
                <a:latin typeface="Times New Roman"/>
                <a:cs typeface="Times New Roman"/>
              </a:rPr>
              <a:t>R_Squared</a:t>
            </a:r>
            <a:r>
              <a:rPr lang="en-US" dirty="0">
                <a:latin typeface="Times New Roman"/>
                <a:cs typeface="Times New Roman"/>
              </a:rPr>
              <a:t> value tells us that the final Random Forest model with </a:t>
            </a:r>
            <a:r>
              <a:rPr lang="en-US" err="1">
                <a:latin typeface="Times New Roman"/>
                <a:cs typeface="Times New Roman"/>
              </a:rPr>
              <a:t>mtry</a:t>
            </a:r>
            <a:r>
              <a:rPr lang="en-US" dirty="0">
                <a:latin typeface="Times New Roman"/>
                <a:cs typeface="Times New Roman"/>
              </a:rPr>
              <a:t> parameter set to 5, was very accurate in predicting </a:t>
            </a:r>
            <a:r>
              <a:rPr lang="en-US" dirty="0">
                <a:latin typeface="Times New Roman"/>
                <a:ea typeface="+mn-lt"/>
                <a:cs typeface="+mn-lt"/>
              </a:rPr>
              <a:t>Housing Not Seasonally Adjusted Purchase Only Index</a:t>
            </a:r>
          </a:p>
          <a:p>
            <a:pPr algn="ctr"/>
            <a:r>
              <a:rPr lang="en-US" dirty="0">
                <a:latin typeface="Times New Roman"/>
                <a:cs typeface="Times New Roman"/>
              </a:rPr>
              <a:t> when using test dataset.</a:t>
            </a:r>
            <a:endParaRPr lang="en-US">
              <a:latin typeface="Times New Roman"/>
              <a:cs typeface="Times New Roman"/>
            </a:endParaRPr>
          </a:p>
        </p:txBody>
      </p:sp>
    </p:spTree>
    <p:extLst>
      <p:ext uri="{BB962C8B-B14F-4D97-AF65-F5344CB8AC3E}">
        <p14:creationId xmlns:p14="http://schemas.microsoft.com/office/powerpoint/2010/main" val="123138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92A4C2-CBA7-909F-CE7F-E9608323B724}"/>
              </a:ext>
            </a:extLst>
          </p:cNvPr>
          <p:cNvSpPr txBox="1"/>
          <p:nvPr/>
        </p:nvSpPr>
        <p:spPr>
          <a:xfrm>
            <a:off x="1476829" y="2075542"/>
            <a:ext cx="915367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Helvetica"/>
              </a:rPr>
              <a:t>The conclusion of this study illustrates a multifaceted relationship between housing rates and various economic indicators. Utilizing Linear Regression and Random Forest models, we've delineated the significant predictors and their intricate interactions with housing prices. The predictive models generated offer valuable foresight into economic trends, providing a data-driven foundation for strategic workforce planning and policy development.</a:t>
            </a:r>
            <a:endParaRPr lang="en-US"/>
          </a:p>
          <a:p>
            <a:pPr algn="ctr"/>
            <a:endParaRPr lang="en-US" dirty="0">
              <a:latin typeface="Times New Roman"/>
              <a:cs typeface="Times New Roman"/>
            </a:endParaRPr>
          </a:p>
        </p:txBody>
      </p:sp>
      <p:sp>
        <p:nvSpPr>
          <p:cNvPr id="3" name="TextBox 2">
            <a:extLst>
              <a:ext uri="{FF2B5EF4-FFF2-40B4-BE49-F238E27FC236}">
                <a16:creationId xmlns:a16="http://schemas.microsoft.com/office/drawing/2014/main" id="{F64C445B-A315-F29D-28AD-31F3BA3372C8}"/>
              </a:ext>
            </a:extLst>
          </p:cNvPr>
          <p:cNvSpPr txBox="1"/>
          <p:nvPr/>
        </p:nvSpPr>
        <p:spPr>
          <a:xfrm>
            <a:off x="708781" y="81763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13131"/>
                </a:solidFill>
                <a:latin typeface="Times New Roman"/>
                <a:cs typeface="Times New Roman"/>
              </a:rPr>
              <a:t>Conclusion:</a:t>
            </a:r>
          </a:p>
        </p:txBody>
      </p:sp>
    </p:spTree>
    <p:extLst>
      <p:ext uri="{BB962C8B-B14F-4D97-AF65-F5344CB8AC3E}">
        <p14:creationId xmlns:p14="http://schemas.microsoft.com/office/powerpoint/2010/main" val="729592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E8EB9-1E53-DDD8-DBDE-C8C84DE1B9CE}"/>
              </a:ext>
            </a:extLst>
          </p:cNvPr>
          <p:cNvSpPr txBox="1"/>
          <p:nvPr/>
        </p:nvSpPr>
        <p:spPr>
          <a:xfrm>
            <a:off x="3933266" y="420285"/>
            <a:ext cx="7319175"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dirty="0">
                <a:solidFill>
                  <a:schemeClr val="tx1">
                    <a:lumMod val="85000"/>
                    <a:lumOff val="15000"/>
                  </a:schemeClr>
                </a:solidFill>
                <a:latin typeface="Times New Roman"/>
                <a:ea typeface="+mj-ea"/>
                <a:cs typeface="Times New Roman"/>
              </a:rPr>
              <a:t>Thank You</a:t>
            </a:r>
          </a:p>
        </p:txBody>
      </p:sp>
      <p:pic>
        <p:nvPicPr>
          <p:cNvPr id="7" name="Graphic 6" descr="Smiling Face with No Fill">
            <a:extLst>
              <a:ext uri="{FF2B5EF4-FFF2-40B4-BE49-F238E27FC236}">
                <a16:creationId xmlns:a16="http://schemas.microsoft.com/office/drawing/2014/main" id="{9E323E4F-B79A-40E7-7A87-DBA463015C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9628" y="2204955"/>
            <a:ext cx="2449486" cy="2449486"/>
          </a:xfrm>
          <a:prstGeom prst="rect">
            <a:avLst/>
          </a:prstGeom>
        </p:spPr>
      </p:pic>
    </p:spTree>
    <p:extLst>
      <p:ext uri="{BB962C8B-B14F-4D97-AF65-F5344CB8AC3E}">
        <p14:creationId xmlns:p14="http://schemas.microsoft.com/office/powerpoint/2010/main" val="20300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DF24-1D05-B218-DA0F-DF82FB530EB2}"/>
              </a:ext>
            </a:extLst>
          </p:cNvPr>
          <p:cNvSpPr>
            <a:spLocks noGrp="1"/>
          </p:cNvSpPr>
          <p:nvPr>
            <p:ph type="title"/>
          </p:nvPr>
        </p:nvSpPr>
        <p:spPr>
          <a:xfrm>
            <a:off x="3836504" y="758951"/>
            <a:ext cx="7319175" cy="3374931"/>
          </a:xfrm>
        </p:spPr>
        <p:txBody>
          <a:bodyPr vert="horz" lIns="91440" tIns="45720" rIns="91440" bIns="45720" rtlCol="0" anchor="b">
            <a:normAutofit/>
          </a:bodyPr>
          <a:lstStyle/>
          <a:p>
            <a:pPr algn="ctr"/>
            <a:r>
              <a:rPr lang="en-US" sz="8000" dirty="0">
                <a:solidFill>
                  <a:schemeClr val="tx1">
                    <a:lumMod val="85000"/>
                    <a:lumOff val="15000"/>
                  </a:schemeClr>
                </a:solidFill>
                <a:latin typeface="Times New Roman"/>
                <a:cs typeface="Times New Roman"/>
              </a:rPr>
              <a:t>Exploratory Data Analysis</a:t>
            </a:r>
            <a:endParaRPr lang="en-US"/>
          </a:p>
        </p:txBody>
      </p:sp>
      <p:pic>
        <p:nvPicPr>
          <p:cNvPr id="7" name="Graphic 6" descr="Magnifying glass">
            <a:extLst>
              <a:ext uri="{FF2B5EF4-FFF2-40B4-BE49-F238E27FC236}">
                <a16:creationId xmlns:a16="http://schemas.microsoft.com/office/drawing/2014/main" id="{06EF0032-24C9-93D3-9DB7-1715F6EC4D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spTree>
    <p:extLst>
      <p:ext uri="{BB962C8B-B14F-4D97-AF65-F5344CB8AC3E}">
        <p14:creationId xmlns:p14="http://schemas.microsoft.com/office/powerpoint/2010/main" val="427617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814684" y="407130"/>
            <a:ext cx="10058400" cy="85250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700" spc="-5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
        <p:nvSpPr>
          <p:cNvPr id="6" name="AutoShape 4">
            <a:extLst>
              <a:ext uri="{FF2B5EF4-FFF2-40B4-BE49-F238E27FC236}">
                <a16:creationId xmlns:a16="http://schemas.microsoft.com/office/drawing/2014/main" id="{E84E6E2E-642C-3F8F-DC80-7C2C7205623C}"/>
              </a:ext>
            </a:extLst>
          </p:cNvPr>
          <p:cNvSpPr>
            <a:spLocks noChangeAspect="1" noChangeArrowheads="1"/>
          </p:cNvSpPr>
          <p:nvPr/>
        </p:nvSpPr>
        <p:spPr bwMode="auto">
          <a:xfrm>
            <a:off x="3592285" y="-992155"/>
            <a:ext cx="5355772" cy="44211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4CF0CCA2-D91B-3282-8EF3-764F7A88B32B}"/>
              </a:ext>
            </a:extLst>
          </p:cNvPr>
          <p:cNvSpPr txBox="1"/>
          <p:nvPr/>
        </p:nvSpPr>
        <p:spPr>
          <a:xfrm>
            <a:off x="814683" y="503376"/>
            <a:ext cx="6587412" cy="630942"/>
          </a:xfrm>
          <a:prstGeom prst="rect">
            <a:avLst/>
          </a:prstGeom>
          <a:noFill/>
        </p:spPr>
        <p:txBody>
          <a:bodyPr wrap="square" rtlCol="0">
            <a:spAutoFit/>
          </a:bodyPr>
          <a:lstStyle/>
          <a:p>
            <a:r>
              <a:rPr lang="en-US" sz="3500">
                <a:latin typeface="Times New Roman" panose="02020603050405020304" pitchFamily="18" charset="0"/>
                <a:ea typeface="Tahoma" panose="020B0604030504040204" pitchFamily="34" charset="0"/>
                <a:cs typeface="Times New Roman" panose="02020603050405020304" pitchFamily="18" charset="0"/>
              </a:rPr>
              <a:t>Histogram and Box plot:</a:t>
            </a:r>
          </a:p>
        </p:txBody>
      </p:sp>
      <p:pic>
        <p:nvPicPr>
          <p:cNvPr id="5" name="Picture 4" descr="A group of blue and white bars&#10;&#10;Description automatically generated">
            <a:extLst>
              <a:ext uri="{FF2B5EF4-FFF2-40B4-BE49-F238E27FC236}">
                <a16:creationId xmlns:a16="http://schemas.microsoft.com/office/drawing/2014/main" id="{C07092F1-DBE8-7836-1827-3EAA61E9F2AA}"/>
              </a:ext>
            </a:extLst>
          </p:cNvPr>
          <p:cNvPicPr>
            <a:picLocks noChangeAspect="1"/>
          </p:cNvPicPr>
          <p:nvPr/>
        </p:nvPicPr>
        <p:blipFill>
          <a:blip r:embed="rId2"/>
          <a:stretch>
            <a:fillRect/>
          </a:stretch>
        </p:blipFill>
        <p:spPr>
          <a:xfrm>
            <a:off x="1005079" y="1474054"/>
            <a:ext cx="4841438" cy="4114800"/>
          </a:xfrm>
          <a:prstGeom prst="rect">
            <a:avLst/>
          </a:prstGeom>
        </p:spPr>
      </p:pic>
      <p:pic>
        <p:nvPicPr>
          <p:cNvPr id="8" name="Picture 7">
            <a:extLst>
              <a:ext uri="{FF2B5EF4-FFF2-40B4-BE49-F238E27FC236}">
                <a16:creationId xmlns:a16="http://schemas.microsoft.com/office/drawing/2014/main" id="{76CA33CA-0D2F-C56E-AE84-6ACA08DA4F4A}"/>
              </a:ext>
            </a:extLst>
          </p:cNvPr>
          <p:cNvPicPr>
            <a:picLocks noChangeAspect="1"/>
          </p:cNvPicPr>
          <p:nvPr/>
        </p:nvPicPr>
        <p:blipFill>
          <a:blip r:embed="rId3"/>
          <a:stretch>
            <a:fillRect/>
          </a:stretch>
        </p:blipFill>
        <p:spPr>
          <a:xfrm>
            <a:off x="6677561" y="1470660"/>
            <a:ext cx="4841438" cy="4114800"/>
          </a:xfrm>
          <a:prstGeom prst="rect">
            <a:avLst/>
          </a:prstGeom>
        </p:spPr>
      </p:pic>
    </p:spTree>
    <p:extLst>
      <p:ext uri="{BB962C8B-B14F-4D97-AF65-F5344CB8AC3E}">
        <p14:creationId xmlns:p14="http://schemas.microsoft.com/office/powerpoint/2010/main" val="181693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A6A675-6256-2B0D-4D0F-3E69FF70EB74}"/>
              </a:ext>
            </a:extLst>
          </p:cNvPr>
          <p:cNvSpPr txBox="1"/>
          <p:nvPr/>
        </p:nvSpPr>
        <p:spPr>
          <a:xfrm>
            <a:off x="419878" y="515130"/>
            <a:ext cx="3536302" cy="630942"/>
          </a:xfrm>
          <a:prstGeom prst="rect">
            <a:avLst/>
          </a:prstGeom>
          <a:noFill/>
        </p:spPr>
        <p:txBody>
          <a:bodyPr wrap="square" rtlCol="0">
            <a:spAutoFit/>
          </a:bodyPr>
          <a:lstStyle/>
          <a:p>
            <a:r>
              <a:rPr lang="en-US" sz="3500">
                <a:solidFill>
                  <a:schemeClr val="tx1">
                    <a:lumMod val="85000"/>
                    <a:lumOff val="15000"/>
                  </a:schemeClr>
                </a:solidFill>
                <a:latin typeface="Times New Roman" panose="02020603050405020304" pitchFamily="18" charset="0"/>
                <a:cs typeface="Times New Roman" panose="02020603050405020304" pitchFamily="18" charset="0"/>
              </a:rPr>
              <a:t>Pairs Plot:</a:t>
            </a:r>
          </a:p>
        </p:txBody>
      </p:sp>
      <p:pic>
        <p:nvPicPr>
          <p:cNvPr id="2" name="Picture 1">
            <a:extLst>
              <a:ext uri="{FF2B5EF4-FFF2-40B4-BE49-F238E27FC236}">
                <a16:creationId xmlns:a16="http://schemas.microsoft.com/office/drawing/2014/main" id="{6E24BBCE-C043-D96A-9126-44FB7B0FE233}"/>
              </a:ext>
            </a:extLst>
          </p:cNvPr>
          <p:cNvPicPr>
            <a:picLocks noChangeAspect="1"/>
          </p:cNvPicPr>
          <p:nvPr/>
        </p:nvPicPr>
        <p:blipFill>
          <a:blip r:embed="rId2"/>
          <a:stretch>
            <a:fillRect/>
          </a:stretch>
        </p:blipFill>
        <p:spPr>
          <a:xfrm>
            <a:off x="627281" y="1295400"/>
            <a:ext cx="5847278" cy="4678680"/>
          </a:xfrm>
          <a:prstGeom prst="rect">
            <a:avLst/>
          </a:prstGeom>
        </p:spPr>
      </p:pic>
      <p:sp>
        <p:nvSpPr>
          <p:cNvPr id="5" name="TextBox 4">
            <a:extLst>
              <a:ext uri="{FF2B5EF4-FFF2-40B4-BE49-F238E27FC236}">
                <a16:creationId xmlns:a16="http://schemas.microsoft.com/office/drawing/2014/main" id="{88C60706-1FBD-5BA8-1F80-3A4006752232}"/>
              </a:ext>
            </a:extLst>
          </p:cNvPr>
          <p:cNvSpPr txBox="1"/>
          <p:nvPr/>
        </p:nvSpPr>
        <p:spPr>
          <a:xfrm>
            <a:off x="7053072" y="2828544"/>
            <a:ext cx="42793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D0D0D"/>
                </a:solidFill>
                <a:latin typeface="Times New Roman"/>
                <a:cs typeface="Times New Roman"/>
              </a:rPr>
              <a:t>The strong, straight lines in many plots suggest a high correlation between these financial indicators, meaning they tend to move in the same direction. </a:t>
            </a:r>
            <a:endParaRPr lang="en-US">
              <a:latin typeface="Times New Roman"/>
              <a:cs typeface="Times New Roman"/>
            </a:endParaRPr>
          </a:p>
        </p:txBody>
      </p:sp>
    </p:spTree>
    <p:extLst>
      <p:ext uri="{BB962C8B-B14F-4D97-AF65-F5344CB8AC3E}">
        <p14:creationId xmlns:p14="http://schemas.microsoft.com/office/powerpoint/2010/main" val="298257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 name="Picture 1" descr="A screen shot of a graph&#10;&#10;Description automatically generated">
            <a:extLst>
              <a:ext uri="{FF2B5EF4-FFF2-40B4-BE49-F238E27FC236}">
                <a16:creationId xmlns:a16="http://schemas.microsoft.com/office/drawing/2014/main" id="{340430A4-2E2D-DADE-753C-2360ABA4C12A}"/>
              </a:ext>
            </a:extLst>
          </p:cNvPr>
          <p:cNvPicPr>
            <a:picLocks noChangeAspect="1"/>
          </p:cNvPicPr>
          <p:nvPr/>
        </p:nvPicPr>
        <p:blipFill rotWithShape="1">
          <a:blip r:embed="rId2"/>
          <a:srcRect l="4366" r="-3" b="-3"/>
          <a:stretch/>
        </p:blipFill>
        <p:spPr>
          <a:xfrm>
            <a:off x="633999" y="640080"/>
            <a:ext cx="6275667" cy="5577840"/>
          </a:xfrm>
          <a:prstGeom prst="rect">
            <a:avLst/>
          </a:prstGeom>
        </p:spPr>
      </p:pic>
      <p:sp>
        <p:nvSpPr>
          <p:cNvPr id="19" name="Rectangle 18">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2A934F2-2A1F-8F9A-498B-8E05DE84EA52}"/>
              </a:ext>
            </a:extLst>
          </p:cNvPr>
          <p:cNvSpPr txBox="1"/>
          <p:nvPr/>
        </p:nvSpPr>
        <p:spPr>
          <a:xfrm>
            <a:off x="8096885" y="640080"/>
            <a:ext cx="3659246" cy="2926080"/>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4400" spc="-50" dirty="0">
                <a:solidFill>
                  <a:srgbClr val="FFFFFF"/>
                </a:solidFill>
                <a:latin typeface="Times New Roman"/>
                <a:ea typeface="+mj-ea"/>
                <a:cs typeface="Times New Roman"/>
              </a:rPr>
              <a:t>Correlation Matrix:</a:t>
            </a:r>
            <a:endParaRPr lang="en-US">
              <a:ea typeface="+mj-ea"/>
            </a:endParaRPr>
          </a:p>
        </p:txBody>
      </p:sp>
      <p:sp>
        <p:nvSpPr>
          <p:cNvPr id="21" name="Rectangle 20">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4">
            <a:extLst>
              <a:ext uri="{FF2B5EF4-FFF2-40B4-BE49-F238E27FC236}">
                <a16:creationId xmlns:a16="http://schemas.microsoft.com/office/drawing/2014/main" id="{E84E6E2E-642C-3F8F-DC80-7C2C7205623C}"/>
              </a:ext>
            </a:extLst>
          </p:cNvPr>
          <p:cNvSpPr>
            <a:spLocks noChangeAspect="1" noChangeArrowheads="1"/>
          </p:cNvSpPr>
          <p:nvPr/>
        </p:nvSpPr>
        <p:spPr bwMode="auto">
          <a:xfrm>
            <a:off x="3769567" y="-839755"/>
            <a:ext cx="5355772" cy="44211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312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A934F2-2A1F-8F9A-498B-8E05DE84EA52}"/>
              </a:ext>
            </a:extLst>
          </p:cNvPr>
          <p:cNvSpPr txBox="1"/>
          <p:nvPr/>
        </p:nvSpPr>
        <p:spPr>
          <a:xfrm>
            <a:off x="547396" y="248384"/>
            <a:ext cx="10058400" cy="9291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spc="-50">
                <a:solidFill>
                  <a:schemeClr val="tx1">
                    <a:lumMod val="85000"/>
                    <a:lumOff val="15000"/>
                  </a:schemeClr>
                </a:solidFill>
                <a:latin typeface="Times New Roman"/>
                <a:ea typeface="+mj-ea"/>
                <a:cs typeface="Times New Roman"/>
              </a:rPr>
              <a:t>Relationship between Stock and Housing Index</a:t>
            </a:r>
            <a:endParaRPr lang="en-US" sz="3500" spc="-5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3" name="Picture 2" descr="A graph showing the price of housing index&#10;&#10;Description automatically generated">
            <a:extLst>
              <a:ext uri="{FF2B5EF4-FFF2-40B4-BE49-F238E27FC236}">
                <a16:creationId xmlns:a16="http://schemas.microsoft.com/office/drawing/2014/main" id="{07822E2F-48E9-BE67-0ECC-F4068664DDF9}"/>
              </a:ext>
            </a:extLst>
          </p:cNvPr>
          <p:cNvPicPr>
            <a:picLocks noChangeAspect="1"/>
          </p:cNvPicPr>
          <p:nvPr/>
        </p:nvPicPr>
        <p:blipFill>
          <a:blip r:embed="rId2"/>
          <a:stretch>
            <a:fillRect/>
          </a:stretch>
        </p:blipFill>
        <p:spPr>
          <a:xfrm>
            <a:off x="548033" y="1371600"/>
            <a:ext cx="4841438" cy="4114800"/>
          </a:xfrm>
          <a:prstGeom prst="rect">
            <a:avLst/>
          </a:prstGeom>
        </p:spPr>
      </p:pic>
      <p:sp>
        <p:nvSpPr>
          <p:cNvPr id="8" name="TextBox 7">
            <a:extLst>
              <a:ext uri="{FF2B5EF4-FFF2-40B4-BE49-F238E27FC236}">
                <a16:creationId xmlns:a16="http://schemas.microsoft.com/office/drawing/2014/main" id="{6AC75189-6975-F7FC-9ADF-881474AC4B4A}"/>
              </a:ext>
            </a:extLst>
          </p:cNvPr>
          <p:cNvSpPr txBox="1"/>
          <p:nvPr/>
        </p:nvSpPr>
        <p:spPr>
          <a:xfrm>
            <a:off x="6565392" y="1688592"/>
            <a:ext cx="532790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Overall, the plot indicates a positive correlation between the stock's closing price and the housing index, implying that as the stock market rises, the housing index tends to increase as well. This could suggest that a robust stock market, </a:t>
            </a:r>
            <a:r>
              <a:rPr lang="en-US" sz="2000" dirty="0">
                <a:solidFill>
                  <a:srgbClr val="0D0D0D"/>
                </a:solidFill>
                <a:latin typeface="Times New Roman"/>
                <a:ea typeface="+mn-lt"/>
                <a:cs typeface="+mn-lt"/>
              </a:rPr>
              <a:t>which usually signals a good economy</a:t>
            </a:r>
            <a:r>
              <a:rPr lang="en-US" sz="2000" dirty="0">
                <a:latin typeface="Times New Roman"/>
                <a:ea typeface="+mn-lt"/>
                <a:cs typeface="+mn-lt"/>
              </a:rPr>
              <a:t>, is concurrent with an uptick in housing market strength, potentially due to increased wealth and investment capacity. Such a relationship might indicate that both markets are influenced by similar economic factors and conditions.</a:t>
            </a:r>
            <a:endParaRPr lang="en-US" dirty="0">
              <a:latin typeface="Times New Roman"/>
              <a:ea typeface="Calibri"/>
              <a:cs typeface="Calibri"/>
            </a:endParaRPr>
          </a:p>
        </p:txBody>
      </p:sp>
    </p:spTree>
    <p:extLst>
      <p:ext uri="{BB962C8B-B14F-4D97-AF65-F5344CB8AC3E}">
        <p14:creationId xmlns:p14="http://schemas.microsoft.com/office/powerpoint/2010/main" val="62510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76C73-980B-0A56-2B4E-224886F4B561}"/>
              </a:ext>
            </a:extLst>
          </p:cNvPr>
          <p:cNvSpPr txBox="1"/>
          <p:nvPr/>
        </p:nvSpPr>
        <p:spPr>
          <a:xfrm>
            <a:off x="3883157" y="1001547"/>
            <a:ext cx="7319175" cy="337493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spc="-50" dirty="0">
                <a:solidFill>
                  <a:schemeClr val="tx1">
                    <a:lumMod val="85000"/>
                    <a:lumOff val="15000"/>
                  </a:schemeClr>
                </a:solidFill>
                <a:latin typeface="Times New Roman"/>
                <a:ea typeface="+mj-ea"/>
                <a:cs typeface="Times New Roman"/>
              </a:rPr>
              <a:t>Time Series Analysis</a:t>
            </a:r>
            <a:endParaRPr lang="en-US">
              <a:ea typeface="+mj-ea"/>
            </a:endParaRPr>
          </a:p>
        </p:txBody>
      </p:sp>
      <p:pic>
        <p:nvPicPr>
          <p:cNvPr id="22" name="Graphic 21" descr="Stopwatch">
            <a:extLst>
              <a:ext uri="{FF2B5EF4-FFF2-40B4-BE49-F238E27FC236}">
                <a16:creationId xmlns:a16="http://schemas.microsoft.com/office/drawing/2014/main" id="{E5684F4F-BF21-849D-BE38-B5DD378A2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spTree>
    <p:extLst>
      <p:ext uri="{BB962C8B-B14F-4D97-AF65-F5344CB8AC3E}">
        <p14:creationId xmlns:p14="http://schemas.microsoft.com/office/powerpoint/2010/main" val="18237811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TM03457510[[fn=Savon]]</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How do stock market trends impact Housing Price Index?</vt:lpstr>
      <vt:lpstr>Abstract </vt:lpstr>
      <vt:lpstr>Dataset Description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various economic indicators influence the Total Unemployment Rate, and can these relationships be effectively modeled to predict future unemployment trends?</dc:title>
  <dc:creator>Raghavendar G</dc:creator>
  <cp:revision>328</cp:revision>
  <dcterms:created xsi:type="dcterms:W3CDTF">2023-11-28T22:46:40Z</dcterms:created>
  <dcterms:modified xsi:type="dcterms:W3CDTF">2024-04-25T11:08:56Z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