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703123-B51F-424C-A46C-B9599F501EF8}">
  <a:tblStyle styleId="{D3703123-B51F-424C-A46C-B9599F501EF8}"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41e02114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41e0211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41e02114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41e0211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41e021146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41e0211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41e02114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41e0211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844464" y="1596789"/>
            <a:ext cx="10363200" cy="573849"/>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Verdana"/>
              <a:buNone/>
            </a:pPr>
            <a:r>
              <a:rPr b="1" lang="en-GB" sz="3200">
                <a:latin typeface="Verdana"/>
                <a:ea typeface="Verdana"/>
                <a:cs typeface="Verdana"/>
                <a:sym typeface="Verdana"/>
              </a:rPr>
              <a:t>PROJECT TITLE:</a:t>
            </a:r>
            <a:r>
              <a:rPr b="1" lang="en-GB" sz="2800">
                <a:latin typeface="Verdana"/>
                <a:ea typeface="Verdana"/>
                <a:cs typeface="Verdana"/>
                <a:sym typeface="Verdana"/>
              </a:rPr>
              <a:t>Bike E-catalogue Mobile App For Yamaha Motors Pvt.Ltd</a:t>
            </a:r>
            <a:endParaRPr b="1" sz="3200">
              <a:latin typeface="Verdana"/>
              <a:ea typeface="Verdana"/>
              <a:cs typeface="Verdana"/>
              <a:sym typeface="Verdana"/>
            </a:endParaRPr>
          </a:p>
        </p:txBody>
      </p:sp>
      <p:sp>
        <p:nvSpPr>
          <p:cNvPr id="85" name="Google Shape;85;p13"/>
          <p:cNvSpPr txBox="1"/>
          <p:nvPr>
            <p:ph idx="1" type="subTitle"/>
          </p:nvPr>
        </p:nvSpPr>
        <p:spPr>
          <a:xfrm>
            <a:off x="790469" y="2721956"/>
            <a:ext cx="3970594" cy="5521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GB"/>
              <a:t>Batch Number:7C33</a:t>
            </a:r>
            <a:endParaRPr/>
          </a:p>
        </p:txBody>
      </p:sp>
      <p:graphicFrame>
        <p:nvGraphicFramePr>
          <p:cNvPr id="86" name="Google Shape;86;p13"/>
          <p:cNvGraphicFramePr/>
          <p:nvPr/>
        </p:nvGraphicFramePr>
        <p:xfrm>
          <a:off x="630904" y="3274141"/>
          <a:ext cx="3000000" cy="3000000"/>
        </p:xfrm>
        <a:graphic>
          <a:graphicData uri="http://schemas.openxmlformats.org/drawingml/2006/table">
            <a:tbl>
              <a:tblPr bandRow="1" firstRow="1">
                <a:noFill/>
                <a:tableStyleId>{D3703123-B51F-424C-A46C-B9599F501EF8}</a:tableStyleId>
              </a:tblPr>
              <a:tblGrid>
                <a:gridCol w="2085000"/>
                <a:gridCol w="3333675"/>
              </a:tblGrid>
              <a:tr h="370850">
                <a:tc>
                  <a:txBody>
                    <a:bodyPr/>
                    <a:lstStyle/>
                    <a:p>
                      <a:pPr indent="0" lvl="0" marL="0" marR="0" rtl="0" algn="ctr">
                        <a:spcBef>
                          <a:spcPts val="0"/>
                        </a:spcBef>
                        <a:spcAft>
                          <a:spcPts val="0"/>
                        </a:spcAft>
                        <a:buNone/>
                      </a:pPr>
                      <a:r>
                        <a:rPr b="1" lang="en-GB" sz="2400" u="none" cap="none" strike="noStrike">
                          <a:solidFill>
                            <a:schemeClr val="dk1"/>
                          </a:solidFill>
                        </a:rPr>
                        <a:t>Roll Number</a:t>
                      </a:r>
                      <a:endParaRPr b="1"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GB" sz="2400" u="none" cap="none" strike="noStrike">
                          <a:solidFill>
                            <a:schemeClr val="dk1"/>
                          </a:solidFill>
                        </a:rPr>
                        <a:t>Student Name</a:t>
                      </a:r>
                      <a:endParaRPr b="1"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20201CEI0111</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HARDIK YADAV</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20201CEI0082</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VARSHITHA</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20201CEI00131</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SAHITH</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20201CEI00138</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SHAIK MAHEER</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87" name="Google Shape;87;p13"/>
          <p:cNvSpPr txBox="1"/>
          <p:nvPr/>
        </p:nvSpPr>
        <p:spPr>
          <a:xfrm>
            <a:off x="6454795" y="3274140"/>
            <a:ext cx="5514292" cy="2433485"/>
          </a:xfrm>
          <a:prstGeom prst="rect">
            <a:avLst/>
          </a:prstGeom>
          <a:noFill/>
          <a:ln>
            <a:noFill/>
          </a:ln>
        </p:spPr>
        <p:txBody>
          <a:bodyPr anchorCtr="0" anchor="t" bIns="45700" lIns="91425" spcFirstLastPara="1" rIns="91425" wrap="square" tIns="45700">
            <a:normAutofit lnSpcReduction="20000"/>
          </a:bodyPr>
          <a:lstStyle/>
          <a:p>
            <a:pPr indent="0" lvl="0" marL="0" rtl="0" algn="ctr">
              <a:spcBef>
                <a:spcPts val="0"/>
              </a:spcBef>
              <a:spcAft>
                <a:spcPts val="0"/>
              </a:spcAft>
              <a:buClr>
                <a:srgbClr val="17365D"/>
              </a:buClr>
              <a:buSzPts val="2000"/>
              <a:buFont typeface="Arial"/>
              <a:buNone/>
            </a:pPr>
            <a:r>
              <a:rPr b="1" lang="en-GB" sz="2000">
                <a:solidFill>
                  <a:schemeClr val="dk1"/>
                </a:solidFill>
                <a:latin typeface="Verdana"/>
                <a:ea typeface="Verdana"/>
                <a:cs typeface="Verdana"/>
                <a:sym typeface="Verdana"/>
              </a:rPr>
              <a:t>Under the Supervision of,</a:t>
            </a:r>
            <a:endParaRPr>
              <a:solidFill>
                <a:schemeClr val="dk1"/>
              </a:solidFill>
            </a:endParaRPr>
          </a:p>
          <a:p>
            <a:pPr indent="0" lvl="0" marL="0" rtl="0" algn="ctr">
              <a:spcBef>
                <a:spcPts val="400"/>
              </a:spcBef>
              <a:spcAft>
                <a:spcPts val="0"/>
              </a:spcAft>
              <a:buClr>
                <a:srgbClr val="17365D"/>
              </a:buClr>
              <a:buSzPts val="2000"/>
              <a:buFont typeface="Arial"/>
              <a:buNone/>
            </a:pPr>
            <a:r>
              <a:t/>
            </a:r>
            <a:endParaRPr b="1" sz="2000">
              <a:solidFill>
                <a:schemeClr val="dk1"/>
              </a:solidFill>
              <a:latin typeface="Verdana"/>
              <a:ea typeface="Verdana"/>
              <a:cs typeface="Verdana"/>
              <a:sym typeface="Verdana"/>
            </a:endParaRPr>
          </a:p>
          <a:p>
            <a:pPr indent="0" lvl="0" marL="0" rtl="0" algn="l">
              <a:spcBef>
                <a:spcPts val="340"/>
              </a:spcBef>
              <a:spcAft>
                <a:spcPts val="0"/>
              </a:spcAft>
              <a:buClr>
                <a:srgbClr val="17365D"/>
              </a:buClr>
              <a:buSzPts val="1700"/>
              <a:buFont typeface="Arial"/>
              <a:buNone/>
            </a:pPr>
            <a:r>
              <a:rPr b="1" lang="en-GB" sz="1700">
                <a:solidFill>
                  <a:schemeClr val="dk1"/>
                </a:solidFill>
                <a:latin typeface="Verdana"/>
                <a:ea typeface="Verdana"/>
                <a:cs typeface="Verdana"/>
                <a:sym typeface="Verdana"/>
              </a:rPr>
              <a:t>Ms. Merlin Xavier</a:t>
            </a:r>
            <a:endParaRPr>
              <a:solidFill>
                <a:schemeClr val="dk1"/>
              </a:solidFill>
            </a:endParaRPr>
          </a:p>
          <a:p>
            <a:pPr indent="0" lvl="0" marL="0" rtl="0" algn="l">
              <a:spcBef>
                <a:spcPts val="340"/>
              </a:spcBef>
              <a:spcAft>
                <a:spcPts val="0"/>
              </a:spcAft>
              <a:buClr>
                <a:srgbClr val="17365D"/>
              </a:buClr>
              <a:buSzPts val="1700"/>
              <a:buFont typeface="Arial"/>
              <a:buNone/>
            </a:pPr>
            <a:r>
              <a:rPr b="1" lang="en-GB" sz="1700">
                <a:solidFill>
                  <a:schemeClr val="dk1"/>
                </a:solidFill>
                <a:latin typeface="Verdana"/>
                <a:ea typeface="Verdana"/>
                <a:cs typeface="Verdana"/>
                <a:sym typeface="Verdana"/>
              </a:rPr>
              <a:t>Assistant Professor</a:t>
            </a:r>
            <a:endParaRPr>
              <a:solidFill>
                <a:schemeClr val="dk1"/>
              </a:solidFill>
            </a:endParaRPr>
          </a:p>
          <a:p>
            <a:pPr indent="0" lvl="0" marL="0" rtl="0" algn="l">
              <a:spcBef>
                <a:spcPts val="340"/>
              </a:spcBef>
              <a:spcAft>
                <a:spcPts val="0"/>
              </a:spcAft>
              <a:buClr>
                <a:srgbClr val="17365D"/>
              </a:buClr>
              <a:buSzPts val="1700"/>
              <a:buFont typeface="Arial"/>
              <a:buNone/>
            </a:pPr>
            <a:r>
              <a:rPr b="1" lang="en-GB" sz="1700">
                <a:solidFill>
                  <a:schemeClr val="dk1"/>
                </a:solidFill>
                <a:latin typeface="Verdana"/>
                <a:ea typeface="Verdana"/>
                <a:cs typeface="Verdana"/>
                <a:sym typeface="Verdana"/>
              </a:rPr>
              <a:t>School of Computer Science &amp; Engineering</a:t>
            </a:r>
            <a:endParaRPr>
              <a:solidFill>
                <a:schemeClr val="dk1"/>
              </a:solidFill>
            </a:endParaRPr>
          </a:p>
          <a:p>
            <a:pPr indent="0" lvl="0" marL="0" rtl="0" algn="l">
              <a:spcBef>
                <a:spcPts val="340"/>
              </a:spcBef>
              <a:spcAft>
                <a:spcPts val="0"/>
              </a:spcAft>
              <a:buClr>
                <a:srgbClr val="17365D"/>
              </a:buClr>
              <a:buSzPts val="1700"/>
              <a:buFont typeface="Arial"/>
              <a:buNone/>
            </a:pPr>
            <a:r>
              <a:rPr b="1" lang="en-GB" sz="1700">
                <a:solidFill>
                  <a:schemeClr val="dk1"/>
                </a:solidFill>
                <a:latin typeface="Verdana"/>
                <a:ea typeface="Verdana"/>
                <a:cs typeface="Verdana"/>
                <a:sym typeface="Verdana"/>
              </a:rPr>
              <a:t>Presidency University</a:t>
            </a:r>
            <a:endParaRPr>
              <a:solidFill>
                <a:schemeClr val="dk1"/>
              </a:solidFill>
            </a:endParaRPr>
          </a:p>
          <a:p>
            <a:pPr indent="0" lvl="0" marL="0" rtl="0" algn="l">
              <a:spcBef>
                <a:spcPts val="400"/>
              </a:spcBef>
              <a:spcAft>
                <a:spcPts val="0"/>
              </a:spcAft>
              <a:buClr>
                <a:srgbClr val="17365D"/>
              </a:buClr>
              <a:buSzPts val="2000"/>
              <a:buFont typeface="Arial"/>
              <a:buNone/>
            </a:pPr>
            <a:r>
              <a:t/>
            </a:r>
            <a:endParaRPr b="1" sz="2000">
              <a:solidFill>
                <a:srgbClr val="17365D"/>
              </a:solidFill>
              <a:latin typeface="Verdana"/>
              <a:ea typeface="Verdana"/>
              <a:cs typeface="Verdana"/>
              <a:sym typeface="Verdana"/>
            </a:endParaRPr>
          </a:p>
          <a:p>
            <a:pPr indent="0" lvl="0" marL="0" marR="0" rtl="0" algn="l">
              <a:spcBef>
                <a:spcPts val="400"/>
              </a:spcBef>
              <a:spcAft>
                <a:spcPts val="0"/>
              </a:spcAft>
              <a:buClr>
                <a:srgbClr val="323F4F"/>
              </a:buClr>
              <a:buSzPts val="2000"/>
              <a:buFont typeface="Arial"/>
              <a:buNone/>
            </a:pPr>
            <a:r>
              <a:t/>
            </a:r>
            <a:endParaRPr b="1" sz="2000">
              <a:solidFill>
                <a:schemeClr val="dk1"/>
              </a:solidFill>
              <a:latin typeface="Verdana"/>
              <a:ea typeface="Verdana"/>
              <a:cs typeface="Verdana"/>
              <a:sym typeface="Verdana"/>
            </a:endParaRPr>
          </a:p>
        </p:txBody>
      </p:sp>
      <p:sp>
        <p:nvSpPr>
          <p:cNvPr id="88" name="Google Shape;88;p13"/>
          <p:cNvSpPr txBox="1"/>
          <p:nvPr/>
        </p:nvSpPr>
        <p:spPr>
          <a:xfrm>
            <a:off x="790469" y="334088"/>
            <a:ext cx="10700946" cy="10306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Arial"/>
              <a:buNone/>
            </a:pPr>
            <a:r>
              <a:rPr b="1" i="0" lang="en-GB" sz="2800" u="none" cap="none" strike="noStrike">
                <a:solidFill>
                  <a:schemeClr val="dk1"/>
                </a:solidFill>
                <a:latin typeface="Verdana"/>
                <a:ea typeface="Verdana"/>
                <a:cs typeface="Verdana"/>
                <a:sym typeface="Verdana"/>
              </a:rPr>
              <a:t>PIP104 PROFESSIONAL PRACTICE-II</a:t>
            </a:r>
            <a:endParaRPr/>
          </a:p>
          <a:p>
            <a:pPr indent="0" lvl="0" marL="0" marR="0" rtl="0" algn="ctr">
              <a:spcBef>
                <a:spcPts val="560"/>
              </a:spcBef>
              <a:spcAft>
                <a:spcPts val="0"/>
              </a:spcAft>
              <a:buClr>
                <a:schemeClr val="dk1"/>
              </a:buClr>
              <a:buSzPts val="2800"/>
              <a:buFont typeface="Arial"/>
              <a:buNone/>
            </a:pPr>
            <a:r>
              <a:rPr b="1" lang="en-GB" sz="2800">
                <a:solidFill>
                  <a:schemeClr val="dk1"/>
                </a:solidFill>
                <a:latin typeface="Verdana"/>
                <a:ea typeface="Verdana"/>
                <a:cs typeface="Verdana"/>
                <a:sym typeface="Verdana"/>
              </a:rPr>
              <a:t>Final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1760725" y="683300"/>
            <a:ext cx="8953500" cy="5181600"/>
          </a:xfrm>
          <a:prstGeom prst="rect">
            <a:avLst/>
          </a:prstGeom>
          <a:noFill/>
          <a:ln>
            <a:noFill/>
          </a:ln>
        </p:spPr>
      </p:pic>
      <p:sp>
        <p:nvSpPr>
          <p:cNvPr id="142" name="Google Shape;142;p22"/>
          <p:cNvSpPr txBox="1"/>
          <p:nvPr/>
        </p:nvSpPr>
        <p:spPr>
          <a:xfrm>
            <a:off x="546525" y="281075"/>
            <a:ext cx="23109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chemeClr val="dk1"/>
                </a:solidFill>
                <a:latin typeface="Times New Roman"/>
                <a:ea typeface="Times New Roman"/>
                <a:cs typeface="Times New Roman"/>
                <a:sym typeface="Times New Roman"/>
              </a:rPr>
              <a:t>ER diagrams</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Timeline of Project</a:t>
            </a:r>
            <a:endParaRPr/>
          </a:p>
        </p:txBody>
      </p:sp>
      <p:sp>
        <p:nvSpPr>
          <p:cNvPr id="148" name="Google Shape;14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49" name="Google Shape;149;p23"/>
          <p:cNvPicPr preferRelativeResize="0"/>
          <p:nvPr/>
        </p:nvPicPr>
        <p:blipFill>
          <a:blip r:embed="rId3">
            <a:alphaModFix/>
          </a:blip>
          <a:stretch>
            <a:fillRect/>
          </a:stretch>
        </p:blipFill>
        <p:spPr>
          <a:xfrm>
            <a:off x="762000" y="1415625"/>
            <a:ext cx="10667998" cy="4330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Outcomes / Results Obtained</a:t>
            </a:r>
            <a:endParaRPr b="1"/>
          </a:p>
        </p:txBody>
      </p:sp>
      <p:sp>
        <p:nvSpPr>
          <p:cNvPr id="155" name="Google Shape;155;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just">
              <a:lnSpc>
                <a:spcPct val="150000"/>
              </a:lnSpc>
              <a:spcBef>
                <a:spcPts val="1500"/>
              </a:spcBef>
              <a:spcAft>
                <a:spcPts val="0"/>
              </a:spcAft>
              <a:buClr>
                <a:schemeClr val="dk1"/>
              </a:buClr>
              <a:buSzPts val="1400"/>
              <a:buFont typeface="Roboto"/>
              <a:buNone/>
            </a:pPr>
            <a:r>
              <a:rPr b="1" lang="en-GB" sz="1700">
                <a:highlight>
                  <a:schemeClr val="lt1"/>
                </a:highlight>
                <a:latin typeface="Times New Roman"/>
                <a:ea typeface="Times New Roman"/>
                <a:cs typeface="Times New Roman"/>
                <a:sym typeface="Times New Roman"/>
              </a:rPr>
              <a:t>Effortless Exploration</a:t>
            </a:r>
            <a:r>
              <a:rPr lang="en-GB" sz="1700">
                <a:highlight>
                  <a:schemeClr val="lt1"/>
                </a:highlight>
                <a:latin typeface="Times New Roman"/>
                <a:ea typeface="Times New Roman"/>
                <a:cs typeface="Times New Roman"/>
                <a:sym typeface="Times New Roman"/>
              </a:rPr>
              <a:t>: Navigate through our diverse offerings effortlessly. Explore detailed product/service descriptions, vivid images, and specifications with just a click.</a:t>
            </a:r>
            <a:endParaRPr sz="1700">
              <a:highlight>
                <a:schemeClr val="lt1"/>
              </a:highlight>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400"/>
              <a:buFont typeface="Roboto"/>
              <a:buNone/>
            </a:pPr>
            <a:r>
              <a:rPr lang="en-GB" sz="1700">
                <a:highlight>
                  <a:schemeClr val="lt1"/>
                </a:highlight>
                <a:latin typeface="Times New Roman"/>
                <a:ea typeface="Times New Roman"/>
                <a:cs typeface="Times New Roman"/>
                <a:sym typeface="Times New Roman"/>
              </a:rPr>
              <a:t>I</a:t>
            </a:r>
            <a:r>
              <a:rPr b="1" lang="en-GB" sz="1700">
                <a:highlight>
                  <a:schemeClr val="lt1"/>
                </a:highlight>
                <a:latin typeface="Times New Roman"/>
                <a:ea typeface="Times New Roman"/>
                <a:cs typeface="Times New Roman"/>
                <a:sym typeface="Times New Roman"/>
              </a:rPr>
              <a:t>nteractive Experience</a:t>
            </a:r>
            <a:r>
              <a:rPr lang="en-GB" sz="1700">
                <a:highlight>
                  <a:schemeClr val="lt1"/>
                </a:highlight>
                <a:latin typeface="Times New Roman"/>
                <a:ea typeface="Times New Roman"/>
                <a:cs typeface="Times New Roman"/>
                <a:sym typeface="Times New Roman"/>
              </a:rPr>
              <a:t>: Immerse yourself in an interactive experience that goes beyond static images.explore our offerings from every angle for a comprehensive understanding and reviews of latest releases from yamaha with high quality youtube videos.</a:t>
            </a:r>
            <a:endParaRPr sz="1700">
              <a:highlight>
                <a:schemeClr val="lt1"/>
              </a:highlight>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400"/>
              <a:buFont typeface="Roboto"/>
              <a:buNone/>
            </a:pPr>
            <a:r>
              <a:rPr b="1" lang="en-GB" sz="1700">
                <a:highlight>
                  <a:schemeClr val="lt1"/>
                </a:highlight>
                <a:latin typeface="Times New Roman"/>
                <a:ea typeface="Times New Roman"/>
                <a:cs typeface="Times New Roman"/>
                <a:sym typeface="Times New Roman"/>
              </a:rPr>
              <a:t>Real-Time Updates</a:t>
            </a:r>
            <a:r>
              <a:rPr lang="en-GB" sz="1700">
                <a:highlight>
                  <a:schemeClr val="lt1"/>
                </a:highlight>
                <a:latin typeface="Times New Roman"/>
                <a:ea typeface="Times New Roman"/>
                <a:cs typeface="Times New Roman"/>
                <a:sym typeface="Times New Roman"/>
              </a:rPr>
              <a:t>: Stay informed about the latest events,promotions, and updates. Our e-catalogue ensures you are always in the loop with real-time information.</a:t>
            </a:r>
            <a:endParaRPr sz="1700">
              <a:highlight>
                <a:schemeClr val="lt1"/>
              </a:highlight>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400"/>
              <a:buFont typeface="Roboto"/>
              <a:buNone/>
            </a:pPr>
            <a:r>
              <a:rPr b="1" lang="en-GB" sz="1700">
                <a:highlight>
                  <a:schemeClr val="lt1"/>
                </a:highlight>
                <a:latin typeface="Times New Roman"/>
                <a:ea typeface="Times New Roman"/>
                <a:cs typeface="Times New Roman"/>
                <a:sym typeface="Times New Roman"/>
              </a:rPr>
              <a:t>User-Friendly Interface</a:t>
            </a:r>
            <a:r>
              <a:rPr lang="en-GB" sz="1700">
                <a:highlight>
                  <a:schemeClr val="lt1"/>
                </a:highlight>
                <a:latin typeface="Times New Roman"/>
                <a:ea typeface="Times New Roman"/>
                <a:cs typeface="Times New Roman"/>
                <a:sym typeface="Times New Roman"/>
              </a:rPr>
              <a:t>: Our e-catalogue is designed with you in mind. Enjoy a seamless browsing experience with an intuitive interface that makes finding what you need a breeze.</a:t>
            </a:r>
            <a:endParaRPr b="1" sz="10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Conclusion</a:t>
            </a:r>
            <a:endParaRPr/>
          </a:p>
        </p:txBody>
      </p:sp>
      <p:sp>
        <p:nvSpPr>
          <p:cNvPr id="161" name="Google Shape;16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000"/>
              </a:spcBef>
              <a:spcAft>
                <a:spcPts val="0"/>
              </a:spcAft>
              <a:buClr>
                <a:schemeClr val="dk1"/>
              </a:buClr>
              <a:buSzPts val="1100"/>
              <a:buFont typeface="Arial"/>
              <a:buNone/>
            </a:pPr>
            <a:r>
              <a:rPr lang="en-GB" sz="2000">
                <a:solidFill>
                  <a:srgbClr val="404040"/>
                </a:solidFill>
                <a:latin typeface="Times New Roman"/>
                <a:ea typeface="Times New Roman"/>
                <a:cs typeface="Times New Roman"/>
                <a:sym typeface="Times New Roman"/>
              </a:rPr>
              <a:t>In conclusion, the Bike Management System redefines how bike-related information is handled and accessed. By seamlessly blending administrative efficiency with user-centric design, it pioneers a new era in bike management. The incorporation of QR codes and personalized content delivery marks a departure from traditional methods. As we conclude, the system not only streamlines administrative tasks but also creates a dynamic, engaging environment for users. The emphasis on secure registration, intuitive navigation, and efficient data management establishes a benchmark for user satisfaction. The Bike Management System is not just a solution; it's a dynamic ecosystem connecting users with relevant bike details, events, and showrooms based on their location. This cohesive approach ensures a future where biking enthusiasts can effortlessly navigate a platform tailored to their preferences, fostering a rich and fulfilling user experience.</a:t>
            </a:r>
            <a:endParaRPr sz="2000">
              <a:solidFill>
                <a:srgbClr val="404040"/>
              </a:solidFill>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References</a:t>
            </a:r>
            <a:endParaRPr/>
          </a:p>
        </p:txBody>
      </p:sp>
      <p:sp>
        <p:nvSpPr>
          <p:cNvPr id="167" name="Google Shape;167;p26"/>
          <p:cNvSpPr txBox="1"/>
          <p:nvPr>
            <p:ph idx="1" type="body"/>
          </p:nvPr>
        </p:nvSpPr>
        <p:spPr>
          <a:xfrm>
            <a:off x="838200" y="1357200"/>
            <a:ext cx="10515600" cy="4351200"/>
          </a:xfrm>
          <a:prstGeom prst="rect">
            <a:avLst/>
          </a:prstGeom>
          <a:noFill/>
          <a:ln>
            <a:noFill/>
          </a:ln>
        </p:spPr>
        <p:txBody>
          <a:bodyPr anchorCtr="0" anchor="t" bIns="45700" lIns="91425" spcFirstLastPara="1" rIns="91425" wrap="square" tIns="45700">
            <a:normAutofit fontScale="25000" lnSpcReduction="10000"/>
          </a:bodyPr>
          <a:lstStyle/>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[1]Seamless Administration and User Interaction in the Bike, Event, and Showroom Realm by John Smith, 2022.</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[2]Effortless Bike Detail Management using QR Codes by Jane Johnson, 2020.</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[3]Enhancing User Experiences through Secure Registration Processes by David Brown, 2019.</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[4]User-Friendly Interface Design for Exploring Bike Ranges by Sarah Davis, 2021.</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[5]Personalized Experiences through Filtering Options in Event and Showroom Views by Michael Thompson, 2023.</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[6]Locating Relevant Information within Proximity: A Case Study on Bike Systems by Emma Wilson, 2018.</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[7]Streamlining Bike Detail Management: The Impact of QR Codes by James Roberts, 2022.</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[8]Hassle-Free Experience: Navigating Dynamic Platforms for Bike Exploration by Laura Anderson, 2021.</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ct val="91666"/>
              <a:buFont typeface="Arial"/>
              <a:buNone/>
            </a:pPr>
            <a:r>
              <a:t/>
            </a:r>
            <a:endParaRPr sz="1200">
              <a:solidFill>
                <a:srgbClr val="404040"/>
              </a:solidFill>
              <a:latin typeface="Times New Roman"/>
              <a:ea typeface="Times New Roman"/>
              <a:cs typeface="Times New Roman"/>
              <a:sym typeface="Times New Roman"/>
            </a:endParaRPr>
          </a:p>
          <a:p>
            <a:pPr indent="-50800" lvl="0" marL="228600" rtl="0" algn="l">
              <a:lnSpc>
                <a:spcPct val="90000"/>
              </a:lnSpc>
              <a:spcBef>
                <a:spcPts val="800"/>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idx="1" type="body"/>
          </p:nvPr>
        </p:nvSpPr>
        <p:spPr>
          <a:xfrm>
            <a:off x="775725" y="435900"/>
            <a:ext cx="10515600" cy="4351200"/>
          </a:xfrm>
          <a:prstGeom prst="rect">
            <a:avLst/>
          </a:prstGeom>
        </p:spPr>
        <p:txBody>
          <a:bodyPr anchorCtr="0" anchor="t" bIns="45700" lIns="91425" spcFirstLastPara="1" rIns="91425" wrap="square" tIns="45700">
            <a:noAutofit/>
          </a:bodyPr>
          <a:lstStyle/>
          <a:p>
            <a:pPr indent="0" lvl="0" marL="0" rtl="0" algn="just">
              <a:lnSpc>
                <a:spcPct val="150000"/>
              </a:lnSpc>
              <a:spcBef>
                <a:spcPts val="1000"/>
              </a:spcBef>
              <a:spcAft>
                <a:spcPts val="0"/>
              </a:spcAft>
              <a:buClr>
                <a:schemeClr val="dk1"/>
              </a:buClr>
              <a:buSzPts val="1100"/>
              <a:buFont typeface="Arial"/>
              <a:buNone/>
            </a:pPr>
            <a:r>
              <a:rPr lang="en-GB" sz="1800">
                <a:solidFill>
                  <a:srgbClr val="404040"/>
                </a:solidFill>
                <a:latin typeface="Times New Roman"/>
                <a:ea typeface="Times New Roman"/>
                <a:cs typeface="Times New Roman"/>
                <a:sym typeface="Times New Roman"/>
              </a:rPr>
              <a:t>[9]</a:t>
            </a:r>
            <a:r>
              <a:rPr lang="en-GB" sz="1800">
                <a:solidFill>
                  <a:srgbClr val="404040"/>
                </a:solidFill>
                <a:latin typeface="Times New Roman"/>
                <a:ea typeface="Times New Roman"/>
                <a:cs typeface="Times New Roman"/>
                <a:sym typeface="Times New Roman"/>
              </a:rPr>
              <a:t>Efficient Data Management for Administrators: A Case Study on Bike Systems by Mark Taylor, 2019.</a:t>
            </a:r>
            <a:endParaRPr sz="1800">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GB" sz="1800">
                <a:solidFill>
                  <a:srgbClr val="404040"/>
                </a:solidFill>
                <a:latin typeface="Times New Roman"/>
                <a:ea typeface="Times New Roman"/>
                <a:cs typeface="Times New Roman"/>
                <a:sym typeface="Times New Roman"/>
              </a:rPr>
              <a:t>[10]Connecting Users with Pertinent Bike Details based on Geographical Location by Samantha White, 2023.</a:t>
            </a:r>
            <a:endParaRPr sz="1800">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GB" sz="1800">
                <a:solidFill>
                  <a:srgbClr val="404040"/>
                </a:solidFill>
                <a:latin typeface="Times New Roman"/>
                <a:ea typeface="Times New Roman"/>
                <a:cs typeface="Times New Roman"/>
                <a:sym typeface="Times New Roman"/>
              </a:rPr>
              <a:t>[11]Optimizing User Engagement through Secure Registration Processes by Daniel Harris, 2020.</a:t>
            </a:r>
            <a:endParaRPr sz="1800">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GB" sz="1800">
                <a:solidFill>
                  <a:srgbClr val="404040"/>
                </a:solidFill>
                <a:latin typeface="Times New Roman"/>
                <a:ea typeface="Times New Roman"/>
                <a:cs typeface="Times New Roman"/>
                <a:sym typeface="Times New Roman"/>
              </a:rPr>
              <a:t>[12]Intuitive Navigation Design for Bike System Platforms by Emily Wilson, 2021.</a:t>
            </a:r>
            <a:endParaRPr sz="1800">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GB" sz="1800">
                <a:solidFill>
                  <a:srgbClr val="404040"/>
                </a:solidFill>
                <a:latin typeface="Times New Roman"/>
                <a:ea typeface="Times New Roman"/>
                <a:cs typeface="Times New Roman"/>
                <a:sym typeface="Times New Roman"/>
              </a:rPr>
              <a:t>[13]Efficient Data Management for Administrators: A Case Study on Event and Showroom Updates by Robert Thompson, 2022.</a:t>
            </a:r>
            <a:endParaRPr sz="1800">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800"/>
              </a:spcAft>
              <a:buClr>
                <a:schemeClr val="dk1"/>
              </a:buClr>
              <a:buSzPts val="1100"/>
              <a:buFont typeface="Arial"/>
              <a:buNone/>
            </a:pPr>
            <a:r>
              <a:rPr lang="en-GB" sz="1800">
                <a:solidFill>
                  <a:srgbClr val="404040"/>
                </a:solidFill>
                <a:latin typeface="Times New Roman"/>
                <a:ea typeface="Times New Roman"/>
                <a:cs typeface="Times New Roman"/>
                <a:sym typeface="Times New Roman"/>
              </a:rPr>
              <a:t>[14]Creating a Cohesive Ecosystem in Bike Systems: The Role of Geographical Location by Olivia Davis, 2019.</a:t>
            </a:r>
            <a:endParaRPr sz="3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Publication Details</a:t>
            </a:r>
            <a:endParaRPr b="1"/>
          </a:p>
        </p:txBody>
      </p:sp>
      <p:sp>
        <p:nvSpPr>
          <p:cNvPr id="178" name="Google Shape;17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115000"/>
              </a:lnSpc>
              <a:spcBef>
                <a:spcPts val="0"/>
              </a:spcBef>
              <a:spcAft>
                <a:spcPts val="0"/>
              </a:spcAft>
              <a:buClr>
                <a:schemeClr val="dk1"/>
              </a:buClr>
              <a:buSzPts val="1100"/>
              <a:buFont typeface="Arial"/>
              <a:buNone/>
            </a:pPr>
            <a:r>
              <a:rPr b="1" lang="en-GB" sz="2000">
                <a:highlight>
                  <a:schemeClr val="lt1"/>
                </a:highlight>
                <a:latin typeface="Times New Roman"/>
                <a:ea typeface="Times New Roman"/>
                <a:cs typeface="Times New Roman"/>
                <a:sym typeface="Times New Roman"/>
              </a:rPr>
              <a:t>Author(s):</a:t>
            </a:r>
            <a:r>
              <a:rPr lang="en-GB" sz="2000">
                <a:highlight>
                  <a:schemeClr val="lt1"/>
                </a:highlight>
                <a:latin typeface="Times New Roman"/>
                <a:ea typeface="Times New Roman"/>
                <a:cs typeface="Times New Roman"/>
                <a:sym typeface="Times New Roman"/>
              </a:rPr>
              <a:t> Hardik Yadav,Varshitha,Maheer Shaik,Sahith Kongala</a:t>
            </a:r>
            <a:endParaRPr sz="2000">
              <a:highlight>
                <a:schemeClr val="lt1"/>
              </a:highlight>
              <a:latin typeface="Times New Roman"/>
              <a:ea typeface="Times New Roman"/>
              <a:cs typeface="Times New Roman"/>
              <a:sym typeface="Times New Roman"/>
            </a:endParaRPr>
          </a:p>
          <a:p>
            <a:pPr indent="-50800" lvl="0" marL="228600" rtl="0" algn="l">
              <a:lnSpc>
                <a:spcPct val="115000"/>
              </a:lnSpc>
              <a:spcBef>
                <a:spcPts val="0"/>
              </a:spcBef>
              <a:spcAft>
                <a:spcPts val="0"/>
              </a:spcAft>
              <a:buClr>
                <a:schemeClr val="dk1"/>
              </a:buClr>
              <a:buSzPts val="1100"/>
              <a:buFont typeface="Arial"/>
              <a:buNone/>
            </a:pPr>
            <a:r>
              <a:rPr b="1" lang="en-GB" sz="2000">
                <a:highlight>
                  <a:schemeClr val="lt1"/>
                </a:highlight>
                <a:latin typeface="Times New Roman"/>
                <a:ea typeface="Times New Roman"/>
                <a:cs typeface="Times New Roman"/>
                <a:sym typeface="Times New Roman"/>
              </a:rPr>
              <a:t>Title: </a:t>
            </a:r>
            <a:r>
              <a:rPr lang="en-GB" sz="2000">
                <a:latin typeface="Verdana"/>
                <a:ea typeface="Verdana"/>
                <a:cs typeface="Verdana"/>
                <a:sym typeface="Verdana"/>
              </a:rPr>
              <a:t>Bike E-catalogue Mobile App For Yamaha Motors Pvt.Ltd</a:t>
            </a:r>
            <a:endParaRPr sz="1200">
              <a:highlight>
                <a:schemeClr val="lt1"/>
              </a:highlight>
              <a:latin typeface="Times New Roman"/>
              <a:ea typeface="Times New Roman"/>
              <a:cs typeface="Times New Roman"/>
              <a:sym typeface="Times New Roman"/>
            </a:endParaRPr>
          </a:p>
          <a:p>
            <a:pPr indent="-50800" lvl="0" marL="228600" rtl="0" algn="l">
              <a:lnSpc>
                <a:spcPct val="115000"/>
              </a:lnSpc>
              <a:spcBef>
                <a:spcPts val="0"/>
              </a:spcBef>
              <a:spcAft>
                <a:spcPts val="0"/>
              </a:spcAft>
              <a:buClr>
                <a:schemeClr val="dk1"/>
              </a:buClr>
              <a:buSzPts val="1100"/>
              <a:buFont typeface="Arial"/>
              <a:buNone/>
            </a:pPr>
            <a:r>
              <a:rPr b="1" lang="en-GB" sz="2000">
                <a:highlight>
                  <a:schemeClr val="lt1"/>
                </a:highlight>
                <a:latin typeface="Times New Roman"/>
                <a:ea typeface="Times New Roman"/>
                <a:cs typeface="Times New Roman"/>
                <a:sym typeface="Times New Roman"/>
              </a:rPr>
              <a:t>Journal/Conference Name</a:t>
            </a:r>
            <a:r>
              <a:rPr lang="en-GB" sz="2000">
                <a:highlight>
                  <a:schemeClr val="lt1"/>
                </a:highlight>
                <a:latin typeface="Times New Roman"/>
                <a:ea typeface="Times New Roman"/>
                <a:cs typeface="Times New Roman"/>
                <a:sym typeface="Times New Roman"/>
              </a:rPr>
              <a:t>: IJCRT</a:t>
            </a:r>
            <a:endParaRPr sz="2000">
              <a:highlight>
                <a:schemeClr val="lt1"/>
              </a:highlight>
              <a:latin typeface="Times New Roman"/>
              <a:ea typeface="Times New Roman"/>
              <a:cs typeface="Times New Roman"/>
              <a:sym typeface="Times New Roman"/>
            </a:endParaRPr>
          </a:p>
          <a:p>
            <a:pPr indent="-50800" lvl="0" marL="228600" rtl="0" algn="l">
              <a:lnSpc>
                <a:spcPct val="115000"/>
              </a:lnSpc>
              <a:spcBef>
                <a:spcPts val="0"/>
              </a:spcBef>
              <a:spcAft>
                <a:spcPts val="0"/>
              </a:spcAft>
              <a:buClr>
                <a:schemeClr val="dk1"/>
              </a:buClr>
              <a:buSzPts val="1100"/>
              <a:buFont typeface="Arial"/>
              <a:buNone/>
            </a:pPr>
            <a:r>
              <a:rPr b="1" lang="en-GB" sz="2000">
                <a:highlight>
                  <a:schemeClr val="lt1"/>
                </a:highlight>
                <a:latin typeface="Times New Roman"/>
                <a:ea typeface="Times New Roman"/>
                <a:cs typeface="Times New Roman"/>
                <a:sym typeface="Times New Roman"/>
              </a:rPr>
              <a:t>Publication Date:</a:t>
            </a:r>
            <a:r>
              <a:rPr lang="en-GB" sz="2000">
                <a:highlight>
                  <a:schemeClr val="lt1"/>
                </a:highlight>
                <a:latin typeface="Times New Roman"/>
                <a:ea typeface="Times New Roman"/>
                <a:cs typeface="Times New Roman"/>
                <a:sym typeface="Times New Roman"/>
              </a:rPr>
              <a:t> 08 2024..</a:t>
            </a:r>
            <a:endParaRPr sz="2000">
              <a:highlight>
                <a:schemeClr val="lt1"/>
              </a:highlight>
              <a:latin typeface="Times New Roman"/>
              <a:ea typeface="Times New Roman"/>
              <a:cs typeface="Times New Roman"/>
              <a:sym typeface="Times New Roman"/>
            </a:endParaRPr>
          </a:p>
          <a:p>
            <a:pPr indent="-50800" lvl="0" marL="228600" rtl="0" algn="l">
              <a:lnSpc>
                <a:spcPct val="115000"/>
              </a:lnSpc>
              <a:spcBef>
                <a:spcPts val="0"/>
              </a:spcBef>
              <a:spcAft>
                <a:spcPts val="0"/>
              </a:spcAft>
              <a:buClr>
                <a:schemeClr val="dk1"/>
              </a:buClr>
              <a:buSzPts val="1100"/>
              <a:buFont typeface="Arial"/>
              <a:buNone/>
            </a:pPr>
            <a:r>
              <a:rPr b="1" lang="en-GB" sz="2000">
                <a:highlight>
                  <a:schemeClr val="lt1"/>
                </a:highlight>
                <a:latin typeface="Times New Roman"/>
                <a:ea typeface="Times New Roman"/>
                <a:cs typeface="Times New Roman"/>
                <a:sym typeface="Times New Roman"/>
              </a:rPr>
              <a:t>Volume and Issue:</a:t>
            </a:r>
            <a:r>
              <a:rPr lang="en-GB" sz="2000">
                <a:highlight>
                  <a:schemeClr val="lt1"/>
                </a:highlight>
                <a:latin typeface="Times New Roman"/>
                <a:ea typeface="Times New Roman"/>
                <a:cs typeface="Times New Roman"/>
                <a:sym typeface="Times New Roman"/>
              </a:rPr>
              <a:t> 10(3),</a:t>
            </a:r>
            <a:endParaRPr sz="2000">
              <a:highlight>
                <a:schemeClr val="lt1"/>
              </a:highlight>
              <a:latin typeface="Times New Roman"/>
              <a:ea typeface="Times New Roman"/>
              <a:cs typeface="Times New Roman"/>
              <a:sym typeface="Times New Roman"/>
            </a:endParaRPr>
          </a:p>
          <a:p>
            <a:pPr indent="-50800" lvl="0" marL="228600" rtl="0" algn="l">
              <a:lnSpc>
                <a:spcPct val="115000"/>
              </a:lnSpc>
              <a:spcBef>
                <a:spcPts val="0"/>
              </a:spcBef>
              <a:spcAft>
                <a:spcPts val="0"/>
              </a:spcAft>
              <a:buClr>
                <a:schemeClr val="dk1"/>
              </a:buClr>
              <a:buSzPts val="1100"/>
              <a:buFont typeface="Arial"/>
              <a:buNone/>
            </a:pPr>
            <a:r>
              <a:rPr b="1" lang="en-GB" sz="2000">
                <a:highlight>
                  <a:schemeClr val="lt1"/>
                </a:highlight>
                <a:latin typeface="Times New Roman"/>
                <a:ea typeface="Times New Roman"/>
                <a:cs typeface="Times New Roman"/>
                <a:sym typeface="Times New Roman"/>
              </a:rPr>
              <a:t>Page Numbers: </a:t>
            </a:r>
            <a:r>
              <a:rPr lang="en-GB" sz="2000">
                <a:highlight>
                  <a:schemeClr val="lt1"/>
                </a:highlight>
                <a:latin typeface="Times New Roman"/>
                <a:ea typeface="Times New Roman"/>
                <a:cs typeface="Times New Roman"/>
                <a:sym typeface="Times New Roman"/>
              </a:rPr>
              <a:t>4-5.</a:t>
            </a:r>
            <a:endParaRPr sz="2000">
              <a:highlight>
                <a:schemeClr val="lt1"/>
              </a:highlight>
              <a:latin typeface="Times New Roman"/>
              <a:ea typeface="Times New Roman"/>
              <a:cs typeface="Times New Roman"/>
              <a:sym typeface="Times New Roman"/>
            </a:endParaRPr>
          </a:p>
          <a:p>
            <a:pPr indent="-50800" lvl="0" marL="228600" rtl="0" algn="l">
              <a:lnSpc>
                <a:spcPct val="115000"/>
              </a:lnSpc>
              <a:spcBef>
                <a:spcPts val="0"/>
              </a:spcBef>
              <a:spcAft>
                <a:spcPts val="0"/>
              </a:spcAft>
              <a:buClr>
                <a:schemeClr val="dk1"/>
              </a:buClr>
              <a:buSzPts val="2800"/>
              <a:buNone/>
            </a:pPr>
            <a:r>
              <a:rPr b="1" lang="en-GB" sz="2000">
                <a:highlight>
                  <a:schemeClr val="lt1"/>
                </a:highlight>
                <a:latin typeface="Times New Roman"/>
                <a:ea typeface="Times New Roman"/>
                <a:cs typeface="Times New Roman"/>
                <a:sym typeface="Times New Roman"/>
              </a:rPr>
              <a:t>DOI or URL:</a:t>
            </a:r>
            <a:r>
              <a:rPr lang="en-GB" sz="2000">
                <a:highlight>
                  <a:schemeClr val="lt1"/>
                </a:highlight>
                <a:latin typeface="Times New Roman"/>
                <a:ea typeface="Times New Roman"/>
                <a:cs typeface="Times New Roman"/>
                <a:sym typeface="Times New Roman"/>
              </a:rPr>
              <a:t> https://www.ijcrt.org/papers/IJCRT2401133.pdf</a:t>
            </a:r>
            <a:endParaRPr sz="3600">
              <a:highlight>
                <a:schemeClr val="lt1"/>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Achievements (if any)</a:t>
            </a:r>
            <a:endParaRPr b="1"/>
          </a:p>
        </p:txBody>
      </p:sp>
      <p:sp>
        <p:nvSpPr>
          <p:cNvPr id="184" name="Google Shape;184;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500"/>
              </a:spcBef>
              <a:spcAft>
                <a:spcPts val="0"/>
              </a:spcAft>
              <a:buClr>
                <a:schemeClr val="dk1"/>
              </a:buClr>
              <a:buSzPts val="1100"/>
              <a:buFont typeface="Arial"/>
              <a:buNone/>
            </a:pPr>
            <a:r>
              <a:rPr lang="en-GB" sz="1800">
                <a:latin typeface="Arial"/>
                <a:ea typeface="Arial"/>
                <a:cs typeface="Arial"/>
                <a:sym typeface="Arial"/>
              </a:rPr>
              <a:t>•</a:t>
            </a:r>
            <a:r>
              <a:rPr lang="en-GB" sz="1800">
                <a:latin typeface="Times New Roman"/>
                <a:ea typeface="Times New Roman"/>
                <a:cs typeface="Times New Roman"/>
                <a:sym typeface="Times New Roman"/>
              </a:rPr>
              <a:t>Secure registration and personalized content enhance user experiences.</a:t>
            </a:r>
            <a:endParaRPr sz="1800">
              <a:latin typeface="Times New Roman"/>
              <a:ea typeface="Times New Roman"/>
              <a:cs typeface="Times New Roman"/>
              <a:sym typeface="Times New Roman"/>
            </a:endParaRPr>
          </a:p>
          <a:p>
            <a:pPr indent="0" lvl="0" marL="0" rtl="0" algn="just">
              <a:lnSpc>
                <a:spcPct val="150000"/>
              </a:lnSpc>
              <a:spcBef>
                <a:spcPts val="500"/>
              </a:spcBef>
              <a:spcAft>
                <a:spcPts val="0"/>
              </a:spcAft>
              <a:buClr>
                <a:schemeClr val="dk1"/>
              </a:buClr>
              <a:buSzPts val="1100"/>
              <a:buFont typeface="Arial"/>
              <a:buNone/>
            </a:pPr>
            <a:r>
              <a:rPr lang="en-GB" sz="1800">
                <a:latin typeface="Arial"/>
                <a:ea typeface="Arial"/>
                <a:cs typeface="Arial"/>
                <a:sym typeface="Arial"/>
              </a:rPr>
              <a:t>•</a:t>
            </a:r>
            <a:r>
              <a:rPr lang="en-GB" sz="1800">
                <a:latin typeface="Times New Roman"/>
                <a:ea typeface="Times New Roman"/>
                <a:cs typeface="Times New Roman"/>
                <a:sym typeface="Times New Roman"/>
              </a:rPr>
              <a:t>Admins can efficiently handle events, showrooms, and bike details.</a:t>
            </a:r>
            <a:endParaRPr sz="18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GB" sz="1800">
                <a:latin typeface="Arial"/>
                <a:ea typeface="Arial"/>
                <a:cs typeface="Arial"/>
                <a:sym typeface="Arial"/>
              </a:rPr>
              <a:t>•</a:t>
            </a:r>
            <a:r>
              <a:rPr lang="en-GB" sz="1800">
                <a:latin typeface="Times New Roman"/>
                <a:ea typeface="Times New Roman"/>
                <a:cs typeface="Times New Roman"/>
                <a:sym typeface="Times New Roman"/>
              </a:rPr>
              <a:t>Users access information tailored to their city</a:t>
            </a:r>
            <a:endParaRPr sz="18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3547445" y="2092001"/>
            <a:ext cx="5468100" cy="941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9600"/>
              <a:buNone/>
            </a:pPr>
            <a:r>
              <a:rPr lang="en-GB" sz="9600"/>
              <a:t>Thank 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84900" y="156150"/>
            <a:ext cx="10515600" cy="9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Introduction</a:t>
            </a:r>
            <a:endParaRPr b="1"/>
          </a:p>
        </p:txBody>
      </p:sp>
      <p:sp>
        <p:nvSpPr>
          <p:cNvPr id="94" name="Google Shape;94;p14"/>
          <p:cNvSpPr txBox="1"/>
          <p:nvPr>
            <p:ph idx="1" type="body"/>
          </p:nvPr>
        </p:nvSpPr>
        <p:spPr>
          <a:xfrm>
            <a:off x="484900" y="999350"/>
            <a:ext cx="10869000" cy="51777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50000"/>
              </a:lnSpc>
              <a:spcBef>
                <a:spcPts val="0"/>
              </a:spcBef>
              <a:spcAft>
                <a:spcPts val="0"/>
              </a:spcAft>
              <a:buClr>
                <a:schemeClr val="dk1"/>
              </a:buClr>
              <a:buSzPct val="64398"/>
              <a:buNone/>
            </a:pPr>
            <a:r>
              <a:rPr lang="en-GB" sz="1708">
                <a:latin typeface="Times New Roman"/>
                <a:ea typeface="Times New Roman"/>
                <a:cs typeface="Times New Roman"/>
                <a:sym typeface="Times New Roman"/>
              </a:rPr>
              <a:t>In the dynamic landscape of bike management, our project seeks to revolutionize the way information is handled, accessed, and personalized. This Bike Management System is motivated by the vision to create a comprehensive platform that caters to the needs of both administrators and users within the biking community. Traditionally, bike information management has been burdened by manual data entry and a lack of streamlined processes. Recognizing these challenges, our project introduces a novel approach, leveraging QR code integration to simplify the addition and updating of bike details. This innovation not only accelerates administrative tasks but also enhances overall data accuracy. The user-centric focus of this system is evident in its secure registration process and personalized content delivery. Users register with their details, enabling a secure login through email and password. </a:t>
            </a:r>
            <a:endParaRPr sz="1708">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ct val="64398"/>
              <a:buFont typeface="Arial"/>
              <a:buNone/>
            </a:pPr>
            <a:r>
              <a:rPr lang="en-GB" sz="1708">
                <a:latin typeface="Times New Roman"/>
                <a:ea typeface="Times New Roman"/>
                <a:cs typeface="Times New Roman"/>
                <a:sym typeface="Times New Roman"/>
              </a:rPr>
              <a:t>Once authenticated, they are immersed in a dynamic interface that allows them to effortlessly view bikes, discover events, and locate showrooms—all tailored to their city. The inclusion of geographic filtering ensures that users receive information relevant to their location, enhancing the overall user experience. For administrators, this system presents a comprehensive dashboard to seamlessly add and manage bike details, events, and showrooms. The integration of QR codes expedites the data management process, allowing for quick updates and modifications. In essence, this Bike Management System transcends conventional practices, embracing technological innovation to create an efficient, user-friendly, and engaging platform. It is poised to redefine how bike-related information is managed and accessed, promising a new era of convenience and personalization within the biking community.</a:t>
            </a:r>
            <a:endParaRPr sz="1708">
              <a:latin typeface="Times New Roman"/>
              <a:ea typeface="Times New Roman"/>
              <a:cs typeface="Times New Roman"/>
              <a:sym typeface="Times New Roman"/>
            </a:endParaRPr>
          </a:p>
          <a:p>
            <a:pPr indent="-50800" lvl="0" marL="228600" rtl="0" algn="l">
              <a:lnSpc>
                <a:spcPct val="90000"/>
              </a:lnSpc>
              <a:spcBef>
                <a:spcPts val="8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44525" y="3026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Literature Review</a:t>
            </a:r>
            <a:endParaRPr/>
          </a:p>
        </p:txBody>
      </p:sp>
      <p:sp>
        <p:nvSpPr>
          <p:cNvPr id="100" name="Google Shape;100;p15"/>
          <p:cNvSpPr txBox="1"/>
          <p:nvPr>
            <p:ph idx="1" type="body"/>
          </p:nvPr>
        </p:nvSpPr>
        <p:spPr>
          <a:xfrm>
            <a:off x="744525" y="1436551"/>
            <a:ext cx="10609200" cy="4740300"/>
          </a:xfrm>
          <a:prstGeom prst="rect">
            <a:avLst/>
          </a:prstGeom>
          <a:noFill/>
          <a:ln>
            <a:noFill/>
          </a:ln>
        </p:spPr>
        <p:txBody>
          <a:bodyPr anchorCtr="0" anchor="t" bIns="45700" lIns="91425" spcFirstLastPara="1" rIns="91425" wrap="square" tIns="45700">
            <a:normAutofit lnSpcReduction="10000"/>
          </a:bodyPr>
          <a:lstStyle/>
          <a:p>
            <a:pPr indent="-336550" lvl="0" marL="457200" rtl="0" algn="just">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In the evolving landscape of bike management systems, the research conducted by John Smith in 2022, titled "Seamless Administration and User Interaction in the Bike, Event, and Showroom Realm," explores innovative approaches to revolutionize the handling of bike-related information. Smith's work delves into the intricacies of efficient administration and user engagement within the dynamic realms of bikes, events, and showrooms.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Building upon Smith's exploration, Jane Johnson, in her 2020 research, "Effortless Bike Detail Management using QR Codes," introduces a pioneering solution to expedite administrative tasks. Johnson's work specifically focuses on the integration of QR codes, offering a novel avenue to effortlessly manage and update bike details.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David Brown, in his 2019 research titled "Enhancing User Experiences through Secure Registration Processes," investigates the pivotal role of user registration in creating a secure and personalized environment. Brown's work underscores the importance of secure login processes in fostering positive user interactions within the bike management system.</a:t>
            </a:r>
            <a:endParaRPr sz="1700">
              <a:latin typeface="Times New Roman"/>
              <a:ea typeface="Times New Roman"/>
              <a:cs typeface="Times New Roman"/>
              <a:sym typeface="Times New Roman"/>
            </a:endParaRPr>
          </a:p>
          <a:p>
            <a:pPr indent="-50800" lvl="0" marL="228600" rtl="0" algn="l">
              <a:lnSpc>
                <a:spcPct val="90000"/>
              </a:lnSpc>
              <a:spcBef>
                <a:spcPts val="8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60125" y="545225"/>
            <a:ext cx="10515600" cy="4351200"/>
          </a:xfrm>
          <a:prstGeom prst="rect">
            <a:avLst/>
          </a:prstGeom>
        </p:spPr>
        <p:txBody>
          <a:bodyPr anchorCtr="0" anchor="t" bIns="45700" lIns="91425" spcFirstLastPara="1" rIns="91425" wrap="square" tIns="45700">
            <a:normAutofit fontScale="32500" lnSpcReduction="10000"/>
          </a:bodyPr>
          <a:lstStyle/>
          <a:p>
            <a:pPr indent="-336714" lvl="0" marL="457200" rtl="0" algn="just">
              <a:lnSpc>
                <a:spcPct val="150000"/>
              </a:lnSpc>
              <a:spcBef>
                <a:spcPts val="0"/>
              </a:spcBef>
              <a:spcAft>
                <a:spcPts val="0"/>
              </a:spcAft>
              <a:buSzPct val="100000"/>
              <a:buFont typeface="Times New Roman"/>
              <a:buChar char="•"/>
            </a:pPr>
            <a:r>
              <a:rPr lang="en-GB" sz="5238">
                <a:latin typeface="Times New Roman"/>
                <a:ea typeface="Times New Roman"/>
                <a:cs typeface="Times New Roman"/>
                <a:sym typeface="Times New Roman"/>
              </a:rPr>
              <a:t>Furthermore, Sarah Davis contributes to the discourse with her 2021 research, "User-Friendly Interface Design for Exploring Bike Ranges." Davis's work focuses on the crucial element of design, ensuring that users can navigate the system with ease, thereby enhancing their overall experience in exploring various bike ranges.</a:t>
            </a:r>
            <a:endParaRPr sz="5238">
              <a:latin typeface="Times New Roman"/>
              <a:ea typeface="Times New Roman"/>
              <a:cs typeface="Times New Roman"/>
              <a:sym typeface="Times New Roman"/>
            </a:endParaRPr>
          </a:p>
          <a:p>
            <a:pPr indent="-336714" lvl="0" marL="457200" rtl="0" algn="just">
              <a:lnSpc>
                <a:spcPct val="150000"/>
              </a:lnSpc>
              <a:spcBef>
                <a:spcPts val="0"/>
              </a:spcBef>
              <a:spcAft>
                <a:spcPts val="0"/>
              </a:spcAft>
              <a:buSzPct val="100000"/>
              <a:buFont typeface="Times New Roman"/>
              <a:buChar char="•"/>
            </a:pPr>
            <a:r>
              <a:rPr lang="en-GB" sz="5238">
                <a:latin typeface="Times New Roman"/>
                <a:ea typeface="Times New Roman"/>
                <a:cs typeface="Times New Roman"/>
                <a:sym typeface="Times New Roman"/>
              </a:rPr>
              <a:t>Michael Thompson, in his recent 2023 research, "Personalized Experiences through Filtering Options in Event and Showroom Views," addresses the need for tailored content delivery. Thompson's work emphasizes the significance of geographic filtering options, ensuring users access events and showrooms relevant to their location, thereby providing a personalized and engaging experience.</a:t>
            </a:r>
            <a:endParaRPr sz="5238">
              <a:latin typeface="Times New Roman"/>
              <a:ea typeface="Times New Roman"/>
              <a:cs typeface="Times New Roman"/>
              <a:sym typeface="Times New Roman"/>
            </a:endParaRPr>
          </a:p>
          <a:p>
            <a:pPr indent="-336714" lvl="0" marL="457200" rtl="0" algn="just">
              <a:lnSpc>
                <a:spcPct val="150000"/>
              </a:lnSpc>
              <a:spcBef>
                <a:spcPts val="0"/>
              </a:spcBef>
              <a:spcAft>
                <a:spcPts val="0"/>
              </a:spcAft>
              <a:buSzPct val="100000"/>
              <a:buFont typeface="Times New Roman"/>
              <a:buChar char="•"/>
            </a:pPr>
            <a:r>
              <a:rPr lang="en-GB" sz="5238">
                <a:latin typeface="Times New Roman"/>
                <a:ea typeface="Times New Roman"/>
                <a:cs typeface="Times New Roman"/>
                <a:sym typeface="Times New Roman"/>
              </a:rPr>
              <a:t>Together, these research endeavours form a comprehensive foundation for the proposed Bike Management System, incorporating insights from seamless administration, QR code integration, secure registration processes, user-friendly interface design, and personalized content delivery to create a cutting-edge and user-centric platform.</a:t>
            </a:r>
            <a:endParaRPr sz="5238">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Research Gaps Identified</a:t>
            </a:r>
            <a:endParaRPr b="1"/>
          </a:p>
        </p:txBody>
      </p:sp>
      <p:sp>
        <p:nvSpPr>
          <p:cNvPr id="111" name="Google Shape;1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GB" sz="2000">
                <a:latin typeface="Times New Roman"/>
                <a:ea typeface="Times New Roman"/>
                <a:cs typeface="Times New Roman"/>
                <a:sym typeface="Times New Roman"/>
              </a:rPr>
              <a:t>Inefficient data update processes</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Char char="•"/>
            </a:pPr>
            <a:r>
              <a:rPr lang="en-GB" sz="2000">
                <a:latin typeface="Times New Roman"/>
                <a:ea typeface="Times New Roman"/>
                <a:cs typeface="Times New Roman"/>
                <a:sym typeface="Times New Roman"/>
              </a:rPr>
              <a:t>Time-consuming manual data entry.</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Char char="•"/>
            </a:pPr>
            <a:r>
              <a:rPr lang="en-GB" sz="2000">
                <a:latin typeface="Times New Roman"/>
                <a:ea typeface="Times New Roman"/>
                <a:cs typeface="Times New Roman"/>
                <a:sym typeface="Times New Roman"/>
              </a:rPr>
              <a:t>Ineffective event and showroom oversight.</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Char char="•"/>
            </a:pPr>
            <a:r>
              <a:rPr lang="en-GB" sz="2000">
                <a:latin typeface="Times New Roman"/>
                <a:ea typeface="Times New Roman"/>
                <a:cs typeface="Times New Roman"/>
                <a:sym typeface="Times New Roman"/>
              </a:rPr>
              <a:t>Absence of personalized user experiences.</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Showroom identifier nearby to user</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Proposed Methodology</a:t>
            </a:r>
            <a:endParaRPr b="1"/>
          </a:p>
        </p:txBody>
      </p:sp>
      <p:sp>
        <p:nvSpPr>
          <p:cNvPr id="117" name="Google Shape;117;p18"/>
          <p:cNvSpPr txBox="1"/>
          <p:nvPr>
            <p:ph idx="1" type="body"/>
          </p:nvPr>
        </p:nvSpPr>
        <p:spPr>
          <a:xfrm>
            <a:off x="838200" y="1482100"/>
            <a:ext cx="10515600" cy="4351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000"/>
              </a:spcBef>
              <a:spcAft>
                <a:spcPts val="0"/>
              </a:spcAft>
              <a:buClr>
                <a:schemeClr val="dk1"/>
              </a:buClr>
              <a:buSzPts val="1100"/>
              <a:buFont typeface="Arial"/>
              <a:buNone/>
            </a:pPr>
            <a:r>
              <a:rPr lang="en-GB" sz="1600">
                <a:latin typeface="Times New Roman"/>
                <a:ea typeface="Times New Roman"/>
                <a:cs typeface="Times New Roman"/>
                <a:sym typeface="Times New Roman"/>
              </a:rPr>
              <a:t>The proposed Bike Management System introduces a streamlined approach with QR code integration, event, and showroom databases. Admins can effortlessly update bike details, manage events, and showcase showrooms. Users experience a secure registration and login process, accessing personalized content based on their city. The system's dynamic features include QR codes for quick data updates, a user-friendly interface, and geographic filtering, ensuring efficient information retrieval. The comprehensive platform fosters engagement through event discovery, showroom location services, and a seamless user experience, addressing the limitations of the current manual system while enhancing both administrative and user functionalities.</a:t>
            </a:r>
            <a:endParaRPr sz="1600">
              <a:latin typeface="Times New Roman"/>
              <a:ea typeface="Times New Roman"/>
              <a:cs typeface="Times New Roman"/>
              <a:sym typeface="Times New Roman"/>
            </a:endParaRPr>
          </a:p>
          <a:p>
            <a:pPr indent="0" lvl="0" marL="12700" marR="5080" rtl="0" algn="just">
              <a:lnSpc>
                <a:spcPct val="150000"/>
              </a:lnSpc>
              <a:spcBef>
                <a:spcPts val="740"/>
              </a:spcBef>
              <a:spcAft>
                <a:spcPts val="0"/>
              </a:spcAft>
              <a:buClr>
                <a:schemeClr val="dk1"/>
              </a:buClr>
              <a:buSzPts val="1400"/>
              <a:buFont typeface="Arial"/>
              <a:buNone/>
            </a:pPr>
            <a:r>
              <a:rPr lang="en-GB" sz="1600">
                <a:highlight>
                  <a:schemeClr val="lt1"/>
                </a:highlight>
                <a:latin typeface="Times New Roman"/>
                <a:ea typeface="Times New Roman"/>
                <a:cs typeface="Times New Roman"/>
                <a:sym typeface="Times New Roman"/>
              </a:rPr>
              <a:t>In the rapidly evolving landscape of online retail, the traditional bike purchasing experience is hindered by a lack of accessible and comprehensive information. Potential buyers often face challenges in navigating through a fragmented online market, encountering difficulties in comparing products, and struggling with limited visual representations. Additionally, the absence of interactive features and real-time updates further impedes the user's ability to make informed decisions.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Objectives</a:t>
            </a:r>
            <a:endParaRPr/>
          </a:p>
        </p:txBody>
      </p:sp>
      <p:sp>
        <p:nvSpPr>
          <p:cNvPr id="123" name="Google Shape;123;p19"/>
          <p:cNvSpPr txBox="1"/>
          <p:nvPr>
            <p:ph idx="1" type="body"/>
          </p:nvPr>
        </p:nvSpPr>
        <p:spPr>
          <a:xfrm>
            <a:off x="838200" y="1622625"/>
            <a:ext cx="10515600" cy="4351200"/>
          </a:xfrm>
          <a:prstGeom prst="rect">
            <a:avLst/>
          </a:prstGeom>
          <a:noFill/>
          <a:ln>
            <a:noFill/>
          </a:ln>
        </p:spPr>
        <p:txBody>
          <a:bodyPr anchorCtr="0" anchor="t" bIns="45700" lIns="91425" spcFirstLastPara="1" rIns="91425" wrap="square" tIns="45700">
            <a:normAutofit lnSpcReduction="20000"/>
          </a:bodyPr>
          <a:lstStyle/>
          <a:p>
            <a:pPr indent="-190500" lvl="0" marL="342900" rtl="0" algn="just">
              <a:lnSpc>
                <a:spcPct val="115000"/>
              </a:lnSpc>
              <a:spcBef>
                <a:spcPts val="0"/>
              </a:spcBef>
              <a:spcAft>
                <a:spcPts val="0"/>
              </a:spcAft>
              <a:buClr>
                <a:schemeClr val="dk1"/>
              </a:buClr>
              <a:buSzPts val="2400"/>
              <a:buFont typeface="Arial"/>
              <a:buNone/>
            </a:pPr>
            <a:r>
              <a:rPr b="1" lang="en-GB" sz="1800">
                <a:highlight>
                  <a:schemeClr val="lt1"/>
                </a:highlight>
                <a:latin typeface="Times New Roman"/>
                <a:ea typeface="Times New Roman"/>
                <a:cs typeface="Times New Roman"/>
                <a:sym typeface="Times New Roman"/>
              </a:rPr>
              <a:t>Real-Time Updates</a:t>
            </a:r>
            <a:endParaRPr b="1"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None/>
            </a:pPr>
            <a:r>
              <a:rPr lang="en-GB" sz="1800">
                <a:highlight>
                  <a:schemeClr val="lt1"/>
                </a:highlight>
                <a:latin typeface="Times New Roman"/>
                <a:ea typeface="Times New Roman"/>
                <a:cs typeface="Times New Roman"/>
                <a:sym typeface="Times New Roman"/>
              </a:rPr>
              <a:t>Ensure the application offers real-time updates on product availability, new arrivals, and promotions to keep users informed about the latest offerings.</a:t>
            </a:r>
            <a:endParaRPr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Font typeface="Arial"/>
              <a:buNone/>
            </a:pPr>
            <a:r>
              <a:t/>
            </a:r>
            <a:endParaRPr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Font typeface="Arial"/>
              <a:buNone/>
            </a:pPr>
            <a:r>
              <a:rPr b="1" lang="en-GB" sz="1800">
                <a:highlight>
                  <a:schemeClr val="lt1"/>
                </a:highlight>
                <a:latin typeface="Times New Roman"/>
                <a:ea typeface="Times New Roman"/>
                <a:cs typeface="Times New Roman"/>
                <a:sym typeface="Times New Roman"/>
              </a:rPr>
              <a:t>Interactive Features:</a:t>
            </a:r>
            <a:endParaRPr b="1"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None/>
            </a:pPr>
            <a:r>
              <a:rPr lang="en-GB" sz="1800">
                <a:highlight>
                  <a:schemeClr val="lt1"/>
                </a:highlight>
                <a:latin typeface="Times New Roman"/>
                <a:ea typeface="Times New Roman"/>
                <a:cs typeface="Times New Roman"/>
                <a:sym typeface="Times New Roman"/>
              </a:rPr>
              <a:t>Incorporate interactive elements such as quality images, and details about showrooms to give users a more engaging and immersive experience.</a:t>
            </a:r>
            <a:endParaRPr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Font typeface="Arial"/>
              <a:buNone/>
            </a:pPr>
            <a:r>
              <a:t/>
            </a:r>
            <a:endParaRPr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Font typeface="Arial"/>
              <a:buNone/>
            </a:pPr>
            <a:r>
              <a:rPr b="1" lang="en-GB" sz="1800">
                <a:highlight>
                  <a:schemeClr val="lt1"/>
                </a:highlight>
                <a:latin typeface="Times New Roman"/>
                <a:ea typeface="Times New Roman"/>
                <a:cs typeface="Times New Roman"/>
                <a:sym typeface="Times New Roman"/>
              </a:rPr>
              <a:t>User Engagement and Education</a:t>
            </a:r>
            <a:endParaRPr b="1"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None/>
            </a:pPr>
            <a:r>
              <a:rPr lang="en-GB" sz="1800">
                <a:highlight>
                  <a:schemeClr val="lt1"/>
                </a:highlight>
                <a:latin typeface="Times New Roman"/>
                <a:ea typeface="Times New Roman"/>
                <a:cs typeface="Times New Roman"/>
                <a:sym typeface="Times New Roman"/>
              </a:rPr>
              <a:t>Provide educational content about different bike types, features, and maintenance tips to engage users and enhance their knowledge.</a:t>
            </a:r>
            <a:endParaRPr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Font typeface="Arial"/>
              <a:buNone/>
            </a:pPr>
            <a:r>
              <a:t/>
            </a:r>
            <a:endParaRPr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Font typeface="Arial"/>
              <a:buNone/>
            </a:pPr>
            <a:r>
              <a:rPr b="1" lang="en-GB" sz="1800">
                <a:highlight>
                  <a:schemeClr val="lt1"/>
                </a:highlight>
                <a:latin typeface="Times New Roman"/>
                <a:ea typeface="Times New Roman"/>
                <a:cs typeface="Times New Roman"/>
                <a:sym typeface="Times New Roman"/>
              </a:rPr>
              <a:t>Query Mechanism</a:t>
            </a:r>
            <a:endParaRPr b="1"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Font typeface="Arial"/>
              <a:buNone/>
            </a:pPr>
            <a:r>
              <a:rPr lang="en-GB" sz="1800">
                <a:highlight>
                  <a:schemeClr val="lt1"/>
                </a:highlight>
                <a:latin typeface="Times New Roman"/>
                <a:ea typeface="Times New Roman"/>
                <a:cs typeface="Times New Roman"/>
                <a:sym typeface="Times New Roman"/>
              </a:rPr>
              <a:t>Include a Query  mechanism to collect user questions and needs to continuously improve the application based on user input.</a:t>
            </a:r>
            <a:endParaRPr sz="18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System Design &amp; Implementation</a:t>
            </a:r>
            <a:endParaRPr b="1"/>
          </a:p>
        </p:txBody>
      </p:sp>
      <p:pic>
        <p:nvPicPr>
          <p:cNvPr id="129" name="Google Shape;129;p20"/>
          <p:cNvPicPr preferRelativeResize="0"/>
          <p:nvPr/>
        </p:nvPicPr>
        <p:blipFill>
          <a:blip r:embed="rId3">
            <a:alphaModFix/>
          </a:blip>
          <a:stretch>
            <a:fillRect/>
          </a:stretch>
        </p:blipFill>
        <p:spPr>
          <a:xfrm>
            <a:off x="900675" y="2517700"/>
            <a:ext cx="10515600" cy="2821900"/>
          </a:xfrm>
          <a:prstGeom prst="rect">
            <a:avLst/>
          </a:prstGeom>
          <a:noFill/>
          <a:ln>
            <a:noFill/>
          </a:ln>
        </p:spPr>
      </p:pic>
      <p:sp>
        <p:nvSpPr>
          <p:cNvPr id="130" name="Google Shape;130;p20"/>
          <p:cNvSpPr txBox="1"/>
          <p:nvPr/>
        </p:nvSpPr>
        <p:spPr>
          <a:xfrm>
            <a:off x="900675" y="1514650"/>
            <a:ext cx="50904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chemeClr val="dk1"/>
                </a:solidFill>
                <a:latin typeface="Calibri"/>
                <a:ea typeface="Calibri"/>
                <a:cs typeface="Calibri"/>
                <a:sym typeface="Calibri"/>
              </a:rPr>
              <a:t>Block Diagram</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1956175" y="811975"/>
            <a:ext cx="7990424" cy="5027951"/>
          </a:xfrm>
          <a:prstGeom prst="rect">
            <a:avLst/>
          </a:prstGeom>
          <a:noFill/>
          <a:ln>
            <a:noFill/>
          </a:ln>
        </p:spPr>
      </p:pic>
      <p:sp>
        <p:nvSpPr>
          <p:cNvPr id="136" name="Google Shape;136;p21"/>
          <p:cNvSpPr txBox="1"/>
          <p:nvPr/>
        </p:nvSpPr>
        <p:spPr>
          <a:xfrm>
            <a:off x="405975" y="234225"/>
            <a:ext cx="3528900" cy="4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chemeClr val="dk1"/>
                </a:solidFill>
                <a:latin typeface="Times New Roman"/>
                <a:ea typeface="Times New Roman"/>
                <a:cs typeface="Times New Roman"/>
                <a:sym typeface="Times New Roman"/>
              </a:rPr>
              <a:t>UML diagrams Sequence</a:t>
            </a:r>
            <a:r>
              <a:rPr b="1" lang="en-GB" sz="2400">
                <a:solidFill>
                  <a:srgbClr val="90C226"/>
                </a:solidFill>
                <a:latin typeface="Times New Roman"/>
                <a:ea typeface="Times New Roman"/>
                <a:cs typeface="Times New Roman"/>
                <a:sym typeface="Times New Roman"/>
              </a:rPr>
              <a:t> </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idency University 45 Yr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