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CA0D49-E62A-4841-94EC-73257C815709}">
  <a:tblStyle styleId="{D4CA0D49-E62A-4841-94EC-73257C815709}"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FD50011-0FAC-4AFA-9B05-B6EFBD841B73}"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6D5B9B-A73A-4F55-9294-F72A7A0910B6}" styleName="Table_2">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71D0775-53A0-4DE5-924B-EC57A58DEEB5}"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afa8b6b6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afa8b6b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fa8b6b6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fa8b6b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b79584e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b79584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ics.uci.edu/~fiel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TITLE: BIKE E-CATALOGUE MOBILE APP FOR YAMAHA MOTORS SOLUTION PVT LTD</a:t>
            </a:r>
            <a:endParaRPr/>
          </a:p>
        </p:txBody>
      </p:sp>
      <p:sp>
        <p:nvSpPr>
          <p:cNvPr id="88" name="Google Shape;88;p13"/>
          <p:cNvSpPr txBox="1"/>
          <p:nvPr>
            <p:ph idx="1" type="subTitle"/>
          </p:nvPr>
        </p:nvSpPr>
        <p:spPr>
          <a:xfrm>
            <a:off x="790476" y="2721947"/>
            <a:ext cx="4370400" cy="793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7365D"/>
              </a:buClr>
              <a:buSzPts val="2000"/>
              <a:buNone/>
            </a:pPr>
            <a:r>
              <a:rPr lang="en-GB"/>
              <a:t>Batch Number:COM-G30</a:t>
            </a:r>
            <a:endParaRPr/>
          </a:p>
          <a:p>
            <a:pPr indent="0" lvl="0" marL="0" rtl="0" algn="l">
              <a:spcBef>
                <a:spcPts val="400"/>
              </a:spcBef>
              <a:spcAft>
                <a:spcPts val="0"/>
              </a:spcAft>
              <a:buClr>
                <a:srgbClr val="17365D"/>
              </a:buClr>
              <a:buSzPts val="2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{D4CA0D49-E62A-4841-94EC-73257C815709}</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20201CEI0111</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HARDIK YADAV</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20201CEI0082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VARSHITHA</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20201CEI0138</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SHAIK MAHEER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20201CEI0131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SAHITH K</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Ms. Mer</a:t>
            </a:r>
            <a:r>
              <a:rPr b="1" lang="en-GB" sz="1700">
                <a:solidFill>
                  <a:srgbClr val="17365D"/>
                </a:solidFill>
                <a:latin typeface="Verdana"/>
                <a:ea typeface="Verdana"/>
                <a:cs typeface="Verdana"/>
                <a:sym typeface="Verdana"/>
              </a:rPr>
              <a:t>lin Xavier</a:t>
            </a:r>
            <a:r>
              <a:rPr b="1" i="0" lang="en-GB" sz="1700" u="none" cap="none" strike="noStrike">
                <a:solidFill>
                  <a:srgbClr val="17365D"/>
                </a:solidFill>
                <a:latin typeface="Verdana"/>
                <a:ea typeface="Verdana"/>
                <a:cs typeface="Verdana"/>
                <a:sym typeface="Verdana"/>
              </a:rPr>
              <a:t> </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Assistant Professor</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 &amp; Engineering</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a:t>
            </a:r>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Review-1</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Expected Outcomes</a:t>
            </a:r>
            <a:endParaRPr/>
          </a:p>
        </p:txBody>
      </p:sp>
      <p:sp>
        <p:nvSpPr>
          <p:cNvPr id="148" name="Google Shape;148;p22"/>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1500"/>
              </a:spcBef>
              <a:spcAft>
                <a:spcPts val="0"/>
              </a:spcAft>
              <a:buSzPts val="2100"/>
              <a:buFont typeface="Roboto"/>
              <a:buNone/>
            </a:pPr>
            <a:r>
              <a:rPr b="1" lang="en-GB" sz="2100">
                <a:highlight>
                  <a:schemeClr val="lt1"/>
                </a:highlight>
                <a:latin typeface="Roboto"/>
                <a:ea typeface="Roboto"/>
                <a:cs typeface="Roboto"/>
                <a:sym typeface="Roboto"/>
              </a:rPr>
              <a:t>Effortless Exploration</a:t>
            </a:r>
            <a:r>
              <a:rPr lang="en-GB" sz="2100">
                <a:highlight>
                  <a:schemeClr val="lt1"/>
                </a:highlight>
                <a:latin typeface="Roboto"/>
                <a:ea typeface="Roboto"/>
                <a:cs typeface="Roboto"/>
                <a:sym typeface="Roboto"/>
              </a:rPr>
              <a:t>: Navigate through our diverse offerings effortlessly. Explore detailed product/service descriptions, vivid images, and specifications with just a click.</a:t>
            </a:r>
            <a:endParaRPr sz="2100">
              <a:highlight>
                <a:schemeClr val="lt1"/>
              </a:highlight>
              <a:latin typeface="Roboto"/>
              <a:ea typeface="Roboto"/>
              <a:cs typeface="Roboto"/>
              <a:sym typeface="Roboto"/>
            </a:endParaRPr>
          </a:p>
          <a:p>
            <a:pPr indent="-228600" lvl="0" marL="457200" rtl="0" algn="l">
              <a:lnSpc>
                <a:spcPct val="115000"/>
              </a:lnSpc>
              <a:spcBef>
                <a:spcPts val="0"/>
              </a:spcBef>
              <a:spcAft>
                <a:spcPts val="0"/>
              </a:spcAft>
              <a:buSzPts val="2100"/>
              <a:buFont typeface="Roboto"/>
              <a:buNone/>
            </a:pPr>
            <a:r>
              <a:rPr lang="en-GB" sz="2100">
                <a:highlight>
                  <a:schemeClr val="lt1"/>
                </a:highlight>
                <a:latin typeface="Roboto"/>
                <a:ea typeface="Roboto"/>
                <a:cs typeface="Roboto"/>
                <a:sym typeface="Roboto"/>
              </a:rPr>
              <a:t>I</a:t>
            </a:r>
            <a:r>
              <a:rPr b="1" lang="en-GB" sz="2100">
                <a:highlight>
                  <a:schemeClr val="lt1"/>
                </a:highlight>
                <a:latin typeface="Roboto"/>
                <a:ea typeface="Roboto"/>
                <a:cs typeface="Roboto"/>
                <a:sym typeface="Roboto"/>
              </a:rPr>
              <a:t>nteractive Experience</a:t>
            </a:r>
            <a:r>
              <a:rPr lang="en-GB" sz="2100">
                <a:highlight>
                  <a:schemeClr val="lt1"/>
                </a:highlight>
                <a:latin typeface="Roboto"/>
                <a:ea typeface="Roboto"/>
                <a:cs typeface="Roboto"/>
                <a:sym typeface="Roboto"/>
              </a:rPr>
              <a:t>: Immerse yourself in an interactive experience that goes beyond static images. Zoom in, rotate, and explore our offerings from every angle for a comprehensive understanding and reviews of latest </a:t>
            </a:r>
            <a:r>
              <a:rPr lang="en-GB" sz="2100">
                <a:highlight>
                  <a:schemeClr val="lt1"/>
                </a:highlight>
                <a:latin typeface="Roboto"/>
                <a:ea typeface="Roboto"/>
                <a:cs typeface="Roboto"/>
                <a:sym typeface="Roboto"/>
              </a:rPr>
              <a:t>releases</a:t>
            </a:r>
            <a:r>
              <a:rPr lang="en-GB" sz="2100">
                <a:highlight>
                  <a:schemeClr val="lt1"/>
                </a:highlight>
                <a:latin typeface="Roboto"/>
                <a:ea typeface="Roboto"/>
                <a:cs typeface="Roboto"/>
                <a:sym typeface="Roboto"/>
              </a:rPr>
              <a:t> from yamaha with high quality youtube videos.</a:t>
            </a:r>
            <a:endParaRPr sz="2100">
              <a:highlight>
                <a:schemeClr val="lt1"/>
              </a:highlight>
              <a:latin typeface="Roboto"/>
              <a:ea typeface="Roboto"/>
              <a:cs typeface="Roboto"/>
              <a:sym typeface="Roboto"/>
            </a:endParaRPr>
          </a:p>
          <a:p>
            <a:pPr indent="-228600" lvl="0" marL="457200" rtl="0" algn="l">
              <a:lnSpc>
                <a:spcPct val="115000"/>
              </a:lnSpc>
              <a:spcBef>
                <a:spcPts val="0"/>
              </a:spcBef>
              <a:spcAft>
                <a:spcPts val="0"/>
              </a:spcAft>
              <a:buSzPts val="2100"/>
              <a:buFont typeface="Roboto"/>
              <a:buNone/>
            </a:pPr>
            <a:r>
              <a:rPr b="1" lang="en-GB" sz="2100">
                <a:highlight>
                  <a:schemeClr val="lt1"/>
                </a:highlight>
                <a:latin typeface="Roboto"/>
                <a:ea typeface="Roboto"/>
                <a:cs typeface="Roboto"/>
                <a:sym typeface="Roboto"/>
              </a:rPr>
              <a:t>Real-Time Updates</a:t>
            </a:r>
            <a:r>
              <a:rPr lang="en-GB" sz="2100">
                <a:highlight>
                  <a:schemeClr val="lt1"/>
                </a:highlight>
                <a:latin typeface="Roboto"/>
                <a:ea typeface="Roboto"/>
                <a:cs typeface="Roboto"/>
                <a:sym typeface="Roboto"/>
              </a:rPr>
              <a:t>: latest events,promotions, and updates. Our e-catalogue ensures you are always in the loop with real-time information.</a:t>
            </a:r>
            <a:endParaRPr sz="2100">
              <a:highlight>
                <a:schemeClr val="lt1"/>
              </a:highlight>
              <a:latin typeface="Roboto"/>
              <a:ea typeface="Roboto"/>
              <a:cs typeface="Roboto"/>
              <a:sym typeface="Roboto"/>
            </a:endParaRPr>
          </a:p>
          <a:p>
            <a:pPr indent="-228600" lvl="0" marL="457200" rtl="0" algn="l">
              <a:lnSpc>
                <a:spcPct val="115000"/>
              </a:lnSpc>
              <a:spcBef>
                <a:spcPts val="0"/>
              </a:spcBef>
              <a:spcAft>
                <a:spcPts val="0"/>
              </a:spcAft>
              <a:buSzPts val="2100"/>
              <a:buFont typeface="Roboto"/>
              <a:buNone/>
            </a:pPr>
            <a:r>
              <a:rPr b="1" lang="en-GB" sz="2100">
                <a:highlight>
                  <a:schemeClr val="lt1"/>
                </a:highlight>
                <a:latin typeface="Roboto"/>
                <a:ea typeface="Roboto"/>
                <a:cs typeface="Roboto"/>
                <a:sym typeface="Roboto"/>
              </a:rPr>
              <a:t>User-Friendly Interface</a:t>
            </a:r>
            <a:r>
              <a:rPr lang="en-GB" sz="2100">
                <a:highlight>
                  <a:schemeClr val="lt1"/>
                </a:highlight>
                <a:latin typeface="Roboto"/>
                <a:ea typeface="Roboto"/>
                <a:cs typeface="Roboto"/>
                <a:sym typeface="Roboto"/>
              </a:rPr>
              <a:t>: Our e-catalogue is designed with you in mind. Enjoy a seamless browsing experience with an intuitive interface that makes finding what you need a breeze.</a:t>
            </a:r>
            <a:endParaRPr sz="2100">
              <a:highlight>
                <a:schemeClr val="lt1"/>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Conclusion</a:t>
            </a:r>
            <a:endParaRPr/>
          </a:p>
        </p:txBody>
      </p:sp>
      <p:sp>
        <p:nvSpPr>
          <p:cNvPr id="154" name="Google Shape;154;p2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361950" lvl="0" marL="457200" rtl="0" algn="l">
              <a:spcBef>
                <a:spcPts val="0"/>
              </a:spcBef>
              <a:spcAft>
                <a:spcPts val="0"/>
              </a:spcAft>
              <a:buSzPts val="2100"/>
              <a:buFont typeface="Roboto"/>
              <a:buChar char="•"/>
            </a:pPr>
            <a:r>
              <a:rPr lang="en-GB" sz="2100">
                <a:highlight>
                  <a:schemeClr val="lt1"/>
                </a:highlight>
                <a:latin typeface="Roboto"/>
                <a:ea typeface="Roboto"/>
                <a:cs typeface="Roboto"/>
                <a:sym typeface="Roboto"/>
              </a:rPr>
              <a:t>We conclude that our e-catalogue mobile application stands as a gateway to a seamless and enriched virtual experience. By combining intuitive design with user-friendly features, we have crafted a digital space that effortlessly guides users into the diverse world of our product offerings. </a:t>
            </a:r>
            <a:endParaRPr sz="2100">
              <a:highlight>
                <a:schemeClr val="lt1"/>
              </a:highlight>
              <a:latin typeface="Roboto"/>
              <a:ea typeface="Roboto"/>
              <a:cs typeface="Roboto"/>
              <a:sym typeface="Roboto"/>
            </a:endParaRPr>
          </a:p>
          <a:p>
            <a:pPr indent="-361950" lvl="0" marL="457200" rtl="0" algn="l">
              <a:spcBef>
                <a:spcPts val="0"/>
              </a:spcBef>
              <a:spcAft>
                <a:spcPts val="0"/>
              </a:spcAft>
              <a:buSzPts val="2100"/>
              <a:buFont typeface="Roboto"/>
              <a:buChar char="•"/>
            </a:pPr>
            <a:r>
              <a:rPr lang="en-GB" sz="2100">
                <a:highlight>
                  <a:schemeClr val="lt1"/>
                </a:highlight>
                <a:latin typeface="Roboto"/>
                <a:ea typeface="Roboto"/>
                <a:cs typeface="Roboto"/>
                <a:sym typeface="Roboto"/>
              </a:rPr>
              <a:t>The interactive elements, such as clickable links and engaging visuals, beckon users to explore further, ensuring a dynamic and enjoyable interaction with the application. </a:t>
            </a:r>
            <a:endParaRPr sz="2100">
              <a:highlight>
                <a:schemeClr val="lt1"/>
              </a:highlight>
              <a:latin typeface="Roboto"/>
              <a:ea typeface="Roboto"/>
              <a:cs typeface="Roboto"/>
              <a:sym typeface="Roboto"/>
            </a:endParaRPr>
          </a:p>
          <a:p>
            <a:pPr indent="-361950" lvl="0" marL="457200" rtl="0" algn="l">
              <a:spcBef>
                <a:spcPts val="0"/>
              </a:spcBef>
              <a:spcAft>
                <a:spcPts val="0"/>
              </a:spcAft>
              <a:buSzPts val="2100"/>
              <a:buFont typeface="Roboto"/>
              <a:buChar char="•"/>
            </a:pPr>
            <a:r>
              <a:rPr lang="en-GB" sz="2100">
                <a:highlight>
                  <a:schemeClr val="lt1"/>
                </a:highlight>
                <a:latin typeface="Roboto"/>
                <a:ea typeface="Roboto"/>
                <a:cs typeface="Roboto"/>
                <a:sym typeface="Roboto"/>
              </a:rPr>
              <a:t>The inclusion of robust search functionality empowers users to swiftly find what they need, while real-time updates keep them abreast of the latest additions and promotions.</a:t>
            </a:r>
            <a:endParaRPr sz="2100">
              <a:highlight>
                <a:schemeClr val="lt1"/>
              </a:highlight>
              <a:latin typeface="Roboto"/>
              <a:ea typeface="Roboto"/>
              <a:cs typeface="Roboto"/>
              <a:sym typeface="Roboto"/>
            </a:endParaRPr>
          </a:p>
          <a:p>
            <a:pPr indent="-361950" lvl="0" marL="457200" rtl="0" algn="l">
              <a:spcBef>
                <a:spcPts val="0"/>
              </a:spcBef>
              <a:spcAft>
                <a:spcPts val="0"/>
              </a:spcAft>
              <a:buSzPts val="2100"/>
              <a:buFont typeface="Roboto"/>
              <a:buChar char="•"/>
            </a:pPr>
            <a:r>
              <a:rPr lang="en-GB" sz="2100">
                <a:highlight>
                  <a:schemeClr val="lt1"/>
                </a:highlight>
                <a:latin typeface="Roboto"/>
                <a:ea typeface="Roboto"/>
                <a:cs typeface="Roboto"/>
                <a:sym typeface="Roboto"/>
              </a:rPr>
              <a:t> Navigating through the e-catalogue is made convenient and efficient, allowing users to effortlessly browse categories and access detailed information. </a:t>
            </a:r>
            <a:endParaRPr sz="2100">
              <a:highlight>
                <a:schemeClr val="lt1"/>
              </a:highlight>
              <a:latin typeface="Roboto"/>
              <a:ea typeface="Roboto"/>
              <a:cs typeface="Roboto"/>
              <a:sym typeface="Roboto"/>
            </a:endParaRPr>
          </a:p>
          <a:p>
            <a:pPr indent="-361950" lvl="0" marL="457200" rtl="0" algn="l">
              <a:spcBef>
                <a:spcPts val="0"/>
              </a:spcBef>
              <a:spcAft>
                <a:spcPts val="0"/>
              </a:spcAft>
              <a:buSzPts val="2100"/>
              <a:buFont typeface="Roboto"/>
              <a:buChar char="•"/>
            </a:pPr>
            <a:r>
              <a:rPr lang="en-GB" sz="2100">
                <a:highlight>
                  <a:schemeClr val="lt1"/>
                </a:highlight>
                <a:latin typeface="Roboto"/>
                <a:ea typeface="Roboto"/>
                <a:cs typeface="Roboto"/>
                <a:sym typeface="Roboto"/>
              </a:rPr>
              <a:t>In essence, our e-catalogue mobile application home page is a testament to our commitment to providing a modern, accessible, and customer-centric platform that enhances and picturize the latest models of bikes.</a:t>
            </a:r>
            <a:endParaRPr sz="33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References</a:t>
            </a:r>
            <a:endParaRPr/>
          </a:p>
        </p:txBody>
      </p:sp>
      <p:sp>
        <p:nvSpPr>
          <p:cNvPr id="160" name="Google Shape;160;p2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152400" rtl="0" algn="l">
              <a:spcBef>
                <a:spcPts val="0"/>
              </a:spcBef>
              <a:spcAft>
                <a:spcPts val="0"/>
              </a:spcAft>
              <a:buClr>
                <a:schemeClr val="dk1"/>
              </a:buClr>
              <a:buSzPts val="2400"/>
              <a:buNone/>
            </a:pPr>
            <a:r>
              <a:rPr lang="en-GB" sz="2100"/>
              <a:t>[1] </a:t>
            </a:r>
            <a:r>
              <a:rPr lang="en-GB" sz="2100"/>
              <a:t>Matey, Shweta &amp; Prajapati, D.R. &amp; Shinde, Kunjan &amp; Mhaske, A. &amp; Prabhu, A.. (2017). Design and fabrication of electric bike. International Journal of Mechanical Engineering and Technology. 8. 245-253. </a:t>
            </a:r>
            <a:endParaRPr sz="2100"/>
          </a:p>
          <a:p>
            <a:pPr indent="0" lvl="0" marL="152400" rtl="0" algn="l">
              <a:spcBef>
                <a:spcPts val="0"/>
              </a:spcBef>
              <a:spcAft>
                <a:spcPts val="0"/>
              </a:spcAft>
              <a:buClr>
                <a:schemeClr val="dk1"/>
              </a:buClr>
              <a:buSzPts val="2400"/>
              <a:buNone/>
            </a:pPr>
            <a:r>
              <a:rPr lang="en-GB" sz="2100"/>
              <a:t>[2] </a:t>
            </a:r>
            <a:r>
              <a:rPr lang="en-GB" sz="2100">
                <a:latin typeface="Arial"/>
                <a:ea typeface="Arial"/>
                <a:cs typeface="Arial"/>
                <a:sym typeface="Arial"/>
              </a:rPr>
              <a:t>Srijan Manish, Jitendra Kumar Rajak, Vishnu Kant Tiwari and Rakesh, Quad Bike Design and Simulation: A Pre-Manufacturing Methodology, International Journal of Advanced Research in Engineering and Technology (IJARET)Volume 5, Issue 6, June (2014), pp. 68-76</a:t>
            </a:r>
            <a:endParaRPr sz="2100">
              <a:latin typeface="Arial"/>
              <a:ea typeface="Arial"/>
              <a:cs typeface="Arial"/>
              <a:sym typeface="Arial"/>
            </a:endParaRPr>
          </a:p>
          <a:p>
            <a:pPr indent="-190500" lvl="0" marL="342900" rtl="0" algn="l">
              <a:lnSpc>
                <a:spcPct val="90000"/>
              </a:lnSpc>
              <a:spcBef>
                <a:spcPts val="0"/>
              </a:spcBef>
              <a:spcAft>
                <a:spcPts val="0"/>
              </a:spcAft>
              <a:buClr>
                <a:schemeClr val="dk1"/>
              </a:buClr>
              <a:buSzPts val="2400"/>
              <a:buNone/>
            </a:pPr>
            <a:r>
              <a:rPr lang="en-GB" sz="2100"/>
              <a:t>[3] Davide Di Fattaa, Dean Pattonb, Giampaolo Viglia, The determinants of conversion rates in SME e-commerce websites, IEEE 2018.</a:t>
            </a:r>
            <a:endParaRPr sz="2100"/>
          </a:p>
          <a:p>
            <a:pPr indent="0" lvl="0" marL="152400" rtl="0" algn="l">
              <a:lnSpc>
                <a:spcPct val="90000"/>
              </a:lnSpc>
              <a:spcBef>
                <a:spcPts val="0"/>
              </a:spcBef>
              <a:spcAft>
                <a:spcPts val="0"/>
              </a:spcAft>
              <a:buClr>
                <a:schemeClr val="dk1"/>
              </a:buClr>
              <a:buSzPts val="2400"/>
              <a:buNone/>
            </a:pPr>
            <a:r>
              <a:rPr lang="en-GB" sz="2100"/>
              <a:t>[4] Bokolo Anthony, Mazlina Abdul Majid, Awanis Romli, An Analytical Study Evaluating the Applicability of a Developed Innovative ESourcing System for Automobile Based Firm, IEEE 2018. [2] </a:t>
            </a:r>
            <a:endParaRPr sz="2100"/>
          </a:p>
          <a:p>
            <a:pPr indent="-190500" lvl="0" marL="342900" rtl="0" algn="l">
              <a:lnSpc>
                <a:spcPct val="90000"/>
              </a:lnSpc>
              <a:spcBef>
                <a:spcPts val="0"/>
              </a:spcBef>
              <a:spcAft>
                <a:spcPts val="0"/>
              </a:spcAft>
              <a:buClr>
                <a:schemeClr val="dk1"/>
              </a:buClr>
              <a:buSzPts val="1100"/>
              <a:buFont typeface="Arial"/>
              <a:buNone/>
            </a:pPr>
            <a:r>
              <a:rPr lang="en-GB" sz="2100"/>
              <a:t>[5] Dr. Urvashi Sharma, Bhawna Rajput, Future of E-commerce in India, IEEE 2021.</a:t>
            </a:r>
            <a:endParaRPr sz="2100"/>
          </a:p>
          <a:p>
            <a:pPr indent="0" lvl="0" marL="0" rtl="0" algn="l">
              <a:lnSpc>
                <a:spcPct val="115000"/>
              </a:lnSpc>
              <a:spcBef>
                <a:spcPts val="800"/>
              </a:spcBef>
              <a:spcAft>
                <a:spcPts val="80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190500" lvl="0" marL="342900" rtl="0" algn="l">
              <a:lnSpc>
                <a:spcPct val="90000"/>
              </a:lnSpc>
              <a:spcBef>
                <a:spcPts val="0"/>
              </a:spcBef>
              <a:spcAft>
                <a:spcPts val="0"/>
              </a:spcAft>
              <a:buNone/>
            </a:pPr>
            <a:r>
              <a:rPr lang="en-GB" sz="2100"/>
              <a:t>[5] </a:t>
            </a:r>
            <a:r>
              <a:rPr lang="en-GB" sz="2100"/>
              <a:t>Dr. Urvashi Sharma, Bhawna Rajput, Future of E-commerce in India, IEEE 2021.</a:t>
            </a:r>
            <a:endParaRPr sz="2100"/>
          </a:p>
          <a:p>
            <a:pPr indent="-190500" lvl="0" marL="342900" rtl="0" algn="l">
              <a:lnSpc>
                <a:spcPct val="90000"/>
              </a:lnSpc>
              <a:spcBef>
                <a:spcPts val="0"/>
              </a:spcBef>
              <a:spcAft>
                <a:spcPts val="0"/>
              </a:spcAft>
              <a:buNone/>
            </a:pPr>
            <a:r>
              <a:rPr lang="en-GB" sz="2100"/>
              <a:t>[6] </a:t>
            </a:r>
            <a:r>
              <a:rPr lang="en-GB" sz="2100">
                <a:highlight>
                  <a:schemeClr val="lt1"/>
                </a:highlight>
                <a:latin typeface="Arial"/>
                <a:ea typeface="Arial"/>
                <a:cs typeface="Arial"/>
                <a:sym typeface="Arial"/>
              </a:rPr>
              <a:t>Group, Network Working. Hypertext Transfer Protocol -HTTP/1. 1. 061999. Available:. Accessed on 10 March 2014.</a:t>
            </a:r>
            <a:endParaRPr sz="2100">
              <a:highlight>
                <a:schemeClr val="lt1"/>
              </a:highlight>
              <a:latin typeface="Arial"/>
              <a:ea typeface="Arial"/>
              <a:cs typeface="Arial"/>
              <a:sym typeface="Arial"/>
            </a:endParaRPr>
          </a:p>
          <a:p>
            <a:pPr indent="-190500" lvl="0" marL="342900" rtl="0" algn="l">
              <a:lnSpc>
                <a:spcPct val="90000"/>
              </a:lnSpc>
              <a:spcBef>
                <a:spcPts val="0"/>
              </a:spcBef>
              <a:spcAft>
                <a:spcPts val="0"/>
              </a:spcAft>
              <a:buNone/>
            </a:pPr>
            <a:r>
              <a:rPr lang="en-GB" sz="2100">
                <a:highlight>
                  <a:schemeClr val="lt1"/>
                </a:highlight>
                <a:latin typeface="Arial"/>
                <a:ea typeface="Arial"/>
                <a:cs typeface="Arial"/>
                <a:sym typeface="Arial"/>
              </a:rPr>
              <a:t>[7] </a:t>
            </a:r>
            <a:r>
              <a:rPr lang="en-GB" sz="2100">
                <a:highlight>
                  <a:schemeClr val="lt1"/>
                </a:highlight>
              </a:rPr>
              <a:t>Apache. About Apache. Available at: &lt;http://httpd.  apache. org/ABOUT_APACHE. html&gt;. Accessed on 11 March 2014.</a:t>
            </a:r>
            <a:endParaRPr sz="2100">
              <a:highlight>
                <a:schemeClr val="lt1"/>
              </a:highlight>
            </a:endParaRPr>
          </a:p>
          <a:p>
            <a:pPr indent="-190500" lvl="0" marL="342900" rtl="0" algn="l">
              <a:lnSpc>
                <a:spcPct val="90000"/>
              </a:lnSpc>
              <a:spcBef>
                <a:spcPts val="0"/>
              </a:spcBef>
              <a:spcAft>
                <a:spcPts val="0"/>
              </a:spcAft>
              <a:buNone/>
            </a:pPr>
            <a:r>
              <a:rPr lang="en-GB" sz="2100">
                <a:highlight>
                  <a:schemeClr val="lt1"/>
                </a:highlight>
              </a:rPr>
              <a:t>[8] Android, Android Emulator. Android. com. Available at : . Accessed on 11 March 2014.</a:t>
            </a:r>
            <a:endParaRPr sz="2100">
              <a:highlight>
                <a:schemeClr val="lt1"/>
              </a:highlight>
            </a:endParaRPr>
          </a:p>
          <a:p>
            <a:pPr indent="-190500" lvl="0" marL="342900" rtl="0" algn="l">
              <a:lnSpc>
                <a:spcPct val="90000"/>
              </a:lnSpc>
              <a:spcBef>
                <a:spcPts val="0"/>
              </a:spcBef>
              <a:spcAft>
                <a:spcPts val="0"/>
              </a:spcAft>
              <a:buNone/>
            </a:pPr>
            <a:r>
              <a:rPr lang="en-GB" sz="2100">
                <a:highlight>
                  <a:schemeClr val="lt1"/>
                </a:highlight>
              </a:rPr>
              <a:t>[9] </a:t>
            </a:r>
            <a:r>
              <a:rPr lang="en-GB" sz="2100">
                <a:highlight>
                  <a:schemeClr val="lt1"/>
                </a:highlight>
                <a:latin typeface="Arial"/>
                <a:ea typeface="Arial"/>
                <a:cs typeface="Arial"/>
                <a:sym typeface="Arial"/>
              </a:rPr>
              <a:t>Survey on Development of Android Based Mobile App for Prestashop eCommerce Shopping Cart (ALC)</a:t>
            </a:r>
            <a:r>
              <a:rPr lang="en-GB" sz="2100">
                <a:highlight>
                  <a:schemeClr val="lt1"/>
                </a:highlight>
              </a:rPr>
              <a:t>Swapnil S. Jagtap Department of Computer Engineering VPKBIET, Baramati,</a:t>
            </a:r>
            <a:endParaRPr sz="2100">
              <a:highlight>
                <a:schemeClr val="lt1"/>
              </a:highlight>
            </a:endParaRPr>
          </a:p>
          <a:p>
            <a:pPr indent="-190500" lvl="0" marL="342900" rtl="0" algn="l">
              <a:lnSpc>
                <a:spcPct val="90000"/>
              </a:lnSpc>
              <a:spcBef>
                <a:spcPts val="0"/>
              </a:spcBef>
              <a:spcAft>
                <a:spcPts val="0"/>
              </a:spcAft>
              <a:buNone/>
            </a:pPr>
            <a:r>
              <a:rPr lang="en-GB" sz="2100">
                <a:highlight>
                  <a:schemeClr val="lt1"/>
                </a:highlight>
              </a:rPr>
              <a:t>[10]Jank, W., Shmueli, G., Dass, M., Yahav, I., &amp; Zhang, S. (2008). Statistical challenges in ecommerce: Modeling dynamic and networked data. INFORMS Tutorials in Operations Research, 31-54.</a:t>
            </a:r>
            <a:endParaRPr sz="2100">
              <a:highlight>
                <a:schemeClr val="lt1"/>
              </a:highlight>
            </a:endParaRPr>
          </a:p>
          <a:p>
            <a:pPr indent="-190500" lvl="0" marL="342900" rtl="0" algn="l">
              <a:lnSpc>
                <a:spcPct val="90000"/>
              </a:lnSpc>
              <a:spcBef>
                <a:spcPts val="0"/>
              </a:spcBef>
              <a:spcAft>
                <a:spcPts val="0"/>
              </a:spcAft>
              <a:buNone/>
            </a:pPr>
            <a:r>
              <a:rPr lang="en-GB" sz="2100">
                <a:highlight>
                  <a:schemeClr val="lt1"/>
                </a:highlight>
              </a:rPr>
              <a:t>[11]</a:t>
            </a:r>
            <a:r>
              <a:rPr lang="en-GB" sz="1900"/>
              <a:t>Fielding, R. T. , 2000. Architectural Styles and the Design of Network-based Software Architectures. Doctor of Philosophy, University of California, Irvine. Retrieved from</a:t>
            </a:r>
            <a:endParaRPr sz="23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t/>
            </a:r>
            <a:endParaRPr/>
          </a:p>
        </p:txBody>
      </p:sp>
      <p:sp>
        <p:nvSpPr>
          <p:cNvPr id="171" name="Google Shape;171;p26"/>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Introduction</a:t>
            </a:r>
            <a:endParaRPr/>
          </a:p>
        </p:txBody>
      </p:sp>
      <p:sp>
        <p:nvSpPr>
          <p:cNvPr id="97" name="Google Shape;97;p1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GB" sz="2100"/>
              <a:t>E-CATALOGUE</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342900" lvl="0" marL="457200" rtl="0" algn="l">
              <a:spcBef>
                <a:spcPts val="0"/>
              </a:spcBef>
              <a:spcAft>
                <a:spcPts val="0"/>
              </a:spcAft>
              <a:buSzPts val="1800"/>
              <a:buFont typeface="Roboto"/>
              <a:buChar char="•"/>
            </a:pPr>
            <a:r>
              <a:rPr lang="en-GB" sz="1800">
                <a:highlight>
                  <a:schemeClr val="lt1"/>
                </a:highlight>
                <a:latin typeface="Roboto"/>
                <a:ea typeface="Roboto"/>
                <a:cs typeface="Roboto"/>
                <a:sym typeface="Roboto"/>
              </a:rPr>
              <a:t>E-catalogue, is a digital version of a traditional printed catalogue that can be viewed online. It typically contains information about products or services, including images, descriptions, prices, and other relevant details.</a:t>
            </a:r>
            <a:endParaRPr sz="1800">
              <a:highlight>
                <a:schemeClr val="lt1"/>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highlight>
                  <a:schemeClr val="lt1"/>
                </a:highlight>
                <a:latin typeface="Roboto"/>
                <a:ea typeface="Roboto"/>
                <a:cs typeface="Roboto"/>
                <a:sym typeface="Roboto"/>
              </a:rPr>
              <a:t>It serves the same purpose as a physical catalogue, presenting information about products or services in a structured and organized manner. E-catalogues are commonly used in e-commerce and business-to-business (B2B) transactions, providing a convenient way for customers and clients to browse, explore, and make informed decisions about the products or services offered.</a:t>
            </a:r>
            <a:endParaRPr sz="1800">
              <a:highlight>
                <a:schemeClr val="lt1"/>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highlight>
                  <a:schemeClr val="lt1"/>
                </a:highlight>
                <a:latin typeface="Roboto"/>
                <a:ea typeface="Roboto"/>
                <a:cs typeface="Roboto"/>
                <a:sym typeface="Roboto"/>
              </a:rPr>
              <a:t>In the era of digital commerce, our e-catalogue revolutionizes the way you explore and engage with our products. Presented in a dynamic digital format, our catalogue embraces interactive elements, allowing you deeper into product details through clickable links, zoomable images, and even multimedia content. The inclusion of search functionality ensures that you can swiftly locate specific items, making your browsing experience efficient and tailored to your needs. With real-time updates, our catalogue keeps you informed about the latest products, prices,events and promotions.Navigating the nearby stores of specified yamaha  motors.</a:t>
            </a:r>
            <a:endParaRPr sz="1800">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79550" y="2867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Literature Review Table</a:t>
            </a:r>
            <a:endParaRPr/>
          </a:p>
        </p:txBody>
      </p:sp>
      <p:graphicFrame>
        <p:nvGraphicFramePr>
          <p:cNvPr id="103" name="Google Shape;103;p15"/>
          <p:cNvGraphicFramePr/>
          <p:nvPr/>
        </p:nvGraphicFramePr>
        <p:xfrm>
          <a:off x="140526" y="1013053"/>
          <a:ext cx="3000000" cy="3000000"/>
        </p:xfrm>
        <a:graphic>
          <a:graphicData uri="http://schemas.openxmlformats.org/drawingml/2006/table">
            <a:tbl>
              <a:tblPr bandRow="1" firstRow="1">
                <a:noFill/>
                <a:tableStyleId>{6FD50011-0FAC-4AFA-9B05-B6EFBD841B73}</a:tableStyleId>
              </a:tblPr>
              <a:tblGrid>
                <a:gridCol w="405325"/>
                <a:gridCol w="932150"/>
                <a:gridCol w="1027150"/>
                <a:gridCol w="617300"/>
                <a:gridCol w="2208725"/>
                <a:gridCol w="1271525"/>
                <a:gridCol w="1447650"/>
                <a:gridCol w="3950625"/>
              </a:tblGrid>
              <a:tr h="469600">
                <a:tc>
                  <a:txBody>
                    <a:bodyPr/>
                    <a:lstStyle/>
                    <a:p>
                      <a:pPr indent="0" lvl="0" marL="103504" marR="0" rtl="0" algn="l">
                        <a:lnSpc>
                          <a:spcPct val="113500"/>
                        </a:lnSpc>
                        <a:spcBef>
                          <a:spcPts val="0"/>
                        </a:spcBef>
                        <a:spcAft>
                          <a:spcPts val="0"/>
                        </a:spcAft>
                        <a:buNone/>
                      </a:pPr>
                      <a:r>
                        <a:rPr b="1" lang="en-GB" sz="1000" u="none" cap="none" strike="noStrike">
                          <a:latin typeface="Times New Roman"/>
                          <a:ea typeface="Times New Roman"/>
                          <a:cs typeface="Times New Roman"/>
                          <a:sym typeface="Times New Roman"/>
                        </a:rPr>
                        <a:t>SL.</a:t>
                      </a:r>
                      <a:endParaRPr sz="1000" u="none" cap="none" strike="noStrike">
                        <a:latin typeface="Times New Roman"/>
                        <a:ea typeface="Times New Roman"/>
                        <a:cs typeface="Times New Roman"/>
                        <a:sym typeface="Times New Roman"/>
                      </a:endParaRPr>
                    </a:p>
                    <a:p>
                      <a:pPr indent="0" lvl="0" marL="85090" marR="0" rtl="0" algn="l">
                        <a:lnSpc>
                          <a:spcPct val="116500"/>
                        </a:lnSpc>
                        <a:spcBef>
                          <a:spcPts val="0"/>
                        </a:spcBef>
                        <a:spcAft>
                          <a:spcPts val="0"/>
                        </a:spcAft>
                        <a:buNone/>
                      </a:pPr>
                      <a:r>
                        <a:rPr b="1" lang="en-GB" sz="1000" u="none" cap="none" strike="noStrike">
                          <a:latin typeface="Times New Roman"/>
                          <a:ea typeface="Times New Roman"/>
                          <a:cs typeface="Times New Roman"/>
                          <a:sym typeface="Times New Roman"/>
                        </a:rPr>
                        <a:t>NO.</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31686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TITLE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17653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AUTHOR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2539" lvl="0" marL="106045" marR="100330" rtl="0" algn="l">
                        <a:lnSpc>
                          <a:spcPct val="115000"/>
                        </a:lnSpc>
                        <a:spcBef>
                          <a:spcPts val="0"/>
                        </a:spcBef>
                        <a:spcAft>
                          <a:spcPts val="0"/>
                        </a:spcAft>
                        <a:buNone/>
                      </a:pPr>
                      <a:r>
                        <a:rPr b="1" lang="en-GB" sz="1000" u="none" cap="none" strike="noStrike">
                          <a:latin typeface="Times New Roman"/>
                          <a:ea typeface="Times New Roman"/>
                          <a:cs typeface="Times New Roman"/>
                          <a:sym typeface="Times New Roman"/>
                        </a:rPr>
                        <a:t>YEAR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7620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SOURCE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8191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ALGORITHM</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19494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FINDINGS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57912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DRAWBACKS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r>
              <a:tr h="2313825">
                <a:tc>
                  <a:txBody>
                    <a:bodyPr/>
                    <a:lstStyle/>
                    <a:p>
                      <a:pPr indent="0" lvl="0" marL="0" marR="0" rtl="0" algn="ctr">
                        <a:lnSpc>
                          <a:spcPct val="118888"/>
                        </a:lnSpc>
                        <a:spcBef>
                          <a:spcPts val="0"/>
                        </a:spcBef>
                        <a:spcAft>
                          <a:spcPts val="0"/>
                        </a:spcAft>
                        <a:buNone/>
                      </a:pPr>
                      <a:r>
                        <a:rPr lang="en-GB" sz="900" u="none" cap="none" strike="noStrike">
                          <a:latin typeface="Times New Roman"/>
                          <a:ea typeface="Times New Roman"/>
                          <a:cs typeface="Times New Roman"/>
                          <a:sym typeface="Times New Roman"/>
                        </a:rPr>
                        <a:t>1</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2395" rtl="0" algn="l">
                        <a:lnSpc>
                          <a:spcPct val="114444"/>
                        </a:lnSpc>
                        <a:spcBef>
                          <a:spcPts val="0"/>
                        </a:spcBef>
                        <a:spcAft>
                          <a:spcPts val="0"/>
                        </a:spcAft>
                        <a:buNone/>
                      </a:pPr>
                      <a:r>
                        <a:rPr lang="en-GB" sz="1200">
                          <a:latin typeface="Times New Roman"/>
                          <a:ea typeface="Times New Roman"/>
                          <a:cs typeface="Times New Roman"/>
                          <a:sym typeface="Times New Roman"/>
                        </a:rPr>
                        <a:t>Survey and development of Android based mobile app for e-commerce</a:t>
                      </a:r>
                      <a:endParaRPr sz="1200" u="none" cap="none" strike="noStrike">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12700" marR="6985" rtl="0" algn="just">
                        <a:spcBef>
                          <a:spcPts val="0"/>
                        </a:spcBef>
                        <a:spcAft>
                          <a:spcPts val="0"/>
                        </a:spcAft>
                        <a:buNone/>
                      </a:pPr>
                      <a:r>
                        <a:rPr lang="en-GB" sz="1200">
                          <a:highlight>
                            <a:srgbClr val="FFFFFF"/>
                          </a:highlight>
                          <a:latin typeface="Times New Roman"/>
                          <a:ea typeface="Times New Roman"/>
                          <a:cs typeface="Times New Roman"/>
                          <a:sym typeface="Times New Roman"/>
                        </a:rPr>
                        <a:t>Swapnil S. Jagtap</a:t>
                      </a:r>
                      <a:endParaRPr sz="1200">
                        <a:highlight>
                          <a:srgbClr val="FFFFFF"/>
                        </a:highlight>
                        <a:latin typeface="Times New Roman"/>
                        <a:ea typeface="Times New Roman"/>
                        <a:cs typeface="Times New Roman"/>
                        <a:sym typeface="Times New Roman"/>
                      </a:endParaRPr>
                    </a:p>
                    <a:p>
                      <a:pPr indent="0" lvl="0" marL="12700" marR="6985"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12700" marR="6985" rtl="0" algn="just">
                        <a:spcBef>
                          <a:spcPts val="0"/>
                        </a:spcBef>
                        <a:spcAft>
                          <a:spcPts val="0"/>
                        </a:spcAft>
                        <a:buNone/>
                      </a:pPr>
                      <a:r>
                        <a:rPr lang="en-GB" sz="1200">
                          <a:highlight>
                            <a:srgbClr val="FFFFFF"/>
                          </a:highlight>
                          <a:latin typeface="Times New Roman"/>
                          <a:ea typeface="Times New Roman"/>
                          <a:cs typeface="Times New Roman"/>
                          <a:sym typeface="Times New Roman"/>
                        </a:rPr>
                        <a:t>Dr. Dinesh B. Hanchate </a:t>
                      </a:r>
                      <a:endParaRPr sz="1200">
                        <a:highlight>
                          <a:srgbClr val="FFFFFF"/>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3" rtl="0" algn="ctr">
                        <a:lnSpc>
                          <a:spcPct val="118888"/>
                        </a:lnSpc>
                        <a:spcBef>
                          <a:spcPts val="0"/>
                        </a:spcBef>
                        <a:spcAft>
                          <a:spcPts val="0"/>
                        </a:spcAft>
                        <a:buNone/>
                      </a:pPr>
                      <a:r>
                        <a:rPr lang="en-GB" sz="1200" u="none" cap="none" strike="noStrike">
                          <a:latin typeface="Times New Roman"/>
                          <a:ea typeface="Times New Roman"/>
                          <a:cs typeface="Times New Roman"/>
                          <a:sym typeface="Times New Roman"/>
                        </a:rPr>
                        <a:t>20</a:t>
                      </a:r>
                      <a:r>
                        <a:rPr lang="en-GB" sz="1200">
                          <a:latin typeface="Times New Roman"/>
                          <a:ea typeface="Times New Roman"/>
                          <a:cs typeface="Times New Roman"/>
                          <a:sym typeface="Times New Roman"/>
                        </a:rPr>
                        <a:t>17</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lnSpc>
                          <a:spcPct val="90000"/>
                        </a:lnSpc>
                        <a:spcBef>
                          <a:spcPts val="0"/>
                        </a:spcBef>
                        <a:spcAft>
                          <a:spcPts val="0"/>
                        </a:spcAft>
                        <a:buSzPts val="1100"/>
                        <a:buNone/>
                      </a:pPr>
                      <a:r>
                        <a:rPr lang="en-GB" sz="1200">
                          <a:highlight>
                            <a:srgbClr val="FFFFFF"/>
                          </a:highlight>
                          <a:latin typeface="Times New Roman"/>
                          <a:ea typeface="Times New Roman"/>
                          <a:cs typeface="Times New Roman"/>
                          <a:sym typeface="Times New Roman"/>
                        </a:rPr>
                        <a:t>Survey on</a:t>
                      </a:r>
                      <a:endParaRPr sz="1200">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rPr lang="en-GB" sz="1200">
                          <a:highlight>
                            <a:srgbClr val="FFFFFF"/>
                          </a:highlight>
                          <a:latin typeface="Times New Roman"/>
                          <a:ea typeface="Times New Roman"/>
                          <a:cs typeface="Times New Roman"/>
                          <a:sym typeface="Times New Roman"/>
                        </a:rPr>
                        <a:t>Development of Android Based Mobile App for Prestashop eCommerce Shopping Cart (ALC)Swapnil S. Jagtap Department of Computer Engineering VPKBIET, Baramati</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70815" rtl="0" algn="l">
                        <a:lnSpc>
                          <a:spcPct val="114444"/>
                        </a:lnSpc>
                        <a:spcBef>
                          <a:spcPts val="0"/>
                        </a:spcBef>
                        <a:spcAft>
                          <a:spcPts val="0"/>
                        </a:spcAft>
                        <a:buNone/>
                      </a:pPr>
                      <a:r>
                        <a:rPr lang="en-GB" sz="1200">
                          <a:highlight>
                            <a:srgbClr val="FFFFFF"/>
                          </a:highlight>
                          <a:latin typeface="Times New Roman"/>
                          <a:ea typeface="Times New Roman"/>
                          <a:cs typeface="Times New Roman"/>
                          <a:sym typeface="Times New Roman"/>
                        </a:rPr>
                        <a:t>Sorting,real upadating</a:t>
                      </a:r>
                      <a:endParaRPr sz="900" u="none" cap="none" strike="noStrike">
                        <a:highlight>
                          <a:srgbClr val="FFFFFF"/>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210820" rtl="0" algn="l">
                        <a:lnSpc>
                          <a:spcPct val="114444"/>
                        </a:lnSpc>
                        <a:spcBef>
                          <a:spcPts val="0"/>
                        </a:spcBef>
                        <a:spcAft>
                          <a:spcPts val="0"/>
                        </a:spcAft>
                        <a:buNone/>
                      </a:pPr>
                      <a:r>
                        <a:rPr lang="en-GB" sz="1200">
                          <a:latin typeface="Times New Roman"/>
                          <a:ea typeface="Times New Roman"/>
                          <a:cs typeface="Times New Roman"/>
                          <a:sym typeface="Times New Roman"/>
                        </a:rPr>
                        <a:t>shopping cart for groceries for home</a:t>
                      </a:r>
                      <a:endParaRPr sz="1200" u="none" cap="none" strike="noStrike">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2222"/>
                        </a:lnSpc>
                        <a:spcBef>
                          <a:spcPts val="0"/>
                        </a:spcBef>
                        <a:spcAft>
                          <a:spcPts val="0"/>
                        </a:spcAft>
                        <a:buNone/>
                      </a:pPr>
                      <a:r>
                        <a:rPr lang="en-GB" sz="1100">
                          <a:highlight>
                            <a:srgbClr val="FFFFFF"/>
                          </a:highlight>
                          <a:latin typeface="Times New Roman"/>
                          <a:ea typeface="Times New Roman"/>
                          <a:cs typeface="Times New Roman"/>
                          <a:sym typeface="Times New Roman"/>
                        </a:rPr>
                        <a:t>Electronic Commerce (eCommerce) refers to the online exchange of</a:t>
                      </a:r>
                      <a:endParaRPr sz="1100">
                        <a:highlight>
                          <a:srgbClr val="FFFFFF"/>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None/>
                      </a:pPr>
                      <a:r>
                        <a:rPr lang="en-GB" sz="1100">
                          <a:highlight>
                            <a:srgbClr val="FFFFFF"/>
                          </a:highlight>
                          <a:latin typeface="Times New Roman"/>
                          <a:ea typeface="Times New Roman"/>
                          <a:cs typeface="Times New Roman"/>
                          <a:sym typeface="Times New Roman"/>
                        </a:rPr>
                        <a:t>information, allowing users to</a:t>
                      </a:r>
                      <a:endParaRPr sz="1100">
                        <a:highlight>
                          <a:srgbClr val="FFFFFF"/>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None/>
                      </a:pPr>
                      <a:r>
                        <a:rPr lang="en-GB" sz="1100">
                          <a:highlight>
                            <a:srgbClr val="FFFFFF"/>
                          </a:highlight>
                          <a:latin typeface="Times New Roman"/>
                          <a:ea typeface="Times New Roman"/>
                          <a:cs typeface="Times New Roman"/>
                          <a:sym typeface="Times New Roman"/>
                        </a:rPr>
                        <a:t>electronically trade goods and services without constraints of time or distance. It facilitates seamless transactions over the internet. Meanwhile, Mobile Commerce (mCommerce) involves the buying and selling of goods and services through wireless handheld devices like mobiles and tablets, representing the next</a:t>
                      </a:r>
                      <a:endParaRPr sz="1100">
                        <a:highlight>
                          <a:srgbClr val="FFFFFF"/>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None/>
                      </a:pPr>
                      <a:r>
                        <a:rPr lang="en-GB" sz="1100">
                          <a:highlight>
                            <a:srgbClr val="FFFFFF"/>
                          </a:highlight>
                          <a:latin typeface="Times New Roman"/>
                          <a:ea typeface="Times New Roman"/>
                          <a:cs typeface="Times New Roman"/>
                          <a:sym typeface="Times New Roman"/>
                        </a:rPr>
                        <a:t>generation of eCommerce. Online</a:t>
                      </a:r>
                      <a:endParaRPr sz="1100">
                        <a:highlight>
                          <a:srgbClr val="FFFFFF"/>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None/>
                      </a:pPr>
                      <a:r>
                        <a:rPr lang="en-GB" sz="1100">
                          <a:highlight>
                            <a:srgbClr val="FFFFFF"/>
                          </a:highlight>
                          <a:latin typeface="Times New Roman"/>
                          <a:ea typeface="Times New Roman"/>
                          <a:cs typeface="Times New Roman"/>
                          <a:sym typeface="Times New Roman"/>
                        </a:rPr>
                        <a:t>shopping, a subset of eCommerce, enables customers to directly purchase items from a merchant through a web browser, with two primary processes: Business-to-Consumer (B2C) and Business-to-Business (B2B). The shopping cart system is integral, allowing customers to create a list of items, and at checkout, the total is calculated, including shipping, handling charges, and applicable taxes.</a:t>
                      </a:r>
                      <a:endParaRPr sz="1100" u="none" cap="none" strike="noStrike">
                        <a:highlight>
                          <a:srgbClr val="FFFFFF"/>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r>
              <a:tr h="2488300">
                <a:tc>
                  <a:txBody>
                    <a:bodyPr/>
                    <a:lstStyle/>
                    <a:p>
                      <a:pPr indent="0" lvl="0" marL="66675" marR="0" rtl="0" algn="l">
                        <a:lnSpc>
                          <a:spcPct val="113222"/>
                        </a:lnSpc>
                        <a:spcBef>
                          <a:spcPts val="0"/>
                        </a:spcBef>
                        <a:spcAft>
                          <a:spcPts val="0"/>
                        </a:spcAft>
                        <a:buNone/>
                      </a:pPr>
                      <a:r>
                        <a:rPr lang="en-GB" sz="900">
                          <a:latin typeface="Times New Roman"/>
                          <a:ea typeface="Times New Roman"/>
                          <a:cs typeface="Times New Roman"/>
                          <a:sym typeface="Times New Roman"/>
                        </a:rPr>
                        <a:t>2</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4444"/>
                        </a:lnSpc>
                        <a:spcBef>
                          <a:spcPts val="0"/>
                        </a:spcBef>
                        <a:spcAft>
                          <a:spcPts val="0"/>
                        </a:spcAft>
                        <a:buNone/>
                      </a:pPr>
                      <a:r>
                        <a:rPr lang="en-GB" sz="1200">
                          <a:latin typeface="Times New Roman"/>
                          <a:ea typeface="Times New Roman"/>
                          <a:cs typeface="Times New Roman"/>
                          <a:sym typeface="Times New Roman"/>
                        </a:rPr>
                        <a:t>The determinants of conversion rates in SME e-commerce websites</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00025" rtl="0" algn="l">
                        <a:lnSpc>
                          <a:spcPct val="114444"/>
                        </a:lnSpc>
                        <a:spcBef>
                          <a:spcPts val="10"/>
                        </a:spcBef>
                        <a:spcAft>
                          <a:spcPts val="0"/>
                        </a:spcAft>
                        <a:buNone/>
                      </a:pPr>
                      <a:r>
                        <a:rPr lang="en-GB" sz="1200">
                          <a:latin typeface="Times New Roman"/>
                          <a:ea typeface="Times New Roman"/>
                          <a:cs typeface="Times New Roman"/>
                          <a:sym typeface="Times New Roman"/>
                        </a:rPr>
                        <a:t>Davide Di Fattaa, Dean Pattonb, Giampaolo Vigliac,⁎</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3" rtl="0" algn="ctr">
                        <a:lnSpc>
                          <a:spcPct val="113222"/>
                        </a:lnSpc>
                        <a:spcBef>
                          <a:spcPts val="0"/>
                        </a:spcBef>
                        <a:spcAft>
                          <a:spcPts val="0"/>
                        </a:spcAft>
                        <a:buNone/>
                      </a:pPr>
                      <a:r>
                        <a:rPr lang="en-GB" sz="1200" u="none" cap="none" strike="noStrike">
                          <a:latin typeface="Times New Roman"/>
                          <a:ea typeface="Times New Roman"/>
                          <a:cs typeface="Times New Roman"/>
                          <a:sym typeface="Times New Roman"/>
                        </a:rPr>
                        <a:t>20</a:t>
                      </a:r>
                      <a:r>
                        <a:rPr lang="en-GB" sz="1200">
                          <a:latin typeface="Times New Roman"/>
                          <a:ea typeface="Times New Roman"/>
                          <a:cs typeface="Times New Roman"/>
                          <a:sym typeface="Times New Roman"/>
                        </a:rPr>
                        <a:t>17</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3222"/>
                        </a:lnSpc>
                        <a:spcBef>
                          <a:spcPts val="0"/>
                        </a:spcBef>
                        <a:spcAft>
                          <a:spcPts val="0"/>
                        </a:spcAft>
                        <a:buNone/>
                      </a:pPr>
                      <a:r>
                        <a:rPr lang="en-GB" sz="1200" u="none" cap="none" strike="noStrike">
                          <a:latin typeface="Times New Roman"/>
                          <a:ea typeface="Times New Roman"/>
                          <a:cs typeface="Times New Roman"/>
                          <a:sym typeface="Times New Roman"/>
                        </a:rPr>
                        <a:t>IEEE</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7222"/>
                        </a:lnSpc>
                        <a:spcBef>
                          <a:spcPts val="0"/>
                        </a:spcBef>
                        <a:spcAft>
                          <a:spcPts val="0"/>
                        </a:spcAft>
                        <a:buNone/>
                      </a:pPr>
                      <a:r>
                        <a:rPr lang="en-GB" sz="1200">
                          <a:latin typeface="Times New Roman"/>
                          <a:ea typeface="Times New Roman"/>
                          <a:cs typeface="Times New Roman"/>
                          <a:sym typeface="Times New Roman"/>
                        </a:rPr>
                        <a:t>Analysis of ecommerce websites,web retailing; SMEs</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80975" rtl="0" algn="l">
                        <a:lnSpc>
                          <a:spcPct val="114444"/>
                        </a:lnSpc>
                        <a:spcBef>
                          <a:spcPts val="0"/>
                        </a:spcBef>
                        <a:spcAft>
                          <a:spcPts val="0"/>
                        </a:spcAft>
                        <a:buNone/>
                      </a:pPr>
                      <a:r>
                        <a:rPr lang="en-GB" sz="1200" u="none" cap="none" strike="noStrike">
                          <a:latin typeface="Times New Roman"/>
                          <a:ea typeface="Times New Roman"/>
                          <a:cs typeface="Times New Roman"/>
                          <a:sym typeface="Times New Roman"/>
                        </a:rPr>
                        <a:t>Prediction </a:t>
                      </a:r>
                      <a:r>
                        <a:rPr lang="en-GB" sz="1200">
                          <a:latin typeface="Times New Roman"/>
                          <a:ea typeface="Times New Roman"/>
                          <a:cs typeface="Times New Roman"/>
                          <a:sym typeface="Times New Roman"/>
                        </a:rPr>
                        <a:t>of retail prices of ecommerce market</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36525" rtl="0" algn="l">
                        <a:lnSpc>
                          <a:spcPct val="114444"/>
                        </a:lnSpc>
                        <a:spcBef>
                          <a:spcPts val="25"/>
                        </a:spcBef>
                        <a:spcAft>
                          <a:spcPts val="0"/>
                        </a:spcAft>
                        <a:buNone/>
                      </a:pPr>
                      <a:r>
                        <a:rPr lang="en-GB" sz="1200">
                          <a:highlight>
                            <a:srgbClr val="FFFFFF"/>
                          </a:highlight>
                          <a:latin typeface="Times New Roman"/>
                          <a:ea typeface="Times New Roman"/>
                          <a:cs typeface="Times New Roman"/>
                          <a:sym typeface="Times New Roman"/>
                        </a:rPr>
                        <a:t>the generalization that concerns about costs and strategic relevance are no longer valid might oversimplify the diverse challenges faced by SMEs in various sectors. It's crucial to acknowledge that while digital transformation offers opportunities, it also demands adaptation, and the pace of this adaptation may vary across industries and businesses. Overall, recognizing and addressing the drawbacks and challenges inherent in the digital evolution of the retail sector, especially for SMEs, is crucial for developing effective andsustainable strategies in this rapidly changing </a:t>
                      </a:r>
                      <a:endParaRPr sz="12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7205270" y="10001789"/>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None/>
            </a:pPr>
            <a:r>
              <a:rPr lang="en-GB" sz="1100">
                <a:solidFill>
                  <a:srgbClr val="000000"/>
                </a:solidFill>
                <a:latin typeface="Times New Roman"/>
                <a:ea typeface="Times New Roman"/>
                <a:cs typeface="Times New Roman"/>
                <a:sym typeface="Times New Roman"/>
              </a:rPr>
              <a:t>6</a:t>
            </a:r>
            <a:endParaRPr sz="1100">
              <a:solidFill>
                <a:srgbClr val="000000"/>
              </a:solidFill>
              <a:latin typeface="Times New Roman"/>
              <a:ea typeface="Times New Roman"/>
              <a:cs typeface="Times New Roman"/>
              <a:sym typeface="Times New Roman"/>
            </a:endParaRPr>
          </a:p>
        </p:txBody>
      </p:sp>
      <p:sp>
        <p:nvSpPr>
          <p:cNvPr id="109" name="Google Shape;109;p16"/>
          <p:cNvSpPr txBox="1"/>
          <p:nvPr/>
        </p:nvSpPr>
        <p:spPr>
          <a:xfrm>
            <a:off x="544750" y="368875"/>
            <a:ext cx="3699300" cy="3195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i="0" lang="en-GB" sz="2000" u="sng" cap="none" strike="noStrike">
                <a:solidFill>
                  <a:schemeClr val="dk2"/>
                </a:solidFill>
                <a:latin typeface="Times New Roman"/>
                <a:ea typeface="Times New Roman"/>
                <a:cs typeface="Times New Roman"/>
                <a:sym typeface="Times New Roman"/>
              </a:rPr>
              <a:t>LITERATURE REVIEW TABLE</a:t>
            </a:r>
            <a:endParaRPr b="0" i="0" sz="2000" u="none" cap="none" strike="noStrike">
              <a:solidFill>
                <a:schemeClr val="dk2"/>
              </a:solidFill>
              <a:latin typeface="Times New Roman"/>
              <a:ea typeface="Times New Roman"/>
              <a:cs typeface="Times New Roman"/>
              <a:sym typeface="Times New Roman"/>
            </a:endParaRPr>
          </a:p>
        </p:txBody>
      </p:sp>
      <p:graphicFrame>
        <p:nvGraphicFramePr>
          <p:cNvPr id="110" name="Google Shape;110;p16"/>
          <p:cNvGraphicFramePr/>
          <p:nvPr/>
        </p:nvGraphicFramePr>
        <p:xfrm>
          <a:off x="383926" y="1302803"/>
          <a:ext cx="3000000" cy="3000000"/>
        </p:xfrm>
        <a:graphic>
          <a:graphicData uri="http://schemas.openxmlformats.org/drawingml/2006/table">
            <a:tbl>
              <a:tblPr bandRow="1" firstRow="1">
                <a:noFill/>
                <a:tableStyleId>{6FD50011-0FAC-4AFA-9B05-B6EFBD841B73}</a:tableStyleId>
              </a:tblPr>
              <a:tblGrid>
                <a:gridCol w="428875"/>
                <a:gridCol w="1078125"/>
                <a:gridCol w="927325"/>
                <a:gridCol w="626950"/>
                <a:gridCol w="976225"/>
                <a:gridCol w="1353675"/>
                <a:gridCol w="1151525"/>
                <a:gridCol w="3914250"/>
              </a:tblGrid>
              <a:tr h="514225">
                <a:tc>
                  <a:txBody>
                    <a:bodyPr/>
                    <a:lstStyle/>
                    <a:p>
                      <a:pPr indent="0" lvl="0" marL="103504" marR="0" rtl="0" algn="l">
                        <a:lnSpc>
                          <a:spcPct val="113500"/>
                        </a:lnSpc>
                        <a:spcBef>
                          <a:spcPts val="0"/>
                        </a:spcBef>
                        <a:spcAft>
                          <a:spcPts val="0"/>
                        </a:spcAft>
                        <a:buNone/>
                      </a:pPr>
                      <a:r>
                        <a:rPr b="1" lang="en-GB" sz="1000" u="none" cap="none" strike="noStrike">
                          <a:latin typeface="Times New Roman"/>
                          <a:ea typeface="Times New Roman"/>
                          <a:cs typeface="Times New Roman"/>
                          <a:sym typeface="Times New Roman"/>
                        </a:rPr>
                        <a:t>SL.</a:t>
                      </a:r>
                      <a:endParaRPr sz="1000" u="none" cap="none" strike="noStrike">
                        <a:latin typeface="Times New Roman"/>
                        <a:ea typeface="Times New Roman"/>
                        <a:cs typeface="Times New Roman"/>
                        <a:sym typeface="Times New Roman"/>
                      </a:endParaRPr>
                    </a:p>
                    <a:p>
                      <a:pPr indent="0" lvl="0" marL="85090" marR="0" rtl="0" algn="l">
                        <a:lnSpc>
                          <a:spcPct val="116500"/>
                        </a:lnSpc>
                        <a:spcBef>
                          <a:spcPts val="0"/>
                        </a:spcBef>
                        <a:spcAft>
                          <a:spcPts val="0"/>
                        </a:spcAft>
                        <a:buNone/>
                      </a:pPr>
                      <a:r>
                        <a:rPr b="1" lang="en-GB" sz="1000" u="none" cap="none" strike="noStrike">
                          <a:latin typeface="Times New Roman"/>
                          <a:ea typeface="Times New Roman"/>
                          <a:cs typeface="Times New Roman"/>
                          <a:sym typeface="Times New Roman"/>
                        </a:rPr>
                        <a:t>NO.</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31686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TITLE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17653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AUTHOR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2539" lvl="0" marL="106045" marR="100330" rtl="0" algn="l">
                        <a:lnSpc>
                          <a:spcPct val="115000"/>
                        </a:lnSpc>
                        <a:spcBef>
                          <a:spcPts val="0"/>
                        </a:spcBef>
                        <a:spcAft>
                          <a:spcPts val="0"/>
                        </a:spcAft>
                        <a:buNone/>
                      </a:pPr>
                      <a:r>
                        <a:rPr b="1" lang="en-GB" sz="1000" u="none" cap="none" strike="noStrike">
                          <a:latin typeface="Times New Roman"/>
                          <a:ea typeface="Times New Roman"/>
                          <a:cs typeface="Times New Roman"/>
                          <a:sym typeface="Times New Roman"/>
                        </a:rPr>
                        <a:t>YEAR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7620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SOURCE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8191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ALGORITHM</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194945"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FINDINGS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579120" marR="0" rtl="0" algn="l">
                        <a:lnSpc>
                          <a:spcPct val="116000"/>
                        </a:lnSpc>
                        <a:spcBef>
                          <a:spcPts val="0"/>
                        </a:spcBef>
                        <a:spcAft>
                          <a:spcPts val="0"/>
                        </a:spcAft>
                        <a:buNone/>
                      </a:pPr>
                      <a:r>
                        <a:rPr b="1" lang="en-GB" sz="1000" u="none" cap="none" strike="noStrike">
                          <a:latin typeface="Times New Roman"/>
                          <a:ea typeface="Times New Roman"/>
                          <a:cs typeface="Times New Roman"/>
                          <a:sym typeface="Times New Roman"/>
                        </a:rPr>
                        <a:t>DRAWBACKS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r>
              <a:tr h="1691500">
                <a:tc>
                  <a:txBody>
                    <a:bodyPr/>
                    <a:lstStyle/>
                    <a:p>
                      <a:pPr indent="0" lvl="0" marL="66675" marR="0" rtl="0" algn="l">
                        <a:lnSpc>
                          <a:spcPct val="113222"/>
                        </a:lnSpc>
                        <a:spcBef>
                          <a:spcPts val="0"/>
                        </a:spcBef>
                        <a:spcAft>
                          <a:spcPts val="0"/>
                        </a:spcAft>
                        <a:buNone/>
                      </a:pPr>
                      <a:r>
                        <a:rPr lang="en-GB" sz="900">
                          <a:latin typeface="Times New Roman"/>
                          <a:ea typeface="Times New Roman"/>
                          <a:cs typeface="Times New Roman"/>
                          <a:sym typeface="Times New Roman"/>
                        </a:rPr>
                        <a:t>3</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33985" rtl="0" algn="l">
                        <a:lnSpc>
                          <a:spcPct val="114444"/>
                        </a:lnSpc>
                        <a:spcBef>
                          <a:spcPts val="0"/>
                        </a:spcBef>
                        <a:spcAft>
                          <a:spcPts val="0"/>
                        </a:spcAft>
                        <a:buNone/>
                      </a:pPr>
                      <a:r>
                        <a:rPr lang="en-GB" sz="1200">
                          <a:latin typeface="Times New Roman"/>
                          <a:ea typeface="Times New Roman"/>
                          <a:cs typeface="Times New Roman"/>
                          <a:sym typeface="Times New Roman"/>
                        </a:rPr>
                        <a:t>Future of E-commerce in India</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28904" rtl="0" algn="l">
                        <a:lnSpc>
                          <a:spcPct val="114444"/>
                        </a:lnSpc>
                        <a:spcBef>
                          <a:spcPts val="0"/>
                        </a:spcBef>
                        <a:spcAft>
                          <a:spcPts val="0"/>
                        </a:spcAft>
                        <a:buNone/>
                      </a:pPr>
                      <a:r>
                        <a:rPr lang="en-GB" sz="1200">
                          <a:latin typeface="Times New Roman"/>
                          <a:ea typeface="Times New Roman"/>
                          <a:cs typeface="Times New Roman"/>
                          <a:sym typeface="Times New Roman"/>
                        </a:rPr>
                        <a:t>Dr. Urvashi Sharma*</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3" rtl="0" algn="ctr">
                        <a:lnSpc>
                          <a:spcPct val="113222"/>
                        </a:lnSpc>
                        <a:spcBef>
                          <a:spcPts val="0"/>
                        </a:spcBef>
                        <a:spcAft>
                          <a:spcPts val="0"/>
                        </a:spcAft>
                        <a:buNone/>
                      </a:pPr>
                      <a:r>
                        <a:rPr lang="en-GB" sz="1200" u="none" cap="none" strike="noStrike">
                          <a:latin typeface="Times New Roman"/>
                          <a:ea typeface="Times New Roman"/>
                          <a:cs typeface="Times New Roman"/>
                          <a:sym typeface="Times New Roman"/>
                        </a:rPr>
                        <a:t>20</a:t>
                      </a:r>
                      <a:r>
                        <a:rPr lang="en-GB" sz="1200">
                          <a:latin typeface="Times New Roman"/>
                          <a:ea typeface="Times New Roman"/>
                          <a:cs typeface="Times New Roman"/>
                          <a:sym typeface="Times New Roman"/>
                        </a:rPr>
                        <a:t>18</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1524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Dr.Urva</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Sharma,</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Bhawna</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Rajput,</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Future</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ofE-commere</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 in India,</a:t>
                      </a:r>
                      <a:endParaRPr sz="1200">
                        <a:latin typeface="Times New Roman"/>
                        <a:ea typeface="Times New Roman"/>
                        <a:cs typeface="Times New Roman"/>
                        <a:sym typeface="Times New Roman"/>
                      </a:endParaRPr>
                    </a:p>
                    <a:p>
                      <a:pPr indent="-190500" lvl="0" marL="342900" rtl="0" algn="l">
                        <a:lnSpc>
                          <a:spcPct val="90000"/>
                        </a:lnSpc>
                        <a:spcBef>
                          <a:spcPts val="0"/>
                        </a:spcBef>
                        <a:spcAft>
                          <a:spcPts val="0"/>
                        </a:spcAft>
                        <a:buSzPts val="1100"/>
                        <a:buNone/>
                      </a:pPr>
                      <a:r>
                        <a:rPr lang="en-GB" sz="1200">
                          <a:latin typeface="Times New Roman"/>
                          <a:ea typeface="Times New Roman"/>
                          <a:cs typeface="Times New Roman"/>
                          <a:sym typeface="Times New Roman"/>
                        </a:rPr>
                        <a:t>IEEE 2021</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0444"/>
                        </a:lnSpc>
                        <a:spcBef>
                          <a:spcPts val="0"/>
                        </a:spcBef>
                        <a:spcAft>
                          <a:spcPts val="0"/>
                        </a:spcAft>
                        <a:buNone/>
                      </a:pPr>
                      <a:r>
                        <a:rPr lang="en-GB" sz="1200">
                          <a:latin typeface="Times New Roman"/>
                          <a:ea typeface="Times New Roman"/>
                          <a:cs typeface="Times New Roman"/>
                          <a:sym typeface="Times New Roman"/>
                        </a:rPr>
                        <a:t>Market Analysis for upcomming ecommerce apps</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67640" rtl="0" algn="just">
                        <a:lnSpc>
                          <a:spcPct val="114444"/>
                        </a:lnSpc>
                        <a:spcBef>
                          <a:spcPts val="0"/>
                        </a:spcBef>
                        <a:spcAft>
                          <a:spcPts val="0"/>
                        </a:spcAft>
                        <a:buNone/>
                      </a:pPr>
                      <a:r>
                        <a:rPr lang="en-GB" sz="1200">
                          <a:latin typeface="Times New Roman"/>
                          <a:ea typeface="Times New Roman"/>
                          <a:cs typeface="Times New Roman"/>
                          <a:sym typeface="Times New Roman"/>
                        </a:rPr>
                        <a:t>Future Ecommerce</a:t>
                      </a:r>
                      <a:endParaRPr sz="1200">
                        <a:latin typeface="Times New Roman"/>
                        <a:ea typeface="Times New Roman"/>
                        <a:cs typeface="Times New Roman"/>
                        <a:sym typeface="Times New Roman"/>
                      </a:endParaRPr>
                    </a:p>
                    <a:p>
                      <a:pPr indent="0" lvl="0" marL="69850" marR="167640" rtl="0" algn="just">
                        <a:lnSpc>
                          <a:spcPct val="114444"/>
                        </a:lnSpc>
                        <a:spcBef>
                          <a:spcPts val="0"/>
                        </a:spcBef>
                        <a:spcAft>
                          <a:spcPts val="0"/>
                        </a:spcAft>
                        <a:buNone/>
                      </a:pPr>
                      <a:r>
                        <a:rPr lang="en-GB" sz="1200">
                          <a:latin typeface="Times New Roman"/>
                          <a:ea typeface="Times New Roman"/>
                          <a:cs typeface="Times New Roman"/>
                          <a:sym typeface="Times New Roman"/>
                        </a:rPr>
                        <a:t>website </a:t>
                      </a:r>
                      <a:endParaRPr sz="1200">
                        <a:latin typeface="Times New Roman"/>
                        <a:ea typeface="Times New Roman"/>
                        <a:cs typeface="Times New Roman"/>
                        <a:sym typeface="Times New Roman"/>
                      </a:endParaRPr>
                    </a:p>
                    <a:p>
                      <a:pPr indent="0" lvl="0" marL="69850" marR="167640" rtl="0" algn="just">
                        <a:lnSpc>
                          <a:spcPct val="114444"/>
                        </a:lnSpc>
                        <a:spcBef>
                          <a:spcPts val="0"/>
                        </a:spcBef>
                        <a:spcAft>
                          <a:spcPts val="0"/>
                        </a:spcAft>
                        <a:buNone/>
                      </a:pPr>
                      <a:r>
                        <a:rPr lang="en-GB" sz="1200">
                          <a:latin typeface="Times New Roman"/>
                          <a:ea typeface="Times New Roman"/>
                          <a:cs typeface="Times New Roman"/>
                          <a:sym typeface="Times New Roman"/>
                        </a:rPr>
                        <a:t>and applications</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7222"/>
                        </a:lnSpc>
                        <a:spcBef>
                          <a:spcPts val="0"/>
                        </a:spcBef>
                        <a:spcAft>
                          <a:spcPts val="0"/>
                        </a:spcAft>
                        <a:buNone/>
                      </a:pPr>
                      <a:r>
                        <a:rPr lang="en-GB" sz="1200">
                          <a:highlight>
                            <a:srgbClr val="FFFFFF"/>
                          </a:highlight>
                          <a:latin typeface="Times New Roman"/>
                          <a:ea typeface="Times New Roman"/>
                          <a:cs typeface="Times New Roman"/>
                          <a:sym typeface="Times New Roman"/>
                        </a:rPr>
                        <a:t>According to a joint ASSOCHAM-Forester study paper (2016), India's e-commerce revenue is projected to grow from USD 30 billion in 2016 to USD 120 billion in 2020, with an annual growth rate of 51%, the highest in the world. The future of e-commerce in India appears promising, attracting new players across various sectors. Government initiatives are also being taken to support traders in expanding their horizons and addressing challenges within this evolving landscape.</a:t>
                      </a:r>
                      <a:endParaRPr sz="12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
        <p:nvSpPr>
          <p:cNvPr id="111" name="Google Shape;111;p16"/>
          <p:cNvSpPr txBox="1"/>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None/>
            </a:pPr>
            <a:r>
              <a:rPr lang="en-GB" sz="1100">
                <a:solidFill>
                  <a:srgbClr val="000000"/>
                </a:solidFill>
                <a:latin typeface="Times New Roman"/>
                <a:ea typeface="Times New Roman"/>
                <a:cs typeface="Times New Roman"/>
                <a:sym typeface="Times New Roman"/>
              </a:rPr>
              <a:t>7</a:t>
            </a:r>
            <a:endParaRPr sz="1100">
              <a:solidFill>
                <a:srgbClr val="000000"/>
              </a:solidFill>
              <a:latin typeface="Times New Roman"/>
              <a:ea typeface="Times New Roman"/>
              <a:cs typeface="Times New Roman"/>
              <a:sym typeface="Times New Roman"/>
            </a:endParaRPr>
          </a:p>
        </p:txBody>
      </p:sp>
      <p:graphicFrame>
        <p:nvGraphicFramePr>
          <p:cNvPr id="112" name="Google Shape;112;p16"/>
          <p:cNvGraphicFramePr/>
          <p:nvPr/>
        </p:nvGraphicFramePr>
        <p:xfrm>
          <a:off x="383914" y="3508528"/>
          <a:ext cx="3000000" cy="3000000"/>
        </p:xfrm>
        <a:graphic>
          <a:graphicData uri="http://schemas.openxmlformats.org/drawingml/2006/table">
            <a:tbl>
              <a:tblPr bandRow="1" firstRow="1">
                <a:noFill/>
                <a:tableStyleId>{6FD50011-0FAC-4AFA-9B05-B6EFBD841B73}</a:tableStyleId>
              </a:tblPr>
              <a:tblGrid>
                <a:gridCol w="428875"/>
                <a:gridCol w="1078125"/>
                <a:gridCol w="927325"/>
                <a:gridCol w="626950"/>
                <a:gridCol w="976225"/>
                <a:gridCol w="1353675"/>
                <a:gridCol w="1151525"/>
                <a:gridCol w="3914250"/>
              </a:tblGrid>
              <a:tr h="2316075">
                <a:tc>
                  <a:txBody>
                    <a:bodyPr/>
                    <a:lstStyle/>
                    <a:p>
                      <a:pPr indent="0" lvl="0" marL="0" marR="0" rtl="0" algn="l">
                        <a:lnSpc>
                          <a:spcPct val="100000"/>
                        </a:lnSpc>
                        <a:spcBef>
                          <a:spcPts val="0"/>
                        </a:spcBef>
                        <a:spcAft>
                          <a:spcPts val="0"/>
                        </a:spcAft>
                        <a:buNone/>
                      </a:pPr>
                      <a:r>
                        <a:rPr lang="en-GB" sz="900">
                          <a:latin typeface="Times New Roman"/>
                          <a:ea typeface="Times New Roman"/>
                          <a:cs typeface="Times New Roman"/>
                          <a:sym typeface="Times New Roman"/>
                        </a:rPr>
                        <a:t> </a:t>
                      </a:r>
                      <a:r>
                        <a:rPr lang="en-GB" sz="900">
                          <a:latin typeface="Times New Roman"/>
                          <a:ea typeface="Times New Roman"/>
                          <a:cs typeface="Times New Roman"/>
                          <a:sym typeface="Times New Roman"/>
                        </a:rPr>
                        <a:t>4</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lnSpc>
                          <a:spcPct val="150000"/>
                        </a:lnSpc>
                        <a:spcBef>
                          <a:spcPts val="0"/>
                        </a:spcBef>
                        <a:spcAft>
                          <a:spcPts val="0"/>
                        </a:spcAft>
                        <a:buSzPts val="1100"/>
                        <a:buNone/>
                      </a:pPr>
                      <a:r>
                        <a:rPr lang="en-GB" sz="1200">
                          <a:highlight>
                            <a:srgbClr val="FFFFFF"/>
                          </a:highlight>
                          <a:latin typeface="Times New Roman"/>
                          <a:ea typeface="Times New Roman"/>
                          <a:cs typeface="Times New Roman"/>
                          <a:sym typeface="Times New Roman"/>
                        </a:rPr>
                        <a:t>Performance Analysis of Web Services for Android based Devices</a:t>
                      </a:r>
                      <a:endParaRPr sz="1200">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SzPts val="1100"/>
                        <a:buNone/>
                      </a:pPr>
                      <a:r>
                        <a:t/>
                      </a:r>
                      <a:endParaRPr sz="1200">
                        <a:highlight>
                          <a:srgbClr val="FFFFFF"/>
                        </a:highlight>
                        <a:latin typeface="Times New Roman"/>
                        <a:ea typeface="Times New Roman"/>
                        <a:cs typeface="Times New Roman"/>
                        <a:sym typeface="Times New Roman"/>
                      </a:endParaRPr>
                    </a:p>
                    <a:p>
                      <a:pPr indent="0" lvl="0" marL="66675" marR="156845" rtl="0" algn="l">
                        <a:lnSpc>
                          <a:spcPct val="114444"/>
                        </a:lnSpc>
                        <a:spcBef>
                          <a:spcPts val="0"/>
                        </a:spcBef>
                        <a:spcAft>
                          <a:spcPts val="0"/>
                        </a:spcAft>
                        <a:buNone/>
                      </a:pPr>
                      <a:r>
                        <a:t/>
                      </a:r>
                      <a:endParaRPr sz="1200">
                        <a:latin typeface="Times New Roman"/>
                        <a:ea typeface="Times New Roman"/>
                        <a:cs typeface="Times New Roman"/>
                        <a:sym typeface="Times New Roman"/>
                      </a:endParaRPr>
                    </a:p>
                    <a:p>
                      <a:pPr indent="0" lvl="0" marL="66675" marR="103504" rtl="0" algn="l">
                        <a:lnSpc>
                          <a:spcPct val="114444"/>
                        </a:lnSpc>
                        <a:spcBef>
                          <a:spcPts val="0"/>
                        </a:spcBef>
                        <a:spcAft>
                          <a:spcPts val="0"/>
                        </a:spcAft>
                        <a:buNone/>
                      </a:pPr>
                      <a:r>
                        <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50800" marR="152400" rtl="0" algn="l">
                        <a:lnSpc>
                          <a:spcPct val="115000"/>
                        </a:lnSpc>
                        <a:spcBef>
                          <a:spcPts val="0"/>
                        </a:spcBef>
                        <a:spcAft>
                          <a:spcPts val="0"/>
                        </a:spcAft>
                        <a:buSzPts val="1100"/>
                        <a:buNone/>
                      </a:pPr>
                      <a:r>
                        <a:rPr lang="en-GB" sz="1200">
                          <a:highlight>
                            <a:srgbClr val="FFFFFF"/>
                          </a:highlight>
                          <a:latin typeface="Times New Roman"/>
                          <a:ea typeface="Times New Roman"/>
                          <a:cs typeface="Times New Roman"/>
                          <a:sym typeface="Times New Roman"/>
                        </a:rPr>
                        <a:t>Amarpreet Singh Johal</a:t>
                      </a:r>
                      <a:endParaRPr sz="1200">
                        <a:highlight>
                          <a:srgbClr val="FFFFFF"/>
                        </a:highlight>
                        <a:latin typeface="Times New Roman"/>
                        <a:ea typeface="Times New Roman"/>
                        <a:cs typeface="Times New Roman"/>
                        <a:sym typeface="Times New Roman"/>
                      </a:endParaRPr>
                    </a:p>
                    <a:p>
                      <a:pPr indent="0" lvl="0" marL="50800" marR="152400" rtl="0" algn="l">
                        <a:lnSpc>
                          <a:spcPct val="115000"/>
                        </a:lnSpc>
                        <a:spcBef>
                          <a:spcPts val="0"/>
                        </a:spcBef>
                        <a:spcAft>
                          <a:spcPts val="0"/>
                        </a:spcAft>
                        <a:buSzPts val="1100"/>
                        <a:buNone/>
                      </a:pPr>
                      <a:r>
                        <a:rPr lang="en-GB" sz="1200">
                          <a:highlight>
                            <a:srgbClr val="FFFFFF"/>
                          </a:highlight>
                          <a:latin typeface="Times New Roman"/>
                          <a:ea typeface="Times New Roman"/>
                          <a:cs typeface="Times New Roman"/>
                          <a:sym typeface="Times New Roman"/>
                        </a:rPr>
                        <a:t>Baljit Singh</a:t>
                      </a:r>
                      <a:endParaRPr sz="1200">
                        <a:highlight>
                          <a:srgbClr val="FFFFFF"/>
                        </a:highlight>
                        <a:latin typeface="Times New Roman"/>
                        <a:ea typeface="Times New Roman"/>
                        <a:cs typeface="Times New Roman"/>
                        <a:sym typeface="Times New Roman"/>
                      </a:endParaRPr>
                    </a:p>
                    <a:p>
                      <a:pPr indent="0" lvl="0" marL="50800" marR="50800" rtl="0" algn="l">
                        <a:lnSpc>
                          <a:spcPct val="115000"/>
                        </a:lnSpc>
                        <a:spcBef>
                          <a:spcPts val="0"/>
                        </a:spcBef>
                        <a:spcAft>
                          <a:spcPts val="0"/>
                        </a:spcAft>
                        <a:buSzPts val="1100"/>
                        <a:buNone/>
                      </a:pPr>
                      <a:r>
                        <a:t/>
                      </a:r>
                      <a:endParaRPr sz="1200">
                        <a:solidFill>
                          <a:srgbClr val="646464"/>
                        </a:solidFill>
                        <a:highlight>
                          <a:srgbClr val="EFEFEF"/>
                        </a:highlight>
                        <a:latin typeface="Arial"/>
                        <a:ea typeface="Arial"/>
                        <a:cs typeface="Arial"/>
                        <a:sym typeface="Arial"/>
                      </a:endParaRPr>
                    </a:p>
                    <a:p>
                      <a:pPr indent="0" lvl="0" marL="66675" marR="72390" rtl="0" algn="l">
                        <a:lnSpc>
                          <a:spcPct val="114444"/>
                        </a:lnSpc>
                        <a:spcBef>
                          <a:spcPts val="0"/>
                        </a:spcBef>
                        <a:spcAft>
                          <a:spcPts val="0"/>
                        </a:spcAft>
                        <a:buNone/>
                      </a:pPr>
                      <a:r>
                        <a:t/>
                      </a:r>
                      <a:endParaRPr sz="1200">
                        <a:latin typeface="Times New Roman"/>
                        <a:ea typeface="Times New Roman"/>
                        <a:cs typeface="Times New Roman"/>
                        <a:sym typeface="Times New Roman"/>
                      </a:endParaRPr>
                    </a:p>
                    <a:p>
                      <a:pPr indent="0" lvl="0" marL="66675" marR="0" rtl="0" algn="l">
                        <a:lnSpc>
                          <a:spcPct val="112222"/>
                        </a:lnSpc>
                        <a:spcBef>
                          <a:spcPts val="0"/>
                        </a:spcBef>
                        <a:spcAft>
                          <a:spcPts val="0"/>
                        </a:spcAft>
                        <a:buNone/>
                      </a:pPr>
                      <a:r>
                        <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1200">
                          <a:latin typeface="Times New Roman"/>
                          <a:ea typeface="Times New Roman"/>
                          <a:cs typeface="Times New Roman"/>
                          <a:sym typeface="Times New Roman"/>
                        </a:rPr>
                        <a:t>2014</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69215" rtl="0" algn="l">
                        <a:lnSpc>
                          <a:spcPct val="114444"/>
                        </a:lnSpc>
                        <a:spcBef>
                          <a:spcPts val="0"/>
                        </a:spcBef>
                        <a:spcAft>
                          <a:spcPts val="0"/>
                        </a:spcAft>
                        <a:buNone/>
                      </a:pPr>
                      <a:r>
                        <a:rPr lang="en-GB" sz="1200" u="none" cap="none" strike="noStrike">
                          <a:solidFill>
                            <a:srgbClr val="313131"/>
                          </a:solidFill>
                          <a:latin typeface="Times New Roman"/>
                          <a:ea typeface="Times New Roman"/>
                          <a:cs typeface="Times New Roman"/>
                          <a:sym typeface="Times New Roman"/>
                        </a:rPr>
                        <a:t>of  Computer  Application  s ·</a:t>
                      </a:r>
                      <a:endParaRPr sz="1200" u="none" cap="none" strike="noStrike">
                        <a:latin typeface="Times New Roman"/>
                        <a:ea typeface="Times New Roman"/>
                        <a:cs typeface="Times New Roman"/>
                        <a:sym typeface="Times New Roman"/>
                      </a:endParaRPr>
                    </a:p>
                    <a:p>
                      <a:pPr indent="0" lvl="0" marL="66675" marR="121285" rtl="0" algn="l">
                        <a:lnSpc>
                          <a:spcPct val="114444"/>
                        </a:lnSpc>
                        <a:spcBef>
                          <a:spcPts val="30"/>
                        </a:spcBef>
                        <a:spcAft>
                          <a:spcPts val="0"/>
                        </a:spcAft>
                        <a:buNone/>
                      </a:pPr>
                      <a:r>
                        <a:rPr lang="en-GB" sz="1200" u="none" cap="none" strike="noStrike">
                          <a:solidFill>
                            <a:srgbClr val="313131"/>
                          </a:solidFill>
                          <a:latin typeface="Times New Roman"/>
                          <a:ea typeface="Times New Roman"/>
                          <a:cs typeface="Times New Roman"/>
                          <a:sym typeface="Times New Roman"/>
                        </a:rPr>
                        <a:t>September  2018</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3663" rtl="0" algn="l">
                        <a:lnSpc>
                          <a:spcPct val="114444"/>
                        </a:lnSpc>
                        <a:spcBef>
                          <a:spcPts val="0"/>
                        </a:spcBef>
                        <a:spcAft>
                          <a:spcPts val="0"/>
                        </a:spcAft>
                        <a:buNone/>
                      </a:pPr>
                      <a:r>
                        <a:rPr lang="en-GB" sz="1200">
                          <a:latin typeface="Times New Roman"/>
                          <a:ea typeface="Times New Roman"/>
                          <a:cs typeface="Times New Roman"/>
                          <a:sym typeface="Times New Roman"/>
                        </a:rPr>
                        <a:t>Computer-</a:t>
                      </a:r>
                      <a:endParaRPr sz="1200">
                        <a:latin typeface="Times New Roman"/>
                        <a:ea typeface="Times New Roman"/>
                        <a:cs typeface="Times New Roman"/>
                        <a:sym typeface="Times New Roman"/>
                      </a:endParaRPr>
                    </a:p>
                    <a:p>
                      <a:pPr indent="0" lvl="0" marL="66675" marR="113663" rtl="0" algn="l">
                        <a:lnSpc>
                          <a:spcPct val="114444"/>
                        </a:lnSpc>
                        <a:spcBef>
                          <a:spcPts val="0"/>
                        </a:spcBef>
                        <a:spcAft>
                          <a:spcPts val="0"/>
                        </a:spcAft>
                        <a:buNone/>
                      </a:pPr>
                      <a:r>
                        <a:rPr lang="en-GB" sz="1200">
                          <a:latin typeface="Times New Roman"/>
                          <a:ea typeface="Times New Roman"/>
                          <a:cs typeface="Times New Roman"/>
                          <a:sym typeface="Times New Roman"/>
                        </a:rPr>
                        <a:t>aided  webservices</a:t>
                      </a:r>
                      <a:endParaRPr sz="1200">
                        <a:latin typeface="Times New Roman"/>
                        <a:ea typeface="Times New Roman"/>
                        <a:cs typeface="Times New Roman"/>
                        <a:sym typeface="Times New Roman"/>
                      </a:endParaRPr>
                    </a:p>
                    <a:p>
                      <a:pPr indent="0" lvl="0" marL="66675" marR="200025" rtl="0" algn="l">
                        <a:lnSpc>
                          <a:spcPct val="114444"/>
                        </a:lnSpc>
                        <a:spcBef>
                          <a:spcPts val="0"/>
                        </a:spcBef>
                        <a:spcAft>
                          <a:spcPts val="0"/>
                        </a:spcAft>
                        <a:buNone/>
                      </a:pPr>
                      <a:r>
                        <a:t/>
                      </a:r>
                      <a:endParaRPr sz="1200">
                        <a:latin typeface="Times New Roman"/>
                        <a:ea typeface="Times New Roman"/>
                        <a:cs typeface="Times New Roman"/>
                        <a:sym typeface="Times New Roman"/>
                      </a:endParaRPr>
                    </a:p>
                    <a:p>
                      <a:pPr indent="0" lvl="0" marL="66675" marR="132080" rtl="0" algn="l">
                        <a:lnSpc>
                          <a:spcPct val="95700"/>
                        </a:lnSpc>
                        <a:spcBef>
                          <a:spcPts val="0"/>
                        </a:spcBef>
                        <a:spcAft>
                          <a:spcPts val="0"/>
                        </a:spcAft>
                        <a:buNone/>
                      </a:pPr>
                      <a:r>
                        <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03504" rtl="0" algn="l">
                        <a:lnSpc>
                          <a:spcPct val="114444"/>
                        </a:lnSpc>
                        <a:spcBef>
                          <a:spcPts val="0"/>
                        </a:spcBef>
                        <a:spcAft>
                          <a:spcPts val="0"/>
                        </a:spcAft>
                        <a:buNone/>
                      </a:pPr>
                      <a:r>
                        <a:rPr lang="en-GB" sz="1200">
                          <a:highlight>
                            <a:srgbClr val="FFFFFF"/>
                          </a:highlight>
                          <a:latin typeface="Times New Roman"/>
                          <a:ea typeface="Times New Roman"/>
                          <a:cs typeface="Times New Roman"/>
                          <a:sym typeface="Times New Roman"/>
                        </a:rPr>
                        <a:t>Web services Android SOAP REST.</a:t>
                      </a:r>
                      <a:endParaRPr sz="1200">
                        <a:latin typeface="Times New Roman"/>
                        <a:ea typeface="Times New Roman"/>
                        <a:cs typeface="Times New Roman"/>
                        <a:sym typeface="Times New Roman"/>
                      </a:endParaRPr>
                    </a:p>
                    <a:p>
                      <a:pPr indent="0" lvl="0" marL="69850" marR="82550" rtl="0" algn="l">
                        <a:lnSpc>
                          <a:spcPct val="95900"/>
                        </a:lnSpc>
                        <a:spcBef>
                          <a:spcPts val="0"/>
                        </a:spcBef>
                        <a:spcAft>
                          <a:spcPts val="0"/>
                        </a:spcAft>
                        <a:buNone/>
                      </a:pPr>
                      <a:r>
                        <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21615" rtl="0" algn="just">
                        <a:lnSpc>
                          <a:spcPct val="95700"/>
                        </a:lnSpc>
                        <a:spcBef>
                          <a:spcPts val="0"/>
                        </a:spcBef>
                        <a:spcAft>
                          <a:spcPts val="0"/>
                        </a:spcAft>
                        <a:buNone/>
                      </a:pPr>
                      <a:r>
                        <a:rPr lang="en-GB" sz="1200">
                          <a:highlight>
                            <a:srgbClr val="FFFFFF"/>
                          </a:highlight>
                          <a:latin typeface="Times New Roman"/>
                          <a:ea typeface="Times New Roman"/>
                          <a:cs typeface="Times New Roman"/>
                          <a:sym typeface="Times New Roman"/>
                        </a:rPr>
                        <a:t>T</a:t>
                      </a:r>
                      <a:r>
                        <a:rPr lang="en-GB" sz="1200">
                          <a:highlight>
                            <a:srgbClr val="FFFFFF"/>
                          </a:highlight>
                          <a:latin typeface="Times New Roman"/>
                          <a:ea typeface="Times New Roman"/>
                          <a:cs typeface="Times New Roman"/>
                          <a:sym typeface="Times New Roman"/>
                        </a:rPr>
                        <a:t>he implication that organizations or developers heavily invested in SOAP-based architectures may face challenges or need to reconsider their strategies in the face of the observed performance differences. Moreover, the paper doesn't delve into the specific scenarios or use cases where SOAP might still offer advantages despite the performance gap. Acknowledging such drawbacks and providing a more nuanced exploration of the trade-offs between SOAP and RESTful Web services would enrich the content and offer a more comprehensive understanding for readers in the field.</a:t>
                      </a:r>
                      <a:endParaRPr sz="1200">
                        <a:highlight>
                          <a:srgbClr val="FFFFFF"/>
                        </a:highlight>
                        <a:latin typeface="Times New Roman"/>
                        <a:ea typeface="Times New Roman"/>
                        <a:cs typeface="Times New Roman"/>
                        <a:sym typeface="Times New Roman"/>
                      </a:endParaRPr>
                    </a:p>
                    <a:p>
                      <a:pPr indent="0" lvl="0" marL="66675" marR="287655" rtl="0" algn="l">
                        <a:lnSpc>
                          <a:spcPct val="114444"/>
                        </a:lnSpc>
                        <a:spcBef>
                          <a:spcPts val="30"/>
                        </a:spcBef>
                        <a:spcAft>
                          <a:spcPts val="0"/>
                        </a:spcAft>
                        <a:buNone/>
                      </a:pPr>
                      <a:r>
                        <a:t/>
                      </a:r>
                      <a:endParaRPr sz="1200">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None/>
            </a:pPr>
            <a:r>
              <a:rPr lang="en-GB" sz="1100">
                <a:solidFill>
                  <a:srgbClr val="000000"/>
                </a:solidFill>
                <a:latin typeface="Times New Roman"/>
                <a:ea typeface="Times New Roman"/>
                <a:cs typeface="Times New Roman"/>
                <a:sym typeface="Times New Roman"/>
              </a:rPr>
              <a:t>7</a:t>
            </a:r>
            <a:endParaRPr sz="1100">
              <a:solidFill>
                <a:srgbClr val="000000"/>
              </a:solidFill>
              <a:latin typeface="Times New Roman"/>
              <a:ea typeface="Times New Roman"/>
              <a:cs typeface="Times New Roman"/>
              <a:sym typeface="Times New Roman"/>
            </a:endParaRPr>
          </a:p>
        </p:txBody>
      </p:sp>
      <p:graphicFrame>
        <p:nvGraphicFramePr>
          <p:cNvPr id="118" name="Google Shape;118;p17"/>
          <p:cNvGraphicFramePr/>
          <p:nvPr/>
        </p:nvGraphicFramePr>
        <p:xfrm>
          <a:off x="574114" y="1278753"/>
          <a:ext cx="3000000" cy="3000000"/>
        </p:xfrm>
        <a:graphic>
          <a:graphicData uri="http://schemas.openxmlformats.org/drawingml/2006/table">
            <a:tbl>
              <a:tblPr bandRow="1" firstRow="1">
                <a:noFill/>
                <a:tableStyleId>{886D5B9B-A73A-4F55-9294-F72A7A0910B6}</a:tableStyleId>
              </a:tblPr>
              <a:tblGrid>
                <a:gridCol w="773150"/>
                <a:gridCol w="1517100"/>
                <a:gridCol w="1346050"/>
                <a:gridCol w="588000"/>
                <a:gridCol w="1009500"/>
                <a:gridCol w="1454475"/>
                <a:gridCol w="1838450"/>
                <a:gridCol w="2379975"/>
              </a:tblGrid>
              <a:tr h="3482100">
                <a:tc>
                  <a:txBody>
                    <a:bodyPr/>
                    <a:lstStyle/>
                    <a:p>
                      <a:pPr indent="0" lvl="0" marL="0" marR="0" rtl="0" algn="l">
                        <a:lnSpc>
                          <a:spcPct val="100000"/>
                        </a:lnSpc>
                        <a:spcBef>
                          <a:spcPts val="0"/>
                        </a:spcBef>
                        <a:spcAft>
                          <a:spcPts val="0"/>
                        </a:spcAft>
                        <a:buClr>
                          <a:srgbClr val="000000"/>
                        </a:buClr>
                        <a:buSzPts val="900"/>
                        <a:buFont typeface="Arial"/>
                        <a:buNone/>
                      </a:pPr>
                      <a:r>
                        <a:rPr lang="en-GB"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lnSpc>
                          <a:spcPct val="115000"/>
                        </a:lnSpc>
                        <a:spcBef>
                          <a:spcPts val="2400"/>
                        </a:spcBef>
                        <a:spcAft>
                          <a:spcPts val="0"/>
                        </a:spcAft>
                        <a:buClr>
                          <a:srgbClr val="000000"/>
                        </a:buClr>
                        <a:buSzPts val="1100"/>
                        <a:buFont typeface="Arial"/>
                        <a:buNone/>
                      </a:pPr>
                      <a:r>
                        <a:rPr lang="en-GB" sz="1200">
                          <a:highlight>
                            <a:srgbClr val="FFFFFF"/>
                          </a:highlight>
                          <a:latin typeface="Times New Roman"/>
                          <a:ea typeface="Times New Roman"/>
                          <a:cs typeface="Times New Roman"/>
                          <a:sym typeface="Times New Roman"/>
                        </a:rPr>
                        <a:t>Architectural Styles and the Design of Network-based Software Architectures</a:t>
                      </a:r>
                      <a:endParaRPr sz="1200">
                        <a:highlight>
                          <a:srgbClr val="FFFFFF"/>
                        </a:highlight>
                        <a:latin typeface="Times New Roman"/>
                        <a:ea typeface="Times New Roman"/>
                        <a:cs typeface="Times New Roman"/>
                        <a:sym typeface="Times New Roman"/>
                      </a:endParaRPr>
                    </a:p>
                    <a:p>
                      <a:pPr indent="0" lvl="0" marL="0" marR="0" rtl="0" algn="l">
                        <a:lnSpc>
                          <a:spcPct val="150000"/>
                        </a:lnSpc>
                        <a:spcBef>
                          <a:spcPts val="600"/>
                        </a:spcBef>
                        <a:spcAft>
                          <a:spcPts val="0"/>
                        </a:spcAft>
                        <a:buClr>
                          <a:srgbClr val="000000"/>
                        </a:buClr>
                        <a:buSzPts val="900"/>
                        <a:buFont typeface="Arial"/>
                        <a:buNone/>
                      </a:pPr>
                      <a:r>
                        <a:t/>
                      </a:r>
                      <a:endParaRPr sz="1200">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GB" sz="1200">
                          <a:highlight>
                            <a:srgbClr val="FFFFFF"/>
                          </a:highlight>
                          <a:uFill>
                            <a:noFill/>
                          </a:uFill>
                          <a:latin typeface="Times New Roman"/>
                          <a:ea typeface="Times New Roman"/>
                          <a:cs typeface="Times New Roman"/>
                          <a:sym typeface="Times New Roman"/>
                          <a:hlinkClick r:id="rId3"/>
                        </a:rPr>
                        <a:t>Roy Thomas Fielding</a:t>
                      </a:r>
                      <a:r>
                        <a:rPr lang="en-GB" sz="1200">
                          <a:latin typeface="Times New Roman"/>
                          <a:ea typeface="Times New Roman"/>
                          <a:cs typeface="Times New Roman"/>
                          <a:sym typeface="Times New Roman"/>
                        </a:rPr>
                        <a:t>[</a:t>
                      </a:r>
                      <a:endParaRPr sz="12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GB" sz="1200">
                          <a:latin typeface="Times New Roman"/>
                          <a:ea typeface="Times New Roman"/>
                          <a:cs typeface="Times New Roman"/>
                          <a:sym typeface="Times New Roman"/>
                        </a:rPr>
                        <a:t>2000</a:t>
                      </a:r>
                      <a:endParaRPr sz="12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69215" rtl="0" algn="l">
                        <a:lnSpc>
                          <a:spcPct val="114444"/>
                        </a:lnSpc>
                        <a:spcBef>
                          <a:spcPts val="0"/>
                        </a:spcBef>
                        <a:spcAft>
                          <a:spcPts val="0"/>
                        </a:spcAft>
                        <a:buClr>
                          <a:srgbClr val="000000"/>
                        </a:buClr>
                        <a:buSzPts val="900"/>
                        <a:buFont typeface="Arial"/>
                        <a:buNone/>
                      </a:pPr>
                      <a:r>
                        <a:rPr lang="en-GB" sz="1200">
                          <a:solidFill>
                            <a:srgbClr val="313131"/>
                          </a:solidFill>
                          <a:latin typeface="Times New Roman"/>
                          <a:ea typeface="Times New Roman"/>
                          <a:cs typeface="Times New Roman"/>
                          <a:sym typeface="Times New Roman"/>
                        </a:rPr>
                        <a:t>Structured Architectural components,searching elements </a:t>
                      </a:r>
                      <a:endParaRPr sz="1200" u="none" cap="none" strike="noStrike">
                        <a:solidFill>
                          <a:srgbClr val="313131"/>
                        </a:solidFill>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3662" rtl="0" algn="l">
                        <a:lnSpc>
                          <a:spcPct val="114444"/>
                        </a:lnSpc>
                        <a:spcBef>
                          <a:spcPts val="0"/>
                        </a:spcBef>
                        <a:spcAft>
                          <a:spcPts val="0"/>
                        </a:spcAft>
                        <a:buClr>
                          <a:srgbClr val="000000"/>
                        </a:buClr>
                        <a:buSzPts val="900"/>
                        <a:buFont typeface="Arial"/>
                        <a:buNone/>
                      </a:pPr>
                      <a:r>
                        <a:rPr lang="en-GB" sz="1200">
                          <a:latin typeface="Times New Roman"/>
                          <a:ea typeface="Times New Roman"/>
                          <a:cs typeface="Times New Roman"/>
                          <a:sym typeface="Times New Roman"/>
                        </a:rPr>
                        <a:t>Architectural elements and components</a:t>
                      </a:r>
                      <a:endParaRPr sz="12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03503" rtl="0" algn="l">
                        <a:lnSpc>
                          <a:spcPct val="114444"/>
                        </a:lnSpc>
                        <a:spcBef>
                          <a:spcPts val="0"/>
                        </a:spcBef>
                        <a:spcAft>
                          <a:spcPts val="0"/>
                        </a:spcAft>
                        <a:buClr>
                          <a:srgbClr val="000000"/>
                        </a:buClr>
                        <a:buSzPts val="900"/>
                        <a:buFont typeface="Arial"/>
                        <a:buNone/>
                      </a:pPr>
                      <a:r>
                        <a:rPr lang="en-GB" sz="1200">
                          <a:highlight>
                            <a:srgbClr val="FFFFFF"/>
                          </a:highlight>
                          <a:latin typeface="Times New Roman"/>
                          <a:ea typeface="Times New Roman"/>
                          <a:cs typeface="Times New Roman"/>
                          <a:sym typeface="Times New Roman"/>
                        </a:rPr>
                        <a:t>Complexity of Software development arcitecture</a:t>
                      </a:r>
                      <a:endParaRPr sz="12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21615" rtl="0" algn="just">
                        <a:lnSpc>
                          <a:spcPct val="95700"/>
                        </a:lnSpc>
                        <a:spcBef>
                          <a:spcPts val="0"/>
                        </a:spcBef>
                        <a:spcAft>
                          <a:spcPts val="0"/>
                        </a:spcAft>
                        <a:buClr>
                          <a:srgbClr val="000000"/>
                        </a:buClr>
                        <a:buSzPts val="900"/>
                        <a:buFont typeface="Arial"/>
                        <a:buNone/>
                      </a:pPr>
                      <a:r>
                        <a:rPr lang="en-GB" sz="1200">
                          <a:highlight>
                            <a:srgbClr val="FFFFFF"/>
                          </a:highlight>
                          <a:latin typeface="Times New Roman"/>
                          <a:ea typeface="Times New Roman"/>
                          <a:cs typeface="Times New Roman"/>
                          <a:sym typeface="Times New Roman"/>
                        </a:rPr>
                        <a:t>The detailed abstraction hierarchy, while facilitating the identification and sustenance of system properties, might introduce a level of opacity. Navigating through multiple layers of abstraction can potentially complicate the process of understanding the interconnections and dependencies within the system. This could pose difficulties for developers, especially those new to the project or maintaining the software, in deciphering the intricate relationships between various architectural elements.</a:t>
                      </a:r>
                      <a:endParaRPr sz="12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Proposed Method</a:t>
            </a:r>
            <a:endParaRPr/>
          </a:p>
        </p:txBody>
      </p:sp>
      <p:sp>
        <p:nvSpPr>
          <p:cNvPr id="124" name="Google Shape;124;p18"/>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Autofit/>
          </a:bodyPr>
          <a:lstStyle/>
          <a:p>
            <a:pPr indent="-368300" lvl="0" marL="457200" rtl="0" algn="l">
              <a:spcBef>
                <a:spcPts val="0"/>
              </a:spcBef>
              <a:spcAft>
                <a:spcPts val="0"/>
              </a:spcAft>
              <a:buSzPts val="2200"/>
              <a:buFont typeface="Times New Roman"/>
              <a:buChar char="•"/>
            </a:pPr>
            <a:r>
              <a:rPr lang="en-GB" sz="2200">
                <a:highlight>
                  <a:schemeClr val="lt1"/>
                </a:highlight>
                <a:latin typeface="Times New Roman"/>
                <a:ea typeface="Times New Roman"/>
                <a:cs typeface="Times New Roman"/>
                <a:sym typeface="Times New Roman"/>
              </a:rPr>
              <a:t>Interactive elements, such as clickable links and multimedia integration, are incorporated to enhance user engagement, especially with features like 360-degree views for certain product categories. </a:t>
            </a:r>
            <a:endParaRPr sz="2200">
              <a:highlight>
                <a:schemeClr val="lt1"/>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GB" sz="2200">
                <a:highlight>
                  <a:schemeClr val="lt1"/>
                </a:highlight>
                <a:latin typeface="Times New Roman"/>
                <a:ea typeface="Times New Roman"/>
                <a:cs typeface="Times New Roman"/>
                <a:sym typeface="Times New Roman"/>
              </a:rPr>
              <a:t>Robust search and filtering capabilities are implemented to facilitate quick and efficient product discovery. Real-time updates and push notifications keep users informed about product availability, prices, and promotions.</a:t>
            </a:r>
            <a:endParaRPr sz="2200">
              <a:highlight>
                <a:schemeClr val="lt1"/>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GB" sz="2200">
                <a:highlight>
                  <a:schemeClr val="lt1"/>
                </a:highlight>
                <a:latin typeface="Times New Roman"/>
                <a:ea typeface="Times New Roman"/>
                <a:cs typeface="Times New Roman"/>
                <a:sym typeface="Times New Roman"/>
              </a:rPr>
              <a:t>Security is paramount in the proposed methods, particularly in online ordering and payment processing, where encryption protocols and multiple secure payment options are prioritized. </a:t>
            </a:r>
            <a:endParaRPr sz="2200">
              <a:highlight>
                <a:schemeClr val="lt1"/>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GB" sz="2200">
                <a:highlight>
                  <a:schemeClr val="lt1"/>
                </a:highlight>
                <a:latin typeface="Times New Roman"/>
                <a:ea typeface="Times New Roman"/>
                <a:cs typeface="Times New Roman"/>
                <a:sym typeface="Times New Roman"/>
              </a:rPr>
              <a:t>User accounts and personalization features enhance the overall experience, allowing users to create profiles, save favorites, and receive personalized recommendations.</a:t>
            </a:r>
            <a:endParaRPr sz="2200">
              <a:highlight>
                <a:schemeClr val="lt1"/>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GB" sz="2200">
                <a:highlight>
                  <a:schemeClr val="lt1"/>
                </a:highlight>
                <a:latin typeface="Times New Roman"/>
                <a:ea typeface="Times New Roman"/>
                <a:cs typeface="Times New Roman"/>
                <a:sym typeface="Times New Roman"/>
              </a:rPr>
              <a:t>Defining key features, functionalities, and an intuitive User Interface (UI) with responsive design forms the foundation, emphasizing a positive User Experience (UX).</a:t>
            </a:r>
            <a:endParaRPr sz="2200">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Objectives</a:t>
            </a:r>
            <a:endParaRPr/>
          </a:p>
        </p:txBody>
      </p:sp>
      <p:sp>
        <p:nvSpPr>
          <p:cNvPr id="130" name="Google Shape;130;p19"/>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rPr b="1" lang="en-GB" sz="1900">
                <a:highlight>
                  <a:schemeClr val="lt1"/>
                </a:highlight>
                <a:latin typeface="Roboto"/>
                <a:ea typeface="Roboto"/>
                <a:cs typeface="Roboto"/>
                <a:sym typeface="Roboto"/>
              </a:rPr>
              <a:t>Real-Time Updates</a:t>
            </a:r>
            <a:endParaRPr b="1" sz="28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lang="en-GB" sz="2100">
                <a:highlight>
                  <a:schemeClr val="lt1"/>
                </a:highlight>
                <a:latin typeface="Roboto"/>
                <a:ea typeface="Roboto"/>
                <a:cs typeface="Roboto"/>
                <a:sym typeface="Roboto"/>
              </a:rPr>
              <a:t>Ensure the application offers real-time updates on product availability, new arrivals, and promotions to keep users informed about the latest offerings.</a:t>
            </a:r>
            <a:endParaRPr sz="21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b="1" lang="en-GB" sz="2000">
                <a:highlight>
                  <a:schemeClr val="lt1"/>
                </a:highlight>
                <a:latin typeface="Roboto"/>
                <a:ea typeface="Roboto"/>
                <a:cs typeface="Roboto"/>
                <a:sym typeface="Roboto"/>
              </a:rPr>
              <a:t>Interactive Features:</a:t>
            </a:r>
            <a:endParaRPr b="1" sz="29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lang="en-GB" sz="2100">
                <a:highlight>
                  <a:schemeClr val="lt1"/>
                </a:highlight>
                <a:latin typeface="Roboto"/>
                <a:ea typeface="Roboto"/>
                <a:cs typeface="Roboto"/>
                <a:sym typeface="Roboto"/>
              </a:rPr>
              <a:t>Incorporate interactive elements such as zoomable images, 360-degree views, and virtual test rides to give users a more engaging and immersive experience.</a:t>
            </a:r>
            <a:endParaRPr sz="21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b="1" lang="en-GB" sz="2000">
                <a:highlight>
                  <a:schemeClr val="lt1"/>
                </a:highlight>
                <a:latin typeface="Roboto"/>
                <a:ea typeface="Roboto"/>
                <a:cs typeface="Roboto"/>
                <a:sym typeface="Roboto"/>
              </a:rPr>
              <a:t>User Engagement and Education</a:t>
            </a:r>
            <a:endParaRPr b="1" sz="29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lang="en-GB" sz="2100">
                <a:highlight>
                  <a:schemeClr val="lt1"/>
                </a:highlight>
                <a:latin typeface="Roboto"/>
                <a:ea typeface="Roboto"/>
                <a:cs typeface="Roboto"/>
                <a:sym typeface="Roboto"/>
              </a:rPr>
              <a:t>Provide educational content about different bike types, features, and maintenance tips to engage users and enhance their knowledge.</a:t>
            </a:r>
            <a:endParaRPr sz="21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b="1" lang="en-GB" sz="2000">
                <a:highlight>
                  <a:schemeClr val="lt1"/>
                </a:highlight>
                <a:latin typeface="Roboto"/>
                <a:ea typeface="Roboto"/>
                <a:cs typeface="Roboto"/>
                <a:sym typeface="Roboto"/>
              </a:rPr>
              <a:t>Feedback Mechanism</a:t>
            </a:r>
            <a:endParaRPr b="1" sz="2900">
              <a:highlight>
                <a:schemeClr val="lt1"/>
              </a:highlight>
              <a:latin typeface="Roboto"/>
              <a:ea typeface="Roboto"/>
              <a:cs typeface="Roboto"/>
              <a:sym typeface="Roboto"/>
            </a:endParaRPr>
          </a:p>
          <a:p>
            <a:pPr indent="-190500" lvl="0" marL="342900" rtl="0" algn="l">
              <a:spcBef>
                <a:spcPts val="0"/>
              </a:spcBef>
              <a:spcAft>
                <a:spcPts val="0"/>
              </a:spcAft>
              <a:buClr>
                <a:schemeClr val="dk1"/>
              </a:buClr>
              <a:buSzPts val="2400"/>
              <a:buNone/>
            </a:pPr>
            <a:r>
              <a:rPr lang="en-GB" sz="2100">
                <a:highlight>
                  <a:schemeClr val="lt1"/>
                </a:highlight>
                <a:latin typeface="Roboto"/>
                <a:ea typeface="Roboto"/>
                <a:cs typeface="Roboto"/>
                <a:sym typeface="Roboto"/>
              </a:rPr>
              <a:t>Include a feedback mechanism to collect user opinions, suggestions, and reviews to continuously improve the application based on user input.</a:t>
            </a:r>
            <a:endParaRPr sz="2100">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Methodology</a:t>
            </a:r>
            <a:endParaRPr/>
          </a:p>
        </p:txBody>
      </p:sp>
      <p:sp>
        <p:nvSpPr>
          <p:cNvPr id="136" name="Google Shape;136;p20"/>
          <p:cNvSpPr txBox="1"/>
          <p:nvPr>
            <p:ph idx="1" type="body"/>
          </p:nvPr>
        </p:nvSpPr>
        <p:spPr>
          <a:xfrm>
            <a:off x="812800" y="1246701"/>
            <a:ext cx="10668000" cy="4953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50000"/>
              <a:buFont typeface="Arial"/>
              <a:buNone/>
            </a:pPr>
            <a:r>
              <a:rPr b="1" lang="en-GB">
                <a:latin typeface="Times New Roman"/>
                <a:ea typeface="Times New Roman"/>
                <a:cs typeface="Times New Roman"/>
                <a:sym typeface="Times New Roman"/>
              </a:rPr>
              <a:t>Idea Generation</a:t>
            </a:r>
            <a:r>
              <a:rPr lang="en-GB"/>
              <a:t>: </a:t>
            </a:r>
            <a:r>
              <a:rPr lang="en-GB" sz="2200">
                <a:latin typeface="Times New Roman"/>
                <a:ea typeface="Times New Roman"/>
                <a:cs typeface="Times New Roman"/>
                <a:sym typeface="Times New Roman"/>
              </a:rPr>
              <a:t>Begin with brainstorming to come up with a unique app idea. Consider the target audience, market demand, and the problem your app aims to solve.</a:t>
            </a:r>
            <a:endParaRPr sz="2200">
              <a:latin typeface="Times New Roman"/>
              <a:ea typeface="Times New Roman"/>
              <a:cs typeface="Times New Roman"/>
              <a:sym typeface="Times New Roman"/>
            </a:endParaRPr>
          </a:p>
          <a:p>
            <a:pPr indent="-190500" lvl="0" marL="342900" rtl="0" algn="l">
              <a:spcBef>
                <a:spcPts val="0"/>
              </a:spcBef>
              <a:spcAft>
                <a:spcPts val="0"/>
              </a:spcAft>
              <a:buClr>
                <a:schemeClr val="dk1"/>
              </a:buClr>
              <a:buSzPct val="57894"/>
              <a:buFont typeface="Arial"/>
              <a:buNone/>
            </a:pPr>
            <a:r>
              <a:rPr lang="en-GB" sz="1900"/>
              <a:t>Feasibility Study: Analyze the technical feasibility and market viability of the idea</a:t>
            </a:r>
            <a:endParaRPr sz="1900"/>
          </a:p>
          <a:p>
            <a:pPr indent="0" lvl="0" marL="0" rtl="0" algn="l">
              <a:spcBef>
                <a:spcPts val="480"/>
              </a:spcBef>
              <a:spcAft>
                <a:spcPts val="0"/>
              </a:spcAft>
              <a:buClr>
                <a:schemeClr val="dk1"/>
              </a:buClr>
              <a:buSzPct val="45833"/>
              <a:buFont typeface="Arial"/>
              <a:buNone/>
            </a:pPr>
            <a:r>
              <a:t/>
            </a:r>
            <a:endParaRPr b="1">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Font typeface="Arial"/>
              <a:buNone/>
            </a:pPr>
            <a:r>
              <a:rPr b="1" lang="en-GB">
                <a:latin typeface="Times New Roman"/>
                <a:ea typeface="Times New Roman"/>
                <a:cs typeface="Times New Roman"/>
                <a:sym typeface="Times New Roman"/>
              </a:rPr>
              <a:t>Define Scope</a:t>
            </a:r>
            <a:r>
              <a:rPr lang="en-GB"/>
              <a:t>: </a:t>
            </a:r>
            <a:r>
              <a:rPr lang="en-GB" sz="2200">
                <a:latin typeface="Times New Roman"/>
                <a:ea typeface="Times New Roman"/>
                <a:cs typeface="Times New Roman"/>
                <a:sym typeface="Times New Roman"/>
              </a:rPr>
              <a:t>Outline the app’s functionalities, features, and user flow.</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45833"/>
              <a:buNone/>
            </a:pPr>
            <a:r>
              <a:t/>
            </a:r>
            <a:endParaRPr b="1">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None/>
            </a:pPr>
            <a:r>
              <a:rPr b="1" lang="en-GB">
                <a:latin typeface="Times New Roman"/>
                <a:ea typeface="Times New Roman"/>
                <a:cs typeface="Times New Roman"/>
                <a:sym typeface="Times New Roman"/>
              </a:rPr>
              <a:t>Project Roadmap</a:t>
            </a:r>
            <a:r>
              <a:rPr lang="en-GB"/>
              <a:t>:</a:t>
            </a:r>
            <a:r>
              <a:rPr lang="en-GB">
                <a:latin typeface="Times New Roman"/>
                <a:ea typeface="Times New Roman"/>
                <a:cs typeface="Times New Roman"/>
                <a:sym typeface="Times New Roman"/>
              </a:rPr>
              <a:t> </a:t>
            </a:r>
            <a:r>
              <a:rPr lang="en-GB" sz="2200">
                <a:latin typeface="Times New Roman"/>
                <a:ea typeface="Times New Roman"/>
                <a:cs typeface="Times New Roman"/>
                <a:sym typeface="Times New Roman"/>
              </a:rPr>
              <a:t>Create a detailed project plan with milestones, deadlines, and resources needed</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None/>
            </a:pPr>
            <a:r>
              <a:rPr lang="en-GB"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None/>
            </a:pPr>
            <a:r>
              <a:rPr b="1" lang="en-GB">
                <a:latin typeface="Times New Roman"/>
                <a:ea typeface="Times New Roman"/>
                <a:cs typeface="Times New Roman"/>
                <a:sym typeface="Times New Roman"/>
              </a:rPr>
              <a:t>User Analysis</a:t>
            </a:r>
            <a:r>
              <a:rPr lang="en-GB"/>
              <a:t>:</a:t>
            </a:r>
            <a:r>
              <a:rPr lang="en-GB" sz="2200">
                <a:latin typeface="Times New Roman"/>
                <a:ea typeface="Times New Roman"/>
                <a:cs typeface="Times New Roman"/>
                <a:sym typeface="Times New Roman"/>
              </a:rPr>
              <a:t> Understand the needs and behaviors of your target users.</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45833"/>
              <a:buNone/>
            </a:pPr>
            <a:r>
              <a:t/>
            </a:r>
            <a:endParaRPr b="1">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None/>
            </a:pPr>
            <a:r>
              <a:rPr b="1" lang="en-GB">
                <a:latin typeface="Times New Roman"/>
                <a:ea typeface="Times New Roman"/>
                <a:cs typeface="Times New Roman"/>
                <a:sym typeface="Times New Roman"/>
              </a:rPr>
              <a:t>Technology Assessment</a:t>
            </a:r>
            <a:r>
              <a:rPr lang="en-GB"/>
              <a:t>: </a:t>
            </a:r>
            <a:r>
              <a:rPr lang="en-GB" sz="2200">
                <a:latin typeface="Times New Roman"/>
                <a:ea typeface="Times New Roman"/>
                <a:cs typeface="Times New Roman"/>
                <a:sym typeface="Times New Roman"/>
              </a:rPr>
              <a:t>Decide on the technology stack (native, hybrid, cross-platform) based on your target platforms (iOS, Android).</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50000"/>
              <a:buNone/>
            </a:pPr>
            <a:r>
              <a:t/>
            </a:r>
            <a:endParaRPr sz="2200">
              <a:latin typeface="Times New Roman"/>
              <a:ea typeface="Times New Roman"/>
              <a:cs typeface="Times New Roman"/>
              <a:sym typeface="Times New Roman"/>
            </a:endParaRPr>
          </a:p>
          <a:p>
            <a:pPr indent="0" lvl="0" marL="0" rtl="0" algn="l">
              <a:spcBef>
                <a:spcPts val="480"/>
              </a:spcBef>
              <a:spcAft>
                <a:spcPts val="0"/>
              </a:spcAft>
              <a:buClr>
                <a:schemeClr val="dk1"/>
              </a:buClr>
              <a:buSzPct val="55000"/>
              <a:buFont typeface="Arial"/>
              <a:buNone/>
            </a:pPr>
            <a:r>
              <a:rPr b="1" lang="en-GB">
                <a:latin typeface="Times New Roman"/>
                <a:ea typeface="Times New Roman"/>
                <a:cs typeface="Times New Roman"/>
                <a:sym typeface="Times New Roman"/>
              </a:rPr>
              <a:t>Market Research:</a:t>
            </a:r>
            <a:r>
              <a:rPr lang="en-GB" sz="2200">
                <a:latin typeface="Times New Roman"/>
                <a:ea typeface="Times New Roman"/>
                <a:cs typeface="Times New Roman"/>
                <a:sym typeface="Times New Roman"/>
              </a:rPr>
              <a:t> Study competitors, target audience, and market trends to refine your app idea.</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Timeline of Project</a:t>
            </a:r>
            <a:endParaRPr/>
          </a:p>
        </p:txBody>
      </p:sp>
      <p:graphicFrame>
        <p:nvGraphicFramePr>
          <p:cNvPr id="142" name="Google Shape;142;p21"/>
          <p:cNvGraphicFramePr/>
          <p:nvPr/>
        </p:nvGraphicFramePr>
        <p:xfrm>
          <a:off x="966350" y="1149913"/>
          <a:ext cx="3000000" cy="3000000"/>
        </p:xfrm>
        <a:graphic>
          <a:graphicData uri="http://schemas.openxmlformats.org/drawingml/2006/table">
            <a:tbl>
              <a:tblPr>
                <a:noFill/>
                <a:tableStyleId>{F71D0775-53A0-4DE5-924B-EC57A58DEEB5}</a:tableStyleId>
              </a:tblPr>
              <a:tblGrid>
                <a:gridCol w="2396425"/>
                <a:gridCol w="1939600"/>
                <a:gridCol w="2168050"/>
                <a:gridCol w="2168050"/>
              </a:tblGrid>
              <a:tr h="385100">
                <a:tc>
                  <a:txBody>
                    <a:bodyPr/>
                    <a:lstStyle/>
                    <a:p>
                      <a:pPr indent="0" lvl="0" marL="0" rtl="0" algn="l">
                        <a:spcBef>
                          <a:spcPts val="0"/>
                        </a:spcBef>
                        <a:spcAft>
                          <a:spcPts val="0"/>
                        </a:spcAft>
                        <a:buNone/>
                      </a:pPr>
                      <a:r>
                        <a:rPr lang="en-GB"/>
                        <a:t>Name</a:t>
                      </a:r>
                      <a:endParaRPr/>
                    </a:p>
                  </a:txBody>
                  <a:tcPr marT="91425" marB="91425" marR="91425" marL="91425"/>
                </a:tc>
                <a:tc>
                  <a:txBody>
                    <a:bodyPr/>
                    <a:lstStyle/>
                    <a:p>
                      <a:pPr indent="0" lvl="0" marL="0" rtl="0" algn="l">
                        <a:spcBef>
                          <a:spcPts val="0"/>
                        </a:spcBef>
                        <a:spcAft>
                          <a:spcPts val="0"/>
                        </a:spcAft>
                        <a:buNone/>
                      </a:pPr>
                      <a:r>
                        <a:rPr lang="en-GB"/>
                        <a:t>Start Date</a:t>
                      </a:r>
                      <a:endParaRPr/>
                    </a:p>
                  </a:txBody>
                  <a:tcPr marT="91425" marB="91425" marR="91425" marL="91425"/>
                </a:tc>
                <a:tc>
                  <a:txBody>
                    <a:bodyPr/>
                    <a:lstStyle/>
                    <a:p>
                      <a:pPr indent="0" lvl="0" marL="0" rtl="0" algn="l">
                        <a:spcBef>
                          <a:spcPts val="0"/>
                        </a:spcBef>
                        <a:spcAft>
                          <a:spcPts val="0"/>
                        </a:spcAft>
                        <a:buNone/>
                      </a:pPr>
                      <a:r>
                        <a:rPr lang="en-GB"/>
                        <a:t>End Date</a:t>
                      </a:r>
                      <a:endParaRPr/>
                    </a:p>
                  </a:txBody>
                  <a:tcPr marT="91425" marB="91425" marR="91425" marL="91425"/>
                </a:tc>
                <a:tc>
                  <a:txBody>
                    <a:bodyPr/>
                    <a:lstStyle/>
                    <a:p>
                      <a:pPr indent="0" lvl="0" marL="0" rtl="0" algn="l">
                        <a:spcBef>
                          <a:spcPts val="0"/>
                        </a:spcBef>
                        <a:spcAft>
                          <a:spcPts val="0"/>
                        </a:spcAft>
                        <a:buNone/>
                      </a:pPr>
                      <a:r>
                        <a:rPr lang="en-GB"/>
                        <a:t>Duration</a:t>
                      </a:r>
                      <a:endParaRPr/>
                    </a:p>
                  </a:txBody>
                  <a:tcPr marT="91425" marB="91425" marR="91425" marL="91425"/>
                </a:tc>
              </a:tr>
              <a:tr h="585850">
                <a:tc>
                  <a:txBody>
                    <a:bodyPr/>
                    <a:lstStyle/>
                    <a:p>
                      <a:pPr indent="0" lvl="0" marL="0" rtl="0" algn="l">
                        <a:spcBef>
                          <a:spcPts val="0"/>
                        </a:spcBef>
                        <a:spcAft>
                          <a:spcPts val="0"/>
                        </a:spcAft>
                        <a:buNone/>
                      </a:pPr>
                      <a:r>
                        <a:rPr lang="en-GB"/>
                        <a:t>Project Planning</a:t>
                      </a:r>
                      <a:endParaRPr/>
                    </a:p>
                  </a:txBody>
                  <a:tcPr marT="91425" marB="91425" marR="91425" marL="91425"/>
                </a:tc>
                <a:tc>
                  <a:txBody>
                    <a:bodyPr/>
                    <a:lstStyle/>
                    <a:p>
                      <a:pPr indent="0" lvl="0" marL="0" rtl="0" algn="l">
                        <a:spcBef>
                          <a:spcPts val="0"/>
                        </a:spcBef>
                        <a:spcAft>
                          <a:spcPts val="0"/>
                        </a:spcAft>
                        <a:buNone/>
                      </a:pPr>
                      <a:r>
                        <a:rPr lang="en-GB"/>
                        <a:t>25/09/23</a:t>
                      </a:r>
                      <a:endParaRPr/>
                    </a:p>
                  </a:txBody>
                  <a:tcPr marT="91425" marB="91425" marR="91425" marL="91425"/>
                </a:tc>
                <a:tc>
                  <a:txBody>
                    <a:bodyPr/>
                    <a:lstStyle/>
                    <a:p>
                      <a:pPr indent="0" lvl="0" marL="0" rtl="0" algn="l">
                        <a:spcBef>
                          <a:spcPts val="0"/>
                        </a:spcBef>
                        <a:spcAft>
                          <a:spcPts val="0"/>
                        </a:spcAft>
                        <a:buNone/>
                      </a:pPr>
                      <a:r>
                        <a:rPr lang="en-GB"/>
                        <a:t>07/10/23</a:t>
                      </a:r>
                      <a:endParaRPr/>
                    </a:p>
                  </a:txBody>
                  <a:tcPr marT="91425" marB="91425" marR="91425" marL="91425"/>
                </a:tc>
                <a:tc>
                  <a:txBody>
                    <a:bodyPr/>
                    <a:lstStyle/>
                    <a:p>
                      <a:pPr indent="0" lvl="0" marL="0" rtl="0" algn="l">
                        <a:spcBef>
                          <a:spcPts val="0"/>
                        </a:spcBef>
                        <a:spcAft>
                          <a:spcPts val="0"/>
                        </a:spcAft>
                        <a:buNone/>
                      </a:pPr>
                      <a:r>
                        <a:rPr lang="en-GB"/>
                        <a:t>12</a:t>
                      </a:r>
                      <a:endParaRPr/>
                    </a:p>
                  </a:txBody>
                  <a:tcPr marT="91425" marB="91425" marR="91425" marL="91425"/>
                </a:tc>
              </a:tr>
              <a:tr h="592500">
                <a:tc>
                  <a:txBody>
                    <a:bodyPr/>
                    <a:lstStyle/>
                    <a:p>
                      <a:pPr indent="0" lvl="0" marL="0" rtl="0" algn="l">
                        <a:spcBef>
                          <a:spcPts val="0"/>
                        </a:spcBef>
                        <a:spcAft>
                          <a:spcPts val="0"/>
                        </a:spcAft>
                        <a:buNone/>
                      </a:pPr>
                      <a:r>
                        <a:rPr lang="en-GB"/>
                        <a:t>Requirement Collection</a:t>
                      </a:r>
                      <a:endParaRPr/>
                    </a:p>
                  </a:txBody>
                  <a:tcPr marT="91425" marB="91425" marR="91425" marL="91425"/>
                </a:tc>
                <a:tc>
                  <a:txBody>
                    <a:bodyPr/>
                    <a:lstStyle/>
                    <a:p>
                      <a:pPr indent="0" lvl="0" marL="0" rtl="0" algn="l">
                        <a:spcBef>
                          <a:spcPts val="0"/>
                        </a:spcBef>
                        <a:spcAft>
                          <a:spcPts val="0"/>
                        </a:spcAft>
                        <a:buNone/>
                      </a:pPr>
                      <a:r>
                        <a:rPr lang="en-GB"/>
                        <a:t>11/10/23</a:t>
                      </a:r>
                      <a:endParaRPr/>
                    </a:p>
                  </a:txBody>
                  <a:tcPr marT="91425" marB="91425" marR="91425" marL="91425"/>
                </a:tc>
                <a:tc>
                  <a:txBody>
                    <a:bodyPr/>
                    <a:lstStyle/>
                    <a:p>
                      <a:pPr indent="0" lvl="0" marL="0" rtl="0" algn="l">
                        <a:spcBef>
                          <a:spcPts val="0"/>
                        </a:spcBef>
                        <a:spcAft>
                          <a:spcPts val="0"/>
                        </a:spcAft>
                        <a:buNone/>
                      </a:pPr>
                      <a:r>
                        <a:rPr lang="en-GB"/>
                        <a:t>20/10/23</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r>
              <a:tr h="592500">
                <a:tc>
                  <a:txBody>
                    <a:bodyPr/>
                    <a:lstStyle/>
                    <a:p>
                      <a:pPr indent="0" lvl="0" marL="0" rtl="0" algn="l">
                        <a:spcBef>
                          <a:spcPts val="0"/>
                        </a:spcBef>
                        <a:spcAft>
                          <a:spcPts val="0"/>
                        </a:spcAft>
                        <a:buNone/>
                      </a:pPr>
                      <a:r>
                        <a:rPr lang="en-GB"/>
                        <a:t>Research &amp; Analysis</a:t>
                      </a:r>
                      <a:endParaRPr/>
                    </a:p>
                  </a:txBody>
                  <a:tcPr marT="91425" marB="91425" marR="91425" marL="91425"/>
                </a:tc>
                <a:tc>
                  <a:txBody>
                    <a:bodyPr/>
                    <a:lstStyle/>
                    <a:p>
                      <a:pPr indent="0" lvl="0" marL="0" rtl="0" algn="l">
                        <a:spcBef>
                          <a:spcPts val="0"/>
                        </a:spcBef>
                        <a:spcAft>
                          <a:spcPts val="0"/>
                        </a:spcAft>
                        <a:buNone/>
                      </a:pPr>
                      <a:r>
                        <a:rPr lang="en-GB"/>
                        <a:t>23/10/23</a:t>
                      </a:r>
                      <a:endParaRPr/>
                    </a:p>
                  </a:txBody>
                  <a:tcPr marT="91425" marB="91425" marR="91425" marL="91425"/>
                </a:tc>
                <a:tc>
                  <a:txBody>
                    <a:bodyPr/>
                    <a:lstStyle/>
                    <a:p>
                      <a:pPr indent="0" lvl="0" marL="0" rtl="0" algn="l">
                        <a:spcBef>
                          <a:spcPts val="0"/>
                        </a:spcBef>
                        <a:spcAft>
                          <a:spcPts val="0"/>
                        </a:spcAft>
                        <a:buNone/>
                      </a:pPr>
                      <a:r>
                        <a:rPr lang="en-GB"/>
                        <a:t>04/11//23</a:t>
                      </a:r>
                      <a:endParaRPr/>
                    </a:p>
                  </a:txBody>
                  <a:tcPr marT="91425" marB="91425" marR="91425" marL="91425"/>
                </a:tc>
                <a:tc>
                  <a:txBody>
                    <a:bodyPr/>
                    <a:lstStyle/>
                    <a:p>
                      <a:pPr indent="0" lvl="0" marL="0" rtl="0" algn="l">
                        <a:spcBef>
                          <a:spcPts val="0"/>
                        </a:spcBef>
                        <a:spcAft>
                          <a:spcPts val="0"/>
                        </a:spcAft>
                        <a:buNone/>
                      </a:pPr>
                      <a:r>
                        <a:rPr lang="en-GB"/>
                        <a:t>12</a:t>
                      </a:r>
                      <a:endParaRPr/>
                    </a:p>
                  </a:txBody>
                  <a:tcPr marT="91425" marB="91425" marR="91425" marL="91425"/>
                </a:tc>
              </a:tr>
              <a:tr h="585850">
                <a:tc>
                  <a:txBody>
                    <a:bodyPr/>
                    <a:lstStyle/>
                    <a:p>
                      <a:pPr indent="0" lvl="0" marL="0" rtl="0" algn="l">
                        <a:spcBef>
                          <a:spcPts val="0"/>
                        </a:spcBef>
                        <a:spcAft>
                          <a:spcPts val="0"/>
                        </a:spcAft>
                        <a:buNone/>
                      </a:pPr>
                      <a:r>
                        <a:rPr lang="en-GB"/>
                        <a:t>Designing Project</a:t>
                      </a:r>
                      <a:endParaRPr/>
                    </a:p>
                  </a:txBody>
                  <a:tcPr marT="91425" marB="91425" marR="91425" marL="91425"/>
                </a:tc>
                <a:tc>
                  <a:txBody>
                    <a:bodyPr/>
                    <a:lstStyle/>
                    <a:p>
                      <a:pPr indent="0" lvl="0" marL="0" rtl="0" algn="l">
                        <a:spcBef>
                          <a:spcPts val="0"/>
                        </a:spcBef>
                        <a:spcAft>
                          <a:spcPts val="0"/>
                        </a:spcAft>
                        <a:buNone/>
                      </a:pPr>
                      <a:r>
                        <a:rPr lang="en-GB"/>
                        <a:t>06/11/23</a:t>
                      </a:r>
                      <a:endParaRPr/>
                    </a:p>
                  </a:txBody>
                  <a:tcPr marT="91425" marB="91425" marR="91425" marL="91425"/>
                </a:tc>
                <a:tc>
                  <a:txBody>
                    <a:bodyPr/>
                    <a:lstStyle/>
                    <a:p>
                      <a:pPr indent="0" lvl="0" marL="0" rtl="0" algn="l">
                        <a:spcBef>
                          <a:spcPts val="0"/>
                        </a:spcBef>
                        <a:spcAft>
                          <a:spcPts val="0"/>
                        </a:spcAft>
                        <a:buNone/>
                      </a:pPr>
                      <a:r>
                        <a:rPr lang="en-GB"/>
                        <a:t>10/11/23</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r>
              <a:tr h="385100">
                <a:tc>
                  <a:txBody>
                    <a:bodyPr/>
                    <a:lstStyle/>
                    <a:p>
                      <a:pPr indent="0" lvl="0" marL="0" rtl="0" algn="l">
                        <a:spcBef>
                          <a:spcPts val="0"/>
                        </a:spcBef>
                        <a:spcAft>
                          <a:spcPts val="0"/>
                        </a:spcAft>
                        <a:buNone/>
                      </a:pPr>
                      <a:r>
                        <a:rPr lang="en-GB"/>
                        <a:t>Development</a:t>
                      </a:r>
                      <a:endParaRPr/>
                    </a:p>
                  </a:txBody>
                  <a:tcPr marT="91425" marB="91425" marR="91425" marL="91425"/>
                </a:tc>
                <a:tc>
                  <a:txBody>
                    <a:bodyPr/>
                    <a:lstStyle/>
                    <a:p>
                      <a:pPr indent="0" lvl="0" marL="0" rtl="0" algn="l">
                        <a:spcBef>
                          <a:spcPts val="0"/>
                        </a:spcBef>
                        <a:spcAft>
                          <a:spcPts val="0"/>
                        </a:spcAft>
                        <a:buNone/>
                      </a:pPr>
                      <a:r>
                        <a:rPr lang="en-GB"/>
                        <a:t>11/11/23</a:t>
                      </a:r>
                      <a:endParaRPr/>
                    </a:p>
                  </a:txBody>
                  <a:tcPr marT="91425" marB="91425" marR="91425" marL="91425"/>
                </a:tc>
                <a:tc>
                  <a:txBody>
                    <a:bodyPr/>
                    <a:lstStyle/>
                    <a:p>
                      <a:pPr indent="0" lvl="0" marL="0" rtl="0" algn="l">
                        <a:spcBef>
                          <a:spcPts val="0"/>
                        </a:spcBef>
                        <a:spcAft>
                          <a:spcPts val="0"/>
                        </a:spcAft>
                        <a:buNone/>
                      </a:pPr>
                      <a:r>
                        <a:rPr lang="en-GB"/>
                        <a:t>16/12/23</a:t>
                      </a:r>
                      <a:endParaRPr/>
                    </a:p>
                  </a:txBody>
                  <a:tcPr marT="91425" marB="91425" marR="91425" marL="91425"/>
                </a:tc>
                <a:tc>
                  <a:txBody>
                    <a:bodyPr/>
                    <a:lstStyle/>
                    <a:p>
                      <a:pPr indent="0" lvl="0" marL="0" rtl="0" algn="l">
                        <a:spcBef>
                          <a:spcPts val="0"/>
                        </a:spcBef>
                        <a:spcAft>
                          <a:spcPts val="0"/>
                        </a:spcAft>
                        <a:buNone/>
                      </a:pPr>
                      <a:r>
                        <a:rPr lang="en-GB"/>
                        <a:t>35</a:t>
                      </a:r>
                      <a:endParaRPr/>
                    </a:p>
                  </a:txBody>
                  <a:tcPr marT="91425" marB="91425" marR="91425" marL="91425"/>
                </a:tc>
              </a:tr>
              <a:tr h="385100">
                <a:tc>
                  <a:txBody>
                    <a:bodyPr/>
                    <a:lstStyle/>
                    <a:p>
                      <a:pPr indent="0" lvl="0" marL="0" rtl="0" algn="l">
                        <a:spcBef>
                          <a:spcPts val="0"/>
                        </a:spcBef>
                        <a:spcAft>
                          <a:spcPts val="0"/>
                        </a:spcAft>
                        <a:buNone/>
                      </a:pPr>
                      <a:r>
                        <a:rPr lang="en-GB"/>
                        <a:t>Beta Testing</a:t>
                      </a:r>
                      <a:endParaRPr/>
                    </a:p>
                  </a:txBody>
                  <a:tcPr marT="91425" marB="91425" marR="91425" marL="91425"/>
                </a:tc>
                <a:tc>
                  <a:txBody>
                    <a:bodyPr/>
                    <a:lstStyle/>
                    <a:p>
                      <a:pPr indent="0" lvl="0" marL="0" rtl="0" algn="l">
                        <a:spcBef>
                          <a:spcPts val="0"/>
                        </a:spcBef>
                        <a:spcAft>
                          <a:spcPts val="0"/>
                        </a:spcAft>
                        <a:buNone/>
                      </a:pPr>
                      <a:r>
                        <a:rPr lang="en-GB"/>
                        <a:t>17/12/23</a:t>
                      </a:r>
                      <a:endParaRPr/>
                    </a:p>
                  </a:txBody>
                  <a:tcPr marT="91425" marB="91425" marR="91425" marL="91425"/>
                </a:tc>
                <a:tc>
                  <a:txBody>
                    <a:bodyPr/>
                    <a:lstStyle/>
                    <a:p>
                      <a:pPr indent="0" lvl="0" marL="0" rtl="0" algn="l">
                        <a:spcBef>
                          <a:spcPts val="0"/>
                        </a:spcBef>
                        <a:spcAft>
                          <a:spcPts val="0"/>
                        </a:spcAft>
                        <a:buNone/>
                      </a:pPr>
                      <a:r>
                        <a:rPr lang="en-GB"/>
                        <a:t>25/12/23</a:t>
                      </a:r>
                      <a:endParaRPr/>
                    </a:p>
                  </a:txBody>
                  <a:tcPr marT="91425" marB="91425" marR="91425" marL="91425"/>
                </a:tc>
                <a:tc>
                  <a:txBody>
                    <a:bodyPr/>
                    <a:lstStyle/>
                    <a:p>
                      <a:pPr indent="0" lvl="0" marL="0" rtl="0" algn="l">
                        <a:spcBef>
                          <a:spcPts val="0"/>
                        </a:spcBef>
                        <a:spcAft>
                          <a:spcPts val="0"/>
                        </a:spcAft>
                        <a:buNone/>
                      </a:pPr>
                      <a:r>
                        <a:rPr lang="en-GB"/>
                        <a:t>8</a:t>
                      </a:r>
                      <a:endParaRPr/>
                    </a:p>
                  </a:txBody>
                  <a:tcPr marT="91425" marB="91425" marR="91425" marL="91425"/>
                </a:tc>
              </a:tr>
              <a:tr h="385100">
                <a:tc>
                  <a:txBody>
                    <a:bodyPr/>
                    <a:lstStyle/>
                    <a:p>
                      <a:pPr indent="0" lvl="0" marL="0" rtl="0" algn="l">
                        <a:spcBef>
                          <a:spcPts val="0"/>
                        </a:spcBef>
                        <a:spcAft>
                          <a:spcPts val="0"/>
                        </a:spcAft>
                        <a:buNone/>
                      </a:pPr>
                      <a:r>
                        <a:rPr lang="en-GB"/>
                        <a:t>Implementation</a:t>
                      </a:r>
                      <a:endParaRPr/>
                    </a:p>
                  </a:txBody>
                  <a:tcPr marT="91425" marB="91425" marR="91425" marL="91425"/>
                </a:tc>
                <a:tc>
                  <a:txBody>
                    <a:bodyPr/>
                    <a:lstStyle/>
                    <a:p>
                      <a:pPr indent="0" lvl="0" marL="0" rtl="0" algn="l">
                        <a:spcBef>
                          <a:spcPts val="0"/>
                        </a:spcBef>
                        <a:spcAft>
                          <a:spcPts val="0"/>
                        </a:spcAft>
                        <a:buNone/>
                      </a:pPr>
                      <a:r>
                        <a:rPr lang="en-GB"/>
                        <a:t>26/12/23</a:t>
                      </a:r>
                      <a:endParaRPr/>
                    </a:p>
                  </a:txBody>
                  <a:tcPr marT="91425" marB="91425" marR="91425" marL="91425"/>
                </a:tc>
                <a:tc>
                  <a:txBody>
                    <a:bodyPr/>
                    <a:lstStyle/>
                    <a:p>
                      <a:pPr indent="0" lvl="0" marL="0" rtl="0" algn="l">
                        <a:spcBef>
                          <a:spcPts val="0"/>
                        </a:spcBef>
                        <a:spcAft>
                          <a:spcPts val="0"/>
                        </a:spcAft>
                        <a:buNone/>
                      </a:pPr>
                      <a:r>
                        <a:rPr lang="en-GB"/>
                        <a:t>07/01/24</a:t>
                      </a:r>
                      <a:endParaRPr/>
                    </a:p>
                  </a:txBody>
                  <a:tcPr marT="91425" marB="91425" marR="91425" marL="91425"/>
                </a:tc>
                <a:tc>
                  <a:txBody>
                    <a:bodyPr/>
                    <a:lstStyle/>
                    <a:p>
                      <a:pPr indent="0" lvl="0" marL="0" rtl="0" algn="l">
                        <a:spcBef>
                          <a:spcPts val="0"/>
                        </a:spcBef>
                        <a:spcAft>
                          <a:spcPts val="0"/>
                        </a:spcAft>
                        <a:buNone/>
                      </a:pPr>
                      <a:r>
                        <a:rPr lang="en-GB"/>
                        <a:t>12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