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314" r:id="rId5"/>
    <p:sldId id="315" r:id="rId6"/>
    <p:sldId id="326" r:id="rId7"/>
    <p:sldId id="317" r:id="rId8"/>
    <p:sldId id="316" r:id="rId9"/>
    <p:sldId id="328" r:id="rId10"/>
    <p:sldId id="327" r:id="rId11"/>
    <p:sldId id="332" r:id="rId12"/>
    <p:sldId id="322" r:id="rId13"/>
    <p:sldId id="330" r:id="rId14"/>
    <p:sldId id="333" r:id="rId15"/>
    <p:sldId id="334" r:id="rId16"/>
    <p:sldId id="329" r:id="rId17"/>
    <p:sldId id="319" r:id="rId18"/>
    <p:sldId id="335" r:id="rId19"/>
    <p:sldId id="336" r:id="rId20"/>
    <p:sldId id="320" r:id="rId21"/>
    <p:sldId id="321" r:id="rId22"/>
    <p:sldId id="337" r:id="rId23"/>
    <p:sldId id="33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BCAE"/>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A41FA-67E5-1DD7-7DEF-6F366899C605}" v="927" dt="2024-11-17T04:52:02.604"/>
    <p1510:client id="{522D37D1-05C5-8DE2-69A5-96FB463D5FFA}" v="1319" dt="2024-11-17T09:56:47.759"/>
    <p1510:client id="{ADF17A2A-479A-3C2A-9F97-9BE2EEC33064}" v="816" dt="2024-11-17T06:43:11.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guide orient="horz" pos="33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B9075-279C-4E57-A91B-340E955A519B}"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IN"/>
        </a:p>
      </dgm:t>
    </dgm:pt>
    <dgm:pt modelId="{26899A02-713E-4942-A829-8E7B6420682F}">
      <dgm:prSet phldrT="[Text]"/>
      <dgm:spPr/>
      <dgm:t>
        <a:bodyPr/>
        <a:lstStyle/>
        <a:p>
          <a:r>
            <a:rPr lang="en-IN" b="1"/>
            <a:t>Data Preparation</a:t>
          </a:r>
          <a:r>
            <a:rPr lang="en-IN"/>
            <a:t>:</a:t>
          </a:r>
        </a:p>
      </dgm:t>
    </dgm:pt>
    <dgm:pt modelId="{3DCCC38D-4DCB-4FA2-82C8-10335E777DF8}" type="parTrans" cxnId="{3771CCA5-C9DC-4726-A955-5D92E500B858}">
      <dgm:prSet/>
      <dgm:spPr/>
      <dgm:t>
        <a:bodyPr/>
        <a:lstStyle/>
        <a:p>
          <a:endParaRPr lang="en-IN"/>
        </a:p>
      </dgm:t>
    </dgm:pt>
    <dgm:pt modelId="{8494D9A7-CB27-4AEF-A0FB-131765E6EDE7}" type="sibTrans" cxnId="{3771CCA5-C9DC-4726-A955-5D92E500B858}">
      <dgm:prSet/>
      <dgm:spPr/>
      <dgm:t>
        <a:bodyPr/>
        <a:lstStyle/>
        <a:p>
          <a:endParaRPr lang="en-IN"/>
        </a:p>
      </dgm:t>
    </dgm:pt>
    <dgm:pt modelId="{86CC3623-4CCA-4FF9-B3A7-3F64CF5991AF}">
      <dgm:prSet/>
      <dgm:spPr/>
      <dgm:t>
        <a:bodyPr/>
        <a:lstStyle/>
        <a:p>
          <a:pPr>
            <a:buFont typeface="+mj-lt"/>
            <a:buAutoNum type="arabicPeriod"/>
          </a:pPr>
          <a:r>
            <a:rPr lang="en-IN"/>
            <a:t>Load → Clean → Normalize → Split</a:t>
          </a:r>
        </a:p>
      </dgm:t>
    </dgm:pt>
    <dgm:pt modelId="{AA475ADC-4901-479F-8277-A1F586577CE3}" type="parTrans" cxnId="{0D699140-A742-4FBB-8C60-52145A0593AC}">
      <dgm:prSet/>
      <dgm:spPr/>
      <dgm:t>
        <a:bodyPr/>
        <a:lstStyle/>
        <a:p>
          <a:endParaRPr lang="en-IN"/>
        </a:p>
      </dgm:t>
    </dgm:pt>
    <dgm:pt modelId="{7331AF03-5090-46A6-B5EC-8C2A7264B7C3}" type="sibTrans" cxnId="{0D699140-A742-4FBB-8C60-52145A0593AC}">
      <dgm:prSet/>
      <dgm:spPr/>
      <dgm:t>
        <a:bodyPr/>
        <a:lstStyle/>
        <a:p>
          <a:endParaRPr lang="en-IN"/>
        </a:p>
      </dgm:t>
    </dgm:pt>
    <dgm:pt modelId="{E6DE127B-D50F-4993-BDE4-8976EFD07E77}">
      <dgm:prSet/>
      <dgm:spPr/>
      <dgm:t>
        <a:bodyPr/>
        <a:lstStyle/>
        <a:p>
          <a:pPr>
            <a:buFont typeface="+mj-lt"/>
            <a:buAutoNum type="arabicPeriod"/>
          </a:pPr>
          <a:r>
            <a:rPr lang="en-IN" b="1"/>
            <a:t>Feature Engineering</a:t>
          </a:r>
          <a:r>
            <a:rPr lang="en-IN"/>
            <a:t>:</a:t>
          </a:r>
        </a:p>
      </dgm:t>
    </dgm:pt>
    <dgm:pt modelId="{8712A779-B460-42E1-B280-ED09C9F5C77D}" type="parTrans" cxnId="{C14A0A4E-8FE6-401D-AE17-6D1D344DF3B4}">
      <dgm:prSet/>
      <dgm:spPr/>
      <dgm:t>
        <a:bodyPr/>
        <a:lstStyle/>
        <a:p>
          <a:endParaRPr lang="en-IN"/>
        </a:p>
      </dgm:t>
    </dgm:pt>
    <dgm:pt modelId="{E99EE8FA-5B8F-4F7D-9330-6145FBB0E1A1}" type="sibTrans" cxnId="{C14A0A4E-8FE6-401D-AE17-6D1D344DF3B4}">
      <dgm:prSet/>
      <dgm:spPr/>
      <dgm:t>
        <a:bodyPr/>
        <a:lstStyle/>
        <a:p>
          <a:endParaRPr lang="en-IN"/>
        </a:p>
      </dgm:t>
    </dgm:pt>
    <dgm:pt modelId="{6AAEDA68-D8D9-41A8-B554-568942219F2C}">
      <dgm:prSet/>
      <dgm:spPr/>
      <dgm:t>
        <a:bodyPr/>
        <a:lstStyle/>
        <a:p>
          <a:pPr>
            <a:buFont typeface="+mj-lt"/>
            <a:buAutoNum type="arabicPeriod"/>
          </a:pPr>
          <a:r>
            <a:rPr lang="en-US"/>
            <a:t>EDA → Statistical Features → Dimensionality Reduction (Optional)</a:t>
          </a:r>
        </a:p>
      </dgm:t>
    </dgm:pt>
    <dgm:pt modelId="{26F10AC2-970D-42A8-BBAB-10AAC227E8C8}" type="parTrans" cxnId="{BD101058-FA97-4B35-A050-2A58573FA219}">
      <dgm:prSet/>
      <dgm:spPr/>
      <dgm:t>
        <a:bodyPr/>
        <a:lstStyle/>
        <a:p>
          <a:endParaRPr lang="en-IN"/>
        </a:p>
      </dgm:t>
    </dgm:pt>
    <dgm:pt modelId="{9930F76B-FA09-46E4-B950-FD1D9BB7C459}" type="sibTrans" cxnId="{BD101058-FA97-4B35-A050-2A58573FA219}">
      <dgm:prSet/>
      <dgm:spPr/>
      <dgm:t>
        <a:bodyPr/>
        <a:lstStyle/>
        <a:p>
          <a:endParaRPr lang="en-IN"/>
        </a:p>
      </dgm:t>
    </dgm:pt>
    <dgm:pt modelId="{4E8F22C5-F821-4441-8334-ADBD8F4A86A2}">
      <dgm:prSet/>
      <dgm:spPr/>
      <dgm:t>
        <a:bodyPr/>
        <a:lstStyle/>
        <a:p>
          <a:pPr>
            <a:buFont typeface="+mj-lt"/>
            <a:buAutoNum type="arabicPeriod"/>
          </a:pPr>
          <a:r>
            <a:rPr lang="en-IN" b="1"/>
            <a:t>Model Development</a:t>
          </a:r>
          <a:r>
            <a:rPr lang="en-IN"/>
            <a:t>:</a:t>
          </a:r>
        </a:p>
      </dgm:t>
    </dgm:pt>
    <dgm:pt modelId="{D16A3B0A-456A-46C7-98C0-0EE3D69F88C4}" type="parTrans" cxnId="{FCF59B73-8497-4796-82F4-C609D7F7AE94}">
      <dgm:prSet/>
      <dgm:spPr/>
      <dgm:t>
        <a:bodyPr/>
        <a:lstStyle/>
        <a:p>
          <a:endParaRPr lang="en-IN"/>
        </a:p>
      </dgm:t>
    </dgm:pt>
    <dgm:pt modelId="{61D0CC51-720D-4B19-BFB1-E93A4073AB27}" type="sibTrans" cxnId="{FCF59B73-8497-4796-82F4-C609D7F7AE94}">
      <dgm:prSet/>
      <dgm:spPr/>
      <dgm:t>
        <a:bodyPr/>
        <a:lstStyle/>
        <a:p>
          <a:endParaRPr lang="en-IN"/>
        </a:p>
      </dgm:t>
    </dgm:pt>
    <dgm:pt modelId="{603012FF-C274-47E1-AA65-D7FDC52219DE}">
      <dgm:prSet/>
      <dgm:spPr/>
      <dgm:t>
        <a:bodyPr/>
        <a:lstStyle/>
        <a:p>
          <a:pPr>
            <a:buFont typeface="+mj-lt"/>
            <a:buAutoNum type="arabicPeriod"/>
          </a:pPr>
          <a:r>
            <a:rPr lang="en-IN"/>
            <a:t>Choose Model → Build → Train</a:t>
          </a:r>
        </a:p>
      </dgm:t>
    </dgm:pt>
    <dgm:pt modelId="{9C6C33F6-76ED-440D-95E9-B2D188E49382}" type="parTrans" cxnId="{49BA47BC-0140-4091-BB1D-EABFAD9D2F57}">
      <dgm:prSet/>
      <dgm:spPr/>
      <dgm:t>
        <a:bodyPr/>
        <a:lstStyle/>
        <a:p>
          <a:endParaRPr lang="en-IN"/>
        </a:p>
      </dgm:t>
    </dgm:pt>
    <dgm:pt modelId="{A5A53ABE-03B2-47A1-B664-D6006D799934}" type="sibTrans" cxnId="{49BA47BC-0140-4091-BB1D-EABFAD9D2F57}">
      <dgm:prSet/>
      <dgm:spPr/>
      <dgm:t>
        <a:bodyPr/>
        <a:lstStyle/>
        <a:p>
          <a:endParaRPr lang="en-IN"/>
        </a:p>
      </dgm:t>
    </dgm:pt>
    <dgm:pt modelId="{E0A4308E-852B-449E-A82F-3DCFA9A996D9}">
      <dgm:prSet/>
      <dgm:spPr/>
      <dgm:t>
        <a:bodyPr/>
        <a:lstStyle/>
        <a:p>
          <a:pPr>
            <a:buFont typeface="+mj-lt"/>
            <a:buAutoNum type="arabicPeriod"/>
          </a:pPr>
          <a:r>
            <a:rPr lang="en-IN" b="1"/>
            <a:t>Evaluation</a:t>
          </a:r>
          <a:r>
            <a:rPr lang="en-IN"/>
            <a:t>:</a:t>
          </a:r>
        </a:p>
      </dgm:t>
    </dgm:pt>
    <dgm:pt modelId="{C560A503-23B5-4BEC-9E4D-B9DAC2658AAB}" type="parTrans" cxnId="{94F169A6-020B-4BF6-9ED9-D88DDD9BC79F}">
      <dgm:prSet/>
      <dgm:spPr/>
      <dgm:t>
        <a:bodyPr/>
        <a:lstStyle/>
        <a:p>
          <a:endParaRPr lang="en-IN"/>
        </a:p>
      </dgm:t>
    </dgm:pt>
    <dgm:pt modelId="{365AB5FB-8EDF-4C91-B8BF-B5F39A1F2FA9}" type="sibTrans" cxnId="{94F169A6-020B-4BF6-9ED9-D88DDD9BC79F}">
      <dgm:prSet/>
      <dgm:spPr/>
      <dgm:t>
        <a:bodyPr/>
        <a:lstStyle/>
        <a:p>
          <a:endParaRPr lang="en-IN"/>
        </a:p>
      </dgm:t>
    </dgm:pt>
    <dgm:pt modelId="{FFDD4CF3-C7A6-4639-839D-A2A965EDA640}">
      <dgm:prSet/>
      <dgm:spPr/>
      <dgm:t>
        <a:bodyPr/>
        <a:lstStyle/>
        <a:p>
          <a:pPr>
            <a:buFont typeface="+mj-lt"/>
            <a:buAutoNum type="arabicPeriod"/>
          </a:pPr>
          <a:r>
            <a:rPr lang="en-US"/>
            <a:t>Detect Anomalies → Set Threshold → Evaluate</a:t>
          </a:r>
        </a:p>
      </dgm:t>
    </dgm:pt>
    <dgm:pt modelId="{6752C500-D06E-4174-82CB-BFC58C9C3DED}" type="parTrans" cxnId="{F7ABC4D7-5590-4A49-8F8D-1D3BA5077B18}">
      <dgm:prSet/>
      <dgm:spPr/>
      <dgm:t>
        <a:bodyPr/>
        <a:lstStyle/>
        <a:p>
          <a:endParaRPr lang="en-IN"/>
        </a:p>
      </dgm:t>
    </dgm:pt>
    <dgm:pt modelId="{1780DF2C-460B-491A-B323-7D938507D741}" type="sibTrans" cxnId="{F7ABC4D7-5590-4A49-8F8D-1D3BA5077B18}">
      <dgm:prSet/>
      <dgm:spPr/>
      <dgm:t>
        <a:bodyPr/>
        <a:lstStyle/>
        <a:p>
          <a:endParaRPr lang="en-IN"/>
        </a:p>
      </dgm:t>
    </dgm:pt>
    <dgm:pt modelId="{4DC59084-A7C4-4A09-9380-59A50E6190B2}">
      <dgm:prSet/>
      <dgm:spPr/>
      <dgm:t>
        <a:bodyPr/>
        <a:lstStyle/>
        <a:p>
          <a:pPr>
            <a:buFont typeface="+mj-lt"/>
            <a:buAutoNum type="arabicPeriod"/>
          </a:pPr>
          <a:r>
            <a:rPr lang="en-IN" b="1"/>
            <a:t>Result Comparison</a:t>
          </a:r>
          <a:r>
            <a:rPr lang="en-IN"/>
            <a:t>:</a:t>
          </a:r>
        </a:p>
      </dgm:t>
    </dgm:pt>
    <dgm:pt modelId="{9E7FF6C8-8789-44AD-9531-D0048D0226AB}" type="parTrans" cxnId="{3FCB152E-0850-4CD3-B505-37740103121E}">
      <dgm:prSet/>
      <dgm:spPr/>
      <dgm:t>
        <a:bodyPr/>
        <a:lstStyle/>
        <a:p>
          <a:endParaRPr lang="en-IN"/>
        </a:p>
      </dgm:t>
    </dgm:pt>
    <dgm:pt modelId="{D878AB47-B6CA-49A9-AE6D-7CF1ACD867B0}" type="sibTrans" cxnId="{3FCB152E-0850-4CD3-B505-37740103121E}">
      <dgm:prSet/>
      <dgm:spPr/>
      <dgm:t>
        <a:bodyPr/>
        <a:lstStyle/>
        <a:p>
          <a:endParaRPr lang="en-IN"/>
        </a:p>
      </dgm:t>
    </dgm:pt>
    <dgm:pt modelId="{327882B3-1AA1-4EFB-9219-66C74EF96635}">
      <dgm:prSet/>
      <dgm:spPr/>
      <dgm:t>
        <a:bodyPr/>
        <a:lstStyle/>
        <a:p>
          <a:pPr>
            <a:buFont typeface="+mj-lt"/>
            <a:buAutoNum type="arabicPeriod"/>
          </a:pPr>
          <a:r>
            <a:rPr lang="en-IN"/>
            <a:t>Comparing results with different approaches with this dataset</a:t>
          </a:r>
        </a:p>
      </dgm:t>
    </dgm:pt>
    <dgm:pt modelId="{95C8FF39-6274-42B0-AD90-4D379660DDB0}" type="parTrans" cxnId="{02A62134-091C-4F6A-90BB-BB1B0380298B}">
      <dgm:prSet/>
      <dgm:spPr/>
      <dgm:t>
        <a:bodyPr/>
        <a:lstStyle/>
        <a:p>
          <a:endParaRPr lang="en-IN"/>
        </a:p>
      </dgm:t>
    </dgm:pt>
    <dgm:pt modelId="{861FFFC5-8985-46ED-9CF3-81ECB906FFEB}" type="sibTrans" cxnId="{02A62134-091C-4F6A-90BB-BB1B0380298B}">
      <dgm:prSet/>
      <dgm:spPr/>
      <dgm:t>
        <a:bodyPr/>
        <a:lstStyle/>
        <a:p>
          <a:endParaRPr lang="en-IN"/>
        </a:p>
      </dgm:t>
    </dgm:pt>
    <dgm:pt modelId="{8AF72D00-6833-4B88-BECA-7F33FD5FC801}">
      <dgm:prSet/>
      <dgm:spPr/>
      <dgm:t>
        <a:bodyPr/>
        <a:lstStyle/>
        <a:p>
          <a:pPr>
            <a:buFont typeface="+mj-lt"/>
            <a:buAutoNum type="arabicPeriod"/>
          </a:pPr>
          <a:r>
            <a:rPr lang="en-IN"/>
            <a:t>Comparing results with different dataset with same approach</a:t>
          </a:r>
        </a:p>
      </dgm:t>
    </dgm:pt>
    <dgm:pt modelId="{7EFD8F76-B148-4592-B9AD-1520F5A3258A}" type="parTrans" cxnId="{05509B38-5711-481D-9148-B26E85AD69D5}">
      <dgm:prSet/>
      <dgm:spPr/>
      <dgm:t>
        <a:bodyPr/>
        <a:lstStyle/>
        <a:p>
          <a:endParaRPr lang="en-IN"/>
        </a:p>
      </dgm:t>
    </dgm:pt>
    <dgm:pt modelId="{5CBDDDF1-FB5D-4FAD-8248-3F044EE8D0B0}" type="sibTrans" cxnId="{05509B38-5711-481D-9148-B26E85AD69D5}">
      <dgm:prSet/>
      <dgm:spPr/>
      <dgm:t>
        <a:bodyPr/>
        <a:lstStyle/>
        <a:p>
          <a:endParaRPr lang="en-IN"/>
        </a:p>
      </dgm:t>
    </dgm:pt>
    <dgm:pt modelId="{88DDD75A-1D26-4C9B-BDD4-8C6994868ED6}" type="pres">
      <dgm:prSet presAssocID="{D4EB9075-279C-4E57-A91B-340E955A519B}" presName="linear" presStyleCnt="0">
        <dgm:presLayoutVars>
          <dgm:dir/>
          <dgm:animLvl val="lvl"/>
          <dgm:resizeHandles val="exact"/>
        </dgm:presLayoutVars>
      </dgm:prSet>
      <dgm:spPr/>
    </dgm:pt>
    <dgm:pt modelId="{A322F0D1-FFB2-4D17-8D0D-642AE0C8E584}" type="pres">
      <dgm:prSet presAssocID="{26899A02-713E-4942-A829-8E7B6420682F}" presName="parentLin" presStyleCnt="0"/>
      <dgm:spPr/>
    </dgm:pt>
    <dgm:pt modelId="{8EB74997-8B86-4F01-996C-4EB6B502163C}" type="pres">
      <dgm:prSet presAssocID="{26899A02-713E-4942-A829-8E7B6420682F}" presName="parentLeftMargin" presStyleLbl="node1" presStyleIdx="0" presStyleCnt="5"/>
      <dgm:spPr/>
    </dgm:pt>
    <dgm:pt modelId="{1E08E5FC-D04B-48E6-9409-5983707FE5C3}" type="pres">
      <dgm:prSet presAssocID="{26899A02-713E-4942-A829-8E7B6420682F}" presName="parentText" presStyleLbl="node1" presStyleIdx="0" presStyleCnt="5">
        <dgm:presLayoutVars>
          <dgm:chMax val="0"/>
          <dgm:bulletEnabled val="1"/>
        </dgm:presLayoutVars>
      </dgm:prSet>
      <dgm:spPr/>
    </dgm:pt>
    <dgm:pt modelId="{1BDDFE03-B9DE-4FD3-BAAC-4DED0E247BBE}" type="pres">
      <dgm:prSet presAssocID="{26899A02-713E-4942-A829-8E7B6420682F}" presName="negativeSpace" presStyleCnt="0"/>
      <dgm:spPr/>
    </dgm:pt>
    <dgm:pt modelId="{5BEA9F7B-1757-42BF-9D34-0F4577BF9E8E}" type="pres">
      <dgm:prSet presAssocID="{26899A02-713E-4942-A829-8E7B6420682F}" presName="childText" presStyleLbl="conFgAcc1" presStyleIdx="0" presStyleCnt="5">
        <dgm:presLayoutVars>
          <dgm:bulletEnabled val="1"/>
        </dgm:presLayoutVars>
      </dgm:prSet>
      <dgm:spPr/>
    </dgm:pt>
    <dgm:pt modelId="{F2267ED5-C1F6-4EA0-90E5-2C699E72383C}" type="pres">
      <dgm:prSet presAssocID="{8494D9A7-CB27-4AEF-A0FB-131765E6EDE7}" presName="spaceBetweenRectangles" presStyleCnt="0"/>
      <dgm:spPr/>
    </dgm:pt>
    <dgm:pt modelId="{BC186F09-1E37-47C4-8985-2FE545322C76}" type="pres">
      <dgm:prSet presAssocID="{E6DE127B-D50F-4993-BDE4-8976EFD07E77}" presName="parentLin" presStyleCnt="0"/>
      <dgm:spPr/>
    </dgm:pt>
    <dgm:pt modelId="{E07B0DDA-DAB1-4D74-B29E-2853C5BD6237}" type="pres">
      <dgm:prSet presAssocID="{E6DE127B-D50F-4993-BDE4-8976EFD07E77}" presName="parentLeftMargin" presStyleLbl="node1" presStyleIdx="0" presStyleCnt="5"/>
      <dgm:spPr/>
    </dgm:pt>
    <dgm:pt modelId="{66AA75F7-8CF9-4999-9478-8BBA10EA5A19}" type="pres">
      <dgm:prSet presAssocID="{E6DE127B-D50F-4993-BDE4-8976EFD07E77}" presName="parentText" presStyleLbl="node1" presStyleIdx="1" presStyleCnt="5">
        <dgm:presLayoutVars>
          <dgm:chMax val="0"/>
          <dgm:bulletEnabled val="1"/>
        </dgm:presLayoutVars>
      </dgm:prSet>
      <dgm:spPr/>
    </dgm:pt>
    <dgm:pt modelId="{3DD4A66C-9674-49CC-AB9F-31B7C13A2DD5}" type="pres">
      <dgm:prSet presAssocID="{E6DE127B-D50F-4993-BDE4-8976EFD07E77}" presName="negativeSpace" presStyleCnt="0"/>
      <dgm:spPr/>
    </dgm:pt>
    <dgm:pt modelId="{F1BD15F3-ADE1-4234-B9FD-7744B2105100}" type="pres">
      <dgm:prSet presAssocID="{E6DE127B-D50F-4993-BDE4-8976EFD07E77}" presName="childText" presStyleLbl="conFgAcc1" presStyleIdx="1" presStyleCnt="5">
        <dgm:presLayoutVars>
          <dgm:bulletEnabled val="1"/>
        </dgm:presLayoutVars>
      </dgm:prSet>
      <dgm:spPr/>
    </dgm:pt>
    <dgm:pt modelId="{C8E7769C-A82F-488A-99AB-CA2607F17480}" type="pres">
      <dgm:prSet presAssocID="{E99EE8FA-5B8F-4F7D-9330-6145FBB0E1A1}" presName="spaceBetweenRectangles" presStyleCnt="0"/>
      <dgm:spPr/>
    </dgm:pt>
    <dgm:pt modelId="{2A49101A-B4FE-41DF-B3C0-C0F1731CB4F8}" type="pres">
      <dgm:prSet presAssocID="{4E8F22C5-F821-4441-8334-ADBD8F4A86A2}" presName="parentLin" presStyleCnt="0"/>
      <dgm:spPr/>
    </dgm:pt>
    <dgm:pt modelId="{63139DDA-A6B0-45A2-8695-5AEA9CB77802}" type="pres">
      <dgm:prSet presAssocID="{4E8F22C5-F821-4441-8334-ADBD8F4A86A2}" presName="parentLeftMargin" presStyleLbl="node1" presStyleIdx="1" presStyleCnt="5"/>
      <dgm:spPr/>
    </dgm:pt>
    <dgm:pt modelId="{3232321D-2080-4503-91F7-EB8E05075468}" type="pres">
      <dgm:prSet presAssocID="{4E8F22C5-F821-4441-8334-ADBD8F4A86A2}" presName="parentText" presStyleLbl="node1" presStyleIdx="2" presStyleCnt="5">
        <dgm:presLayoutVars>
          <dgm:chMax val="0"/>
          <dgm:bulletEnabled val="1"/>
        </dgm:presLayoutVars>
      </dgm:prSet>
      <dgm:spPr/>
    </dgm:pt>
    <dgm:pt modelId="{29B5AAF6-3D43-43FF-AD22-A908BCFE79D7}" type="pres">
      <dgm:prSet presAssocID="{4E8F22C5-F821-4441-8334-ADBD8F4A86A2}" presName="negativeSpace" presStyleCnt="0"/>
      <dgm:spPr/>
    </dgm:pt>
    <dgm:pt modelId="{99C98B16-D3B0-4D49-B306-6B1EF13C42C5}" type="pres">
      <dgm:prSet presAssocID="{4E8F22C5-F821-4441-8334-ADBD8F4A86A2}" presName="childText" presStyleLbl="conFgAcc1" presStyleIdx="2" presStyleCnt="5">
        <dgm:presLayoutVars>
          <dgm:bulletEnabled val="1"/>
        </dgm:presLayoutVars>
      </dgm:prSet>
      <dgm:spPr/>
    </dgm:pt>
    <dgm:pt modelId="{0AFFD288-2238-439B-9DBB-3CCB76464768}" type="pres">
      <dgm:prSet presAssocID="{61D0CC51-720D-4B19-BFB1-E93A4073AB27}" presName="spaceBetweenRectangles" presStyleCnt="0"/>
      <dgm:spPr/>
    </dgm:pt>
    <dgm:pt modelId="{D008C634-DF45-4781-94C6-1EA608D8CCE8}" type="pres">
      <dgm:prSet presAssocID="{E0A4308E-852B-449E-A82F-3DCFA9A996D9}" presName="parentLin" presStyleCnt="0"/>
      <dgm:spPr/>
    </dgm:pt>
    <dgm:pt modelId="{A60E222F-B963-4587-B23E-6C4E9725C0FF}" type="pres">
      <dgm:prSet presAssocID="{E0A4308E-852B-449E-A82F-3DCFA9A996D9}" presName="parentLeftMargin" presStyleLbl="node1" presStyleIdx="2" presStyleCnt="5"/>
      <dgm:spPr/>
    </dgm:pt>
    <dgm:pt modelId="{69B59317-61E8-468B-9163-F38D701B7786}" type="pres">
      <dgm:prSet presAssocID="{E0A4308E-852B-449E-A82F-3DCFA9A996D9}" presName="parentText" presStyleLbl="node1" presStyleIdx="3" presStyleCnt="5">
        <dgm:presLayoutVars>
          <dgm:chMax val="0"/>
          <dgm:bulletEnabled val="1"/>
        </dgm:presLayoutVars>
      </dgm:prSet>
      <dgm:spPr/>
    </dgm:pt>
    <dgm:pt modelId="{F8E17FB7-905A-4252-A436-0D719B9FD5D4}" type="pres">
      <dgm:prSet presAssocID="{E0A4308E-852B-449E-A82F-3DCFA9A996D9}" presName="negativeSpace" presStyleCnt="0"/>
      <dgm:spPr/>
    </dgm:pt>
    <dgm:pt modelId="{01917DB3-428A-4313-B857-0AFF1CF7C0CB}" type="pres">
      <dgm:prSet presAssocID="{E0A4308E-852B-449E-A82F-3DCFA9A996D9}" presName="childText" presStyleLbl="conFgAcc1" presStyleIdx="3" presStyleCnt="5">
        <dgm:presLayoutVars>
          <dgm:bulletEnabled val="1"/>
        </dgm:presLayoutVars>
      </dgm:prSet>
      <dgm:spPr/>
    </dgm:pt>
    <dgm:pt modelId="{5CDC47CA-5748-40B3-8D83-7DC80446BF17}" type="pres">
      <dgm:prSet presAssocID="{365AB5FB-8EDF-4C91-B8BF-B5F39A1F2FA9}" presName="spaceBetweenRectangles" presStyleCnt="0"/>
      <dgm:spPr/>
    </dgm:pt>
    <dgm:pt modelId="{9B2E7B9F-31C6-47A8-84F3-52DDF1643FEF}" type="pres">
      <dgm:prSet presAssocID="{4DC59084-A7C4-4A09-9380-59A50E6190B2}" presName="parentLin" presStyleCnt="0"/>
      <dgm:spPr/>
    </dgm:pt>
    <dgm:pt modelId="{0A52F558-5DA4-474B-B6BE-B6042FDA2671}" type="pres">
      <dgm:prSet presAssocID="{4DC59084-A7C4-4A09-9380-59A50E6190B2}" presName="parentLeftMargin" presStyleLbl="node1" presStyleIdx="3" presStyleCnt="5"/>
      <dgm:spPr/>
    </dgm:pt>
    <dgm:pt modelId="{78773EF1-A983-4F6E-BA9F-FD9AB16478C3}" type="pres">
      <dgm:prSet presAssocID="{4DC59084-A7C4-4A09-9380-59A50E6190B2}" presName="parentText" presStyleLbl="node1" presStyleIdx="4" presStyleCnt="5">
        <dgm:presLayoutVars>
          <dgm:chMax val="0"/>
          <dgm:bulletEnabled val="1"/>
        </dgm:presLayoutVars>
      </dgm:prSet>
      <dgm:spPr/>
    </dgm:pt>
    <dgm:pt modelId="{11DAA3E9-F034-456A-818F-F2F1E39FAAC4}" type="pres">
      <dgm:prSet presAssocID="{4DC59084-A7C4-4A09-9380-59A50E6190B2}" presName="negativeSpace" presStyleCnt="0"/>
      <dgm:spPr/>
    </dgm:pt>
    <dgm:pt modelId="{0E165217-2D6A-4CC9-B952-0C066E487433}" type="pres">
      <dgm:prSet presAssocID="{4DC59084-A7C4-4A09-9380-59A50E6190B2}" presName="childText" presStyleLbl="conFgAcc1" presStyleIdx="4" presStyleCnt="5">
        <dgm:presLayoutVars>
          <dgm:bulletEnabled val="1"/>
        </dgm:presLayoutVars>
      </dgm:prSet>
      <dgm:spPr/>
    </dgm:pt>
  </dgm:ptLst>
  <dgm:cxnLst>
    <dgm:cxn modelId="{A4F50601-6FA7-4EED-996C-A8636B0CE7E8}" type="presOf" srcId="{E0A4308E-852B-449E-A82F-3DCFA9A996D9}" destId="{A60E222F-B963-4587-B23E-6C4E9725C0FF}" srcOrd="0" destOrd="0" presId="urn:microsoft.com/office/officeart/2005/8/layout/list1"/>
    <dgm:cxn modelId="{54C40A10-A766-40BF-A409-E6AB5FC8703A}" type="presOf" srcId="{327882B3-1AA1-4EFB-9219-66C74EF96635}" destId="{0E165217-2D6A-4CC9-B952-0C066E487433}" srcOrd="0" destOrd="0" presId="urn:microsoft.com/office/officeart/2005/8/layout/list1"/>
    <dgm:cxn modelId="{B063DD1B-65A1-41DE-80E9-FC354579899A}" type="presOf" srcId="{E0A4308E-852B-449E-A82F-3DCFA9A996D9}" destId="{69B59317-61E8-468B-9163-F38D701B7786}" srcOrd="1" destOrd="0" presId="urn:microsoft.com/office/officeart/2005/8/layout/list1"/>
    <dgm:cxn modelId="{3FCB152E-0850-4CD3-B505-37740103121E}" srcId="{D4EB9075-279C-4E57-A91B-340E955A519B}" destId="{4DC59084-A7C4-4A09-9380-59A50E6190B2}" srcOrd="4" destOrd="0" parTransId="{9E7FF6C8-8789-44AD-9531-D0048D0226AB}" sibTransId="{D878AB47-B6CA-49A9-AE6D-7CF1ACD867B0}"/>
    <dgm:cxn modelId="{02A62134-091C-4F6A-90BB-BB1B0380298B}" srcId="{4DC59084-A7C4-4A09-9380-59A50E6190B2}" destId="{327882B3-1AA1-4EFB-9219-66C74EF96635}" srcOrd="0" destOrd="0" parTransId="{95C8FF39-6274-42B0-AD90-4D379660DDB0}" sibTransId="{861FFFC5-8985-46ED-9CF3-81ECB906FFEB}"/>
    <dgm:cxn modelId="{05509B38-5711-481D-9148-B26E85AD69D5}" srcId="{4DC59084-A7C4-4A09-9380-59A50E6190B2}" destId="{8AF72D00-6833-4B88-BECA-7F33FD5FC801}" srcOrd="1" destOrd="0" parTransId="{7EFD8F76-B148-4592-B9AD-1520F5A3258A}" sibTransId="{5CBDDDF1-FB5D-4FAD-8248-3F044EE8D0B0}"/>
    <dgm:cxn modelId="{BE95923E-C6DF-405E-8AB3-700EDAFE5CB5}" type="presOf" srcId="{6AAEDA68-D8D9-41A8-B554-568942219F2C}" destId="{F1BD15F3-ADE1-4234-B9FD-7744B2105100}" srcOrd="0" destOrd="0" presId="urn:microsoft.com/office/officeart/2005/8/layout/list1"/>
    <dgm:cxn modelId="{0D699140-A742-4FBB-8C60-52145A0593AC}" srcId="{26899A02-713E-4942-A829-8E7B6420682F}" destId="{86CC3623-4CCA-4FF9-B3A7-3F64CF5991AF}" srcOrd="0" destOrd="0" parTransId="{AA475ADC-4901-479F-8277-A1F586577CE3}" sibTransId="{7331AF03-5090-46A6-B5EC-8C2A7264B7C3}"/>
    <dgm:cxn modelId="{66A3F340-D2F9-40B7-AFB2-CE1E504F69C2}" type="presOf" srcId="{26899A02-713E-4942-A829-8E7B6420682F}" destId="{1E08E5FC-D04B-48E6-9409-5983707FE5C3}" srcOrd="1" destOrd="0" presId="urn:microsoft.com/office/officeart/2005/8/layout/list1"/>
    <dgm:cxn modelId="{70642D4D-F4F5-4702-97A8-0D9A31492D56}" type="presOf" srcId="{603012FF-C274-47E1-AA65-D7FDC52219DE}" destId="{99C98B16-D3B0-4D49-B306-6B1EF13C42C5}" srcOrd="0" destOrd="0" presId="urn:microsoft.com/office/officeart/2005/8/layout/list1"/>
    <dgm:cxn modelId="{C14A0A4E-8FE6-401D-AE17-6D1D344DF3B4}" srcId="{D4EB9075-279C-4E57-A91B-340E955A519B}" destId="{E6DE127B-D50F-4993-BDE4-8976EFD07E77}" srcOrd="1" destOrd="0" parTransId="{8712A779-B460-42E1-B280-ED09C9F5C77D}" sibTransId="{E99EE8FA-5B8F-4F7D-9330-6145FBB0E1A1}"/>
    <dgm:cxn modelId="{C1605070-FD2A-47EF-A3F6-CEBCD7DDA250}" type="presOf" srcId="{4E8F22C5-F821-4441-8334-ADBD8F4A86A2}" destId="{63139DDA-A6B0-45A2-8695-5AEA9CB77802}" srcOrd="0" destOrd="0" presId="urn:microsoft.com/office/officeart/2005/8/layout/list1"/>
    <dgm:cxn modelId="{FCF59B73-8497-4796-82F4-C609D7F7AE94}" srcId="{D4EB9075-279C-4E57-A91B-340E955A519B}" destId="{4E8F22C5-F821-4441-8334-ADBD8F4A86A2}" srcOrd="2" destOrd="0" parTransId="{D16A3B0A-456A-46C7-98C0-0EE3D69F88C4}" sibTransId="{61D0CC51-720D-4B19-BFB1-E93A4073AB27}"/>
    <dgm:cxn modelId="{BD101058-FA97-4B35-A050-2A58573FA219}" srcId="{E6DE127B-D50F-4993-BDE4-8976EFD07E77}" destId="{6AAEDA68-D8D9-41A8-B554-568942219F2C}" srcOrd="0" destOrd="0" parTransId="{26F10AC2-970D-42A8-BBAB-10AAC227E8C8}" sibTransId="{9930F76B-FA09-46E4-B950-FD1D9BB7C459}"/>
    <dgm:cxn modelId="{0587077A-3211-40AE-B4C7-8B2A489C29FE}" type="presOf" srcId="{E6DE127B-D50F-4993-BDE4-8976EFD07E77}" destId="{E07B0DDA-DAB1-4D74-B29E-2853C5BD6237}" srcOrd="0" destOrd="0" presId="urn:microsoft.com/office/officeart/2005/8/layout/list1"/>
    <dgm:cxn modelId="{87366485-B81C-4A6D-ADBE-0F8F865F9221}" type="presOf" srcId="{4DC59084-A7C4-4A09-9380-59A50E6190B2}" destId="{0A52F558-5DA4-474B-B6BE-B6042FDA2671}" srcOrd="0" destOrd="0" presId="urn:microsoft.com/office/officeart/2005/8/layout/list1"/>
    <dgm:cxn modelId="{474B3CA0-CDA8-4E54-9D4A-7510BEB98FD2}" type="presOf" srcId="{4DC59084-A7C4-4A09-9380-59A50E6190B2}" destId="{78773EF1-A983-4F6E-BA9F-FD9AB16478C3}" srcOrd="1" destOrd="0" presId="urn:microsoft.com/office/officeart/2005/8/layout/list1"/>
    <dgm:cxn modelId="{3771CCA5-C9DC-4726-A955-5D92E500B858}" srcId="{D4EB9075-279C-4E57-A91B-340E955A519B}" destId="{26899A02-713E-4942-A829-8E7B6420682F}" srcOrd="0" destOrd="0" parTransId="{3DCCC38D-4DCB-4FA2-82C8-10335E777DF8}" sibTransId="{8494D9A7-CB27-4AEF-A0FB-131765E6EDE7}"/>
    <dgm:cxn modelId="{94F169A6-020B-4BF6-9ED9-D88DDD9BC79F}" srcId="{D4EB9075-279C-4E57-A91B-340E955A519B}" destId="{E0A4308E-852B-449E-A82F-3DCFA9A996D9}" srcOrd="3" destOrd="0" parTransId="{C560A503-23B5-4BEC-9E4D-B9DAC2658AAB}" sibTransId="{365AB5FB-8EDF-4C91-B8BF-B5F39A1F2FA9}"/>
    <dgm:cxn modelId="{88E9C9AA-072B-4FCD-BC78-21487B3EFDD4}" type="presOf" srcId="{26899A02-713E-4942-A829-8E7B6420682F}" destId="{8EB74997-8B86-4F01-996C-4EB6B502163C}" srcOrd="0" destOrd="0" presId="urn:microsoft.com/office/officeart/2005/8/layout/list1"/>
    <dgm:cxn modelId="{A74786AF-69C5-420F-AB97-1F2B289C9E1A}" type="presOf" srcId="{8AF72D00-6833-4B88-BECA-7F33FD5FC801}" destId="{0E165217-2D6A-4CC9-B952-0C066E487433}" srcOrd="0" destOrd="1" presId="urn:microsoft.com/office/officeart/2005/8/layout/list1"/>
    <dgm:cxn modelId="{95E3ACAF-1EAF-495C-9E90-48CC584383A8}" type="presOf" srcId="{E6DE127B-D50F-4993-BDE4-8976EFD07E77}" destId="{66AA75F7-8CF9-4999-9478-8BBA10EA5A19}" srcOrd="1" destOrd="0" presId="urn:microsoft.com/office/officeart/2005/8/layout/list1"/>
    <dgm:cxn modelId="{49BA47BC-0140-4091-BB1D-EABFAD9D2F57}" srcId="{4E8F22C5-F821-4441-8334-ADBD8F4A86A2}" destId="{603012FF-C274-47E1-AA65-D7FDC52219DE}" srcOrd="0" destOrd="0" parTransId="{9C6C33F6-76ED-440D-95E9-B2D188E49382}" sibTransId="{A5A53ABE-03B2-47A1-B664-D6006D799934}"/>
    <dgm:cxn modelId="{4AC34CC2-DAB1-4B23-97A9-7CD4A59E9307}" type="presOf" srcId="{FFDD4CF3-C7A6-4639-839D-A2A965EDA640}" destId="{01917DB3-428A-4313-B857-0AFF1CF7C0CB}" srcOrd="0" destOrd="0" presId="urn:microsoft.com/office/officeart/2005/8/layout/list1"/>
    <dgm:cxn modelId="{28587FCF-C017-44E4-A862-3FF617CDE488}" type="presOf" srcId="{86CC3623-4CCA-4FF9-B3A7-3F64CF5991AF}" destId="{5BEA9F7B-1757-42BF-9D34-0F4577BF9E8E}" srcOrd="0" destOrd="0" presId="urn:microsoft.com/office/officeart/2005/8/layout/list1"/>
    <dgm:cxn modelId="{F048CAD5-8414-4E67-B243-634C90C4F9A5}" type="presOf" srcId="{4E8F22C5-F821-4441-8334-ADBD8F4A86A2}" destId="{3232321D-2080-4503-91F7-EB8E05075468}" srcOrd="1" destOrd="0" presId="urn:microsoft.com/office/officeart/2005/8/layout/list1"/>
    <dgm:cxn modelId="{F7ABC4D7-5590-4A49-8F8D-1D3BA5077B18}" srcId="{E0A4308E-852B-449E-A82F-3DCFA9A996D9}" destId="{FFDD4CF3-C7A6-4639-839D-A2A965EDA640}" srcOrd="0" destOrd="0" parTransId="{6752C500-D06E-4174-82CB-BFC58C9C3DED}" sibTransId="{1780DF2C-460B-491A-B323-7D938507D741}"/>
    <dgm:cxn modelId="{EFC945F2-5D5A-43C9-8B98-F2DC0193E5AC}" type="presOf" srcId="{D4EB9075-279C-4E57-A91B-340E955A519B}" destId="{88DDD75A-1D26-4C9B-BDD4-8C6994868ED6}" srcOrd="0" destOrd="0" presId="urn:microsoft.com/office/officeart/2005/8/layout/list1"/>
    <dgm:cxn modelId="{8CA8F5F8-4FB2-4D79-B86B-1F98BF4040D3}" type="presParOf" srcId="{88DDD75A-1D26-4C9B-BDD4-8C6994868ED6}" destId="{A322F0D1-FFB2-4D17-8D0D-642AE0C8E584}" srcOrd="0" destOrd="0" presId="urn:microsoft.com/office/officeart/2005/8/layout/list1"/>
    <dgm:cxn modelId="{71D6989E-B86C-41FA-B06B-F8BA7642B535}" type="presParOf" srcId="{A322F0D1-FFB2-4D17-8D0D-642AE0C8E584}" destId="{8EB74997-8B86-4F01-996C-4EB6B502163C}" srcOrd="0" destOrd="0" presId="urn:microsoft.com/office/officeart/2005/8/layout/list1"/>
    <dgm:cxn modelId="{7DC5FD11-654B-4030-BA6F-B7DA0D1A8B39}" type="presParOf" srcId="{A322F0D1-FFB2-4D17-8D0D-642AE0C8E584}" destId="{1E08E5FC-D04B-48E6-9409-5983707FE5C3}" srcOrd="1" destOrd="0" presId="urn:microsoft.com/office/officeart/2005/8/layout/list1"/>
    <dgm:cxn modelId="{F2394E4D-CC61-41FC-99B4-61E024EC2801}" type="presParOf" srcId="{88DDD75A-1D26-4C9B-BDD4-8C6994868ED6}" destId="{1BDDFE03-B9DE-4FD3-BAAC-4DED0E247BBE}" srcOrd="1" destOrd="0" presId="urn:microsoft.com/office/officeart/2005/8/layout/list1"/>
    <dgm:cxn modelId="{3852F0C9-84D3-4420-A6CF-08A4335D09FD}" type="presParOf" srcId="{88DDD75A-1D26-4C9B-BDD4-8C6994868ED6}" destId="{5BEA9F7B-1757-42BF-9D34-0F4577BF9E8E}" srcOrd="2" destOrd="0" presId="urn:microsoft.com/office/officeart/2005/8/layout/list1"/>
    <dgm:cxn modelId="{68766C86-B91D-4223-89B1-D5240DDD3855}" type="presParOf" srcId="{88DDD75A-1D26-4C9B-BDD4-8C6994868ED6}" destId="{F2267ED5-C1F6-4EA0-90E5-2C699E72383C}" srcOrd="3" destOrd="0" presId="urn:microsoft.com/office/officeart/2005/8/layout/list1"/>
    <dgm:cxn modelId="{1D674B8C-A927-4239-B0BE-CC2DCDFFD497}" type="presParOf" srcId="{88DDD75A-1D26-4C9B-BDD4-8C6994868ED6}" destId="{BC186F09-1E37-47C4-8985-2FE545322C76}" srcOrd="4" destOrd="0" presId="urn:microsoft.com/office/officeart/2005/8/layout/list1"/>
    <dgm:cxn modelId="{CD81C9EF-30E5-41E2-95A1-E4D0621A0B69}" type="presParOf" srcId="{BC186F09-1E37-47C4-8985-2FE545322C76}" destId="{E07B0DDA-DAB1-4D74-B29E-2853C5BD6237}" srcOrd="0" destOrd="0" presId="urn:microsoft.com/office/officeart/2005/8/layout/list1"/>
    <dgm:cxn modelId="{E8F0B3AA-F8ED-480A-A7BD-7D7DD435F91D}" type="presParOf" srcId="{BC186F09-1E37-47C4-8985-2FE545322C76}" destId="{66AA75F7-8CF9-4999-9478-8BBA10EA5A19}" srcOrd="1" destOrd="0" presId="urn:microsoft.com/office/officeart/2005/8/layout/list1"/>
    <dgm:cxn modelId="{2FB1BA37-B5D8-484C-9C6E-B88B7B6E5171}" type="presParOf" srcId="{88DDD75A-1D26-4C9B-BDD4-8C6994868ED6}" destId="{3DD4A66C-9674-49CC-AB9F-31B7C13A2DD5}" srcOrd="5" destOrd="0" presId="urn:microsoft.com/office/officeart/2005/8/layout/list1"/>
    <dgm:cxn modelId="{D4B82D36-3177-4063-98CA-98BAE4249CE2}" type="presParOf" srcId="{88DDD75A-1D26-4C9B-BDD4-8C6994868ED6}" destId="{F1BD15F3-ADE1-4234-B9FD-7744B2105100}" srcOrd="6" destOrd="0" presId="urn:microsoft.com/office/officeart/2005/8/layout/list1"/>
    <dgm:cxn modelId="{24E6AC37-EA4B-43B7-A217-F065D8E3B1B5}" type="presParOf" srcId="{88DDD75A-1D26-4C9B-BDD4-8C6994868ED6}" destId="{C8E7769C-A82F-488A-99AB-CA2607F17480}" srcOrd="7" destOrd="0" presId="urn:microsoft.com/office/officeart/2005/8/layout/list1"/>
    <dgm:cxn modelId="{BF62A226-3B52-4896-8162-B60C80B1BAF2}" type="presParOf" srcId="{88DDD75A-1D26-4C9B-BDD4-8C6994868ED6}" destId="{2A49101A-B4FE-41DF-B3C0-C0F1731CB4F8}" srcOrd="8" destOrd="0" presId="urn:microsoft.com/office/officeart/2005/8/layout/list1"/>
    <dgm:cxn modelId="{4679C60B-0DBB-49A0-B921-2B9612A668AC}" type="presParOf" srcId="{2A49101A-B4FE-41DF-B3C0-C0F1731CB4F8}" destId="{63139DDA-A6B0-45A2-8695-5AEA9CB77802}" srcOrd="0" destOrd="0" presId="urn:microsoft.com/office/officeart/2005/8/layout/list1"/>
    <dgm:cxn modelId="{5516B53F-0DCA-4F16-8455-2F71418F2052}" type="presParOf" srcId="{2A49101A-B4FE-41DF-B3C0-C0F1731CB4F8}" destId="{3232321D-2080-4503-91F7-EB8E05075468}" srcOrd="1" destOrd="0" presId="urn:microsoft.com/office/officeart/2005/8/layout/list1"/>
    <dgm:cxn modelId="{9DFDD07A-0986-4AF5-926A-098E2D501958}" type="presParOf" srcId="{88DDD75A-1D26-4C9B-BDD4-8C6994868ED6}" destId="{29B5AAF6-3D43-43FF-AD22-A908BCFE79D7}" srcOrd="9" destOrd="0" presId="urn:microsoft.com/office/officeart/2005/8/layout/list1"/>
    <dgm:cxn modelId="{44EBA706-81E3-4752-9AE1-C047D02DBA6E}" type="presParOf" srcId="{88DDD75A-1D26-4C9B-BDD4-8C6994868ED6}" destId="{99C98B16-D3B0-4D49-B306-6B1EF13C42C5}" srcOrd="10" destOrd="0" presId="urn:microsoft.com/office/officeart/2005/8/layout/list1"/>
    <dgm:cxn modelId="{89596B8B-50BC-4AC9-81A3-FA4523EE4FF7}" type="presParOf" srcId="{88DDD75A-1D26-4C9B-BDD4-8C6994868ED6}" destId="{0AFFD288-2238-439B-9DBB-3CCB76464768}" srcOrd="11" destOrd="0" presId="urn:microsoft.com/office/officeart/2005/8/layout/list1"/>
    <dgm:cxn modelId="{837AEF6D-5004-482B-91C5-8E5712BC9172}" type="presParOf" srcId="{88DDD75A-1D26-4C9B-BDD4-8C6994868ED6}" destId="{D008C634-DF45-4781-94C6-1EA608D8CCE8}" srcOrd="12" destOrd="0" presId="urn:microsoft.com/office/officeart/2005/8/layout/list1"/>
    <dgm:cxn modelId="{A85E7557-A987-49FE-A2A0-246BC14DE6FC}" type="presParOf" srcId="{D008C634-DF45-4781-94C6-1EA608D8CCE8}" destId="{A60E222F-B963-4587-B23E-6C4E9725C0FF}" srcOrd="0" destOrd="0" presId="urn:microsoft.com/office/officeart/2005/8/layout/list1"/>
    <dgm:cxn modelId="{602A2273-35A9-456D-B92F-C7593A0B0802}" type="presParOf" srcId="{D008C634-DF45-4781-94C6-1EA608D8CCE8}" destId="{69B59317-61E8-468B-9163-F38D701B7786}" srcOrd="1" destOrd="0" presId="urn:microsoft.com/office/officeart/2005/8/layout/list1"/>
    <dgm:cxn modelId="{B2706A2A-9CC2-4443-8B49-9552D09A7B19}" type="presParOf" srcId="{88DDD75A-1D26-4C9B-BDD4-8C6994868ED6}" destId="{F8E17FB7-905A-4252-A436-0D719B9FD5D4}" srcOrd="13" destOrd="0" presId="urn:microsoft.com/office/officeart/2005/8/layout/list1"/>
    <dgm:cxn modelId="{239EE239-F1F8-4DB6-B5E3-A7B9ED476F4A}" type="presParOf" srcId="{88DDD75A-1D26-4C9B-BDD4-8C6994868ED6}" destId="{01917DB3-428A-4313-B857-0AFF1CF7C0CB}" srcOrd="14" destOrd="0" presId="urn:microsoft.com/office/officeart/2005/8/layout/list1"/>
    <dgm:cxn modelId="{5C02226A-DFAB-4685-A369-B66EEB2A8FDD}" type="presParOf" srcId="{88DDD75A-1D26-4C9B-BDD4-8C6994868ED6}" destId="{5CDC47CA-5748-40B3-8D83-7DC80446BF17}" srcOrd="15" destOrd="0" presId="urn:microsoft.com/office/officeart/2005/8/layout/list1"/>
    <dgm:cxn modelId="{5D36FB11-B12D-41E1-B713-13EB7F7D6C6C}" type="presParOf" srcId="{88DDD75A-1D26-4C9B-BDD4-8C6994868ED6}" destId="{9B2E7B9F-31C6-47A8-84F3-52DDF1643FEF}" srcOrd="16" destOrd="0" presId="urn:microsoft.com/office/officeart/2005/8/layout/list1"/>
    <dgm:cxn modelId="{89B7B6F9-C074-4013-9445-DB19ECBE680D}" type="presParOf" srcId="{9B2E7B9F-31C6-47A8-84F3-52DDF1643FEF}" destId="{0A52F558-5DA4-474B-B6BE-B6042FDA2671}" srcOrd="0" destOrd="0" presId="urn:microsoft.com/office/officeart/2005/8/layout/list1"/>
    <dgm:cxn modelId="{E46B34B4-F7B1-438B-B125-3AC4668D93FC}" type="presParOf" srcId="{9B2E7B9F-31C6-47A8-84F3-52DDF1643FEF}" destId="{78773EF1-A983-4F6E-BA9F-FD9AB16478C3}" srcOrd="1" destOrd="0" presId="urn:microsoft.com/office/officeart/2005/8/layout/list1"/>
    <dgm:cxn modelId="{BBA44D53-3981-4325-B35E-8F5E6365F99F}" type="presParOf" srcId="{88DDD75A-1D26-4C9B-BDD4-8C6994868ED6}" destId="{11DAA3E9-F034-456A-818F-F2F1E39FAAC4}" srcOrd="17" destOrd="0" presId="urn:microsoft.com/office/officeart/2005/8/layout/list1"/>
    <dgm:cxn modelId="{5FD7D37A-45E0-4CB7-90B0-119B14B3A579}" type="presParOf" srcId="{88DDD75A-1D26-4C9B-BDD4-8C6994868ED6}" destId="{0E165217-2D6A-4CC9-B952-0C066E48743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A9F7B-1757-42BF-9D34-0F4577BF9E8E}">
      <dsp:nvSpPr>
        <dsp:cNvPr id="0" name=""/>
        <dsp:cNvSpPr/>
      </dsp:nvSpPr>
      <dsp:spPr>
        <a:xfrm>
          <a:off x="0" y="380493"/>
          <a:ext cx="8128000" cy="667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IN" sz="1600" kern="1200"/>
            <a:t>Load → Clean → Normalize → Split</a:t>
          </a:r>
        </a:p>
      </dsp:txBody>
      <dsp:txXfrm>
        <a:off x="0" y="380493"/>
        <a:ext cx="8128000" cy="667800"/>
      </dsp:txXfrm>
    </dsp:sp>
    <dsp:sp modelId="{1E08E5FC-D04B-48E6-9409-5983707FE5C3}">
      <dsp:nvSpPr>
        <dsp:cNvPr id="0" name=""/>
        <dsp:cNvSpPr/>
      </dsp:nvSpPr>
      <dsp:spPr>
        <a:xfrm>
          <a:off x="406400" y="144333"/>
          <a:ext cx="5689600" cy="47232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b="1" kern="1200"/>
            <a:t>Data Preparation</a:t>
          </a:r>
          <a:r>
            <a:rPr lang="en-IN" sz="1600" kern="1200"/>
            <a:t>:</a:t>
          </a:r>
        </a:p>
      </dsp:txBody>
      <dsp:txXfrm>
        <a:off x="429457" y="167390"/>
        <a:ext cx="5643486" cy="426206"/>
      </dsp:txXfrm>
    </dsp:sp>
    <dsp:sp modelId="{F1BD15F3-ADE1-4234-B9FD-7744B2105100}">
      <dsp:nvSpPr>
        <dsp:cNvPr id="0" name=""/>
        <dsp:cNvSpPr/>
      </dsp:nvSpPr>
      <dsp:spPr>
        <a:xfrm>
          <a:off x="0" y="1370853"/>
          <a:ext cx="8128000" cy="667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US" sz="1600" kern="1200"/>
            <a:t>EDA → Statistical Features → Dimensionality Reduction (Optional)</a:t>
          </a:r>
        </a:p>
      </dsp:txBody>
      <dsp:txXfrm>
        <a:off x="0" y="1370853"/>
        <a:ext cx="8128000" cy="667800"/>
      </dsp:txXfrm>
    </dsp:sp>
    <dsp:sp modelId="{66AA75F7-8CF9-4999-9478-8BBA10EA5A19}">
      <dsp:nvSpPr>
        <dsp:cNvPr id="0" name=""/>
        <dsp:cNvSpPr/>
      </dsp:nvSpPr>
      <dsp:spPr>
        <a:xfrm>
          <a:off x="406400" y="1134693"/>
          <a:ext cx="5689600" cy="47232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a:t>Feature Engineering</a:t>
          </a:r>
          <a:r>
            <a:rPr lang="en-IN" sz="1600" kern="1200"/>
            <a:t>:</a:t>
          </a:r>
        </a:p>
      </dsp:txBody>
      <dsp:txXfrm>
        <a:off x="429457" y="1157750"/>
        <a:ext cx="5643486" cy="426206"/>
      </dsp:txXfrm>
    </dsp:sp>
    <dsp:sp modelId="{99C98B16-D3B0-4D49-B306-6B1EF13C42C5}">
      <dsp:nvSpPr>
        <dsp:cNvPr id="0" name=""/>
        <dsp:cNvSpPr/>
      </dsp:nvSpPr>
      <dsp:spPr>
        <a:xfrm>
          <a:off x="0" y="2361213"/>
          <a:ext cx="8128000" cy="667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IN" sz="1600" kern="1200"/>
            <a:t>Choose Model → Build → Train</a:t>
          </a:r>
        </a:p>
      </dsp:txBody>
      <dsp:txXfrm>
        <a:off x="0" y="2361213"/>
        <a:ext cx="8128000" cy="667800"/>
      </dsp:txXfrm>
    </dsp:sp>
    <dsp:sp modelId="{3232321D-2080-4503-91F7-EB8E05075468}">
      <dsp:nvSpPr>
        <dsp:cNvPr id="0" name=""/>
        <dsp:cNvSpPr/>
      </dsp:nvSpPr>
      <dsp:spPr>
        <a:xfrm>
          <a:off x="406400" y="2125053"/>
          <a:ext cx="5689600" cy="47232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a:t>Model Development</a:t>
          </a:r>
          <a:r>
            <a:rPr lang="en-IN" sz="1600" kern="1200"/>
            <a:t>:</a:t>
          </a:r>
        </a:p>
      </dsp:txBody>
      <dsp:txXfrm>
        <a:off x="429457" y="2148110"/>
        <a:ext cx="5643486" cy="426206"/>
      </dsp:txXfrm>
    </dsp:sp>
    <dsp:sp modelId="{01917DB3-428A-4313-B857-0AFF1CF7C0CB}">
      <dsp:nvSpPr>
        <dsp:cNvPr id="0" name=""/>
        <dsp:cNvSpPr/>
      </dsp:nvSpPr>
      <dsp:spPr>
        <a:xfrm>
          <a:off x="0" y="3351573"/>
          <a:ext cx="8128000" cy="6678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US" sz="1600" kern="1200"/>
            <a:t>Detect Anomalies → Set Threshold → Evaluate</a:t>
          </a:r>
        </a:p>
      </dsp:txBody>
      <dsp:txXfrm>
        <a:off x="0" y="3351573"/>
        <a:ext cx="8128000" cy="667800"/>
      </dsp:txXfrm>
    </dsp:sp>
    <dsp:sp modelId="{69B59317-61E8-468B-9163-F38D701B7786}">
      <dsp:nvSpPr>
        <dsp:cNvPr id="0" name=""/>
        <dsp:cNvSpPr/>
      </dsp:nvSpPr>
      <dsp:spPr>
        <a:xfrm>
          <a:off x="406400" y="3115413"/>
          <a:ext cx="5689600" cy="47232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a:t>Evaluation</a:t>
          </a:r>
          <a:r>
            <a:rPr lang="en-IN" sz="1600" kern="1200"/>
            <a:t>:</a:t>
          </a:r>
        </a:p>
      </dsp:txBody>
      <dsp:txXfrm>
        <a:off x="429457" y="3138470"/>
        <a:ext cx="5643486" cy="426206"/>
      </dsp:txXfrm>
    </dsp:sp>
    <dsp:sp modelId="{0E165217-2D6A-4CC9-B952-0C066E487433}">
      <dsp:nvSpPr>
        <dsp:cNvPr id="0" name=""/>
        <dsp:cNvSpPr/>
      </dsp:nvSpPr>
      <dsp:spPr>
        <a:xfrm>
          <a:off x="0" y="4341933"/>
          <a:ext cx="8128000" cy="932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33248" rIns="630823"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IN" sz="1600" kern="1200"/>
            <a:t>Comparing results with different approaches with this dataset</a:t>
          </a:r>
        </a:p>
        <a:p>
          <a:pPr marL="171450" lvl="1" indent="-171450" algn="l" defTabSz="711200">
            <a:lnSpc>
              <a:spcPct val="90000"/>
            </a:lnSpc>
            <a:spcBef>
              <a:spcPct val="0"/>
            </a:spcBef>
            <a:spcAft>
              <a:spcPct val="15000"/>
            </a:spcAft>
            <a:buFont typeface="+mj-lt"/>
            <a:buAutoNum type="arabicPeriod"/>
          </a:pPr>
          <a:r>
            <a:rPr lang="en-IN" sz="1600" kern="1200"/>
            <a:t>Comparing results with different dataset with same approach</a:t>
          </a:r>
        </a:p>
      </dsp:txBody>
      <dsp:txXfrm>
        <a:off x="0" y="4341933"/>
        <a:ext cx="8128000" cy="932400"/>
      </dsp:txXfrm>
    </dsp:sp>
    <dsp:sp modelId="{78773EF1-A983-4F6E-BA9F-FD9AB16478C3}">
      <dsp:nvSpPr>
        <dsp:cNvPr id="0" name=""/>
        <dsp:cNvSpPr/>
      </dsp:nvSpPr>
      <dsp:spPr>
        <a:xfrm>
          <a:off x="406400" y="4105773"/>
          <a:ext cx="5689600" cy="47232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a:t>Result Comparison</a:t>
          </a:r>
          <a:r>
            <a:rPr lang="en-IN" sz="1600" kern="1200"/>
            <a:t>:</a:t>
          </a:r>
        </a:p>
      </dsp:txBody>
      <dsp:txXfrm>
        <a:off x="429457" y="4128830"/>
        <a:ext cx="56434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11/17/2024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a:p>
        </p:txBody>
      </p:sp>
    </p:spTree>
    <p:extLst>
      <p:ext uri="{BB962C8B-B14F-4D97-AF65-F5344CB8AC3E}">
        <p14:creationId xmlns:p14="http://schemas.microsoft.com/office/powerpoint/2010/main" val="113185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a:p>
        </p:txBody>
      </p:sp>
    </p:spTree>
    <p:extLst>
      <p:ext uri="{BB962C8B-B14F-4D97-AF65-F5344CB8AC3E}">
        <p14:creationId xmlns:p14="http://schemas.microsoft.com/office/powerpoint/2010/main" val="184105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a:p>
        </p:txBody>
      </p:sp>
    </p:spTree>
    <p:extLst>
      <p:ext uri="{BB962C8B-B14F-4D97-AF65-F5344CB8AC3E}">
        <p14:creationId xmlns:p14="http://schemas.microsoft.com/office/powerpoint/2010/main" val="3486472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a:p>
        </p:txBody>
      </p:sp>
    </p:spTree>
    <p:extLst>
      <p:ext uri="{BB962C8B-B14F-4D97-AF65-F5344CB8AC3E}">
        <p14:creationId xmlns:p14="http://schemas.microsoft.com/office/powerpoint/2010/main" val="204162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a:p>
        </p:txBody>
      </p:sp>
    </p:spTree>
    <p:extLst>
      <p:ext uri="{BB962C8B-B14F-4D97-AF65-F5344CB8AC3E}">
        <p14:creationId xmlns:p14="http://schemas.microsoft.com/office/powerpoint/2010/main" val="3137938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a:p>
        </p:txBody>
      </p:sp>
    </p:spTree>
    <p:extLst>
      <p:ext uri="{BB962C8B-B14F-4D97-AF65-F5344CB8AC3E}">
        <p14:creationId xmlns:p14="http://schemas.microsoft.com/office/powerpoint/2010/main" val="355512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a:p>
        </p:txBody>
      </p:sp>
    </p:spTree>
    <p:extLst>
      <p:ext uri="{BB962C8B-B14F-4D97-AF65-F5344CB8AC3E}">
        <p14:creationId xmlns:p14="http://schemas.microsoft.com/office/powerpoint/2010/main" val="3984229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a:p>
        </p:txBody>
      </p:sp>
    </p:spTree>
    <p:extLst>
      <p:ext uri="{BB962C8B-B14F-4D97-AF65-F5344CB8AC3E}">
        <p14:creationId xmlns:p14="http://schemas.microsoft.com/office/powerpoint/2010/main" val="2828444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a:p>
        </p:txBody>
      </p:sp>
    </p:spTree>
    <p:extLst>
      <p:ext uri="{BB962C8B-B14F-4D97-AF65-F5344CB8AC3E}">
        <p14:creationId xmlns:p14="http://schemas.microsoft.com/office/powerpoint/2010/main" val="65862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9551D-5C0C-A624-F5ED-7169ACEDA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C2B37D-B4BB-A939-923A-22334CD65B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E062E-F7F0-BAD6-0B28-40F780474D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908F40-C8A8-EFC2-AB0D-B1CA3D0B79B5}"/>
              </a:ext>
            </a:extLst>
          </p:cNvPr>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330273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352855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AB5C5-27BC-55F5-04DE-3CF4FAB54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17856-034E-F029-9159-A5743176B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2E153B-593D-7AE5-880A-EBE0053417F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9F6C42-397C-A33D-4200-9CB464302A0A}"/>
              </a:ext>
            </a:extLst>
          </p:cNvPr>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251365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269465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258656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323331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345382" y="2510445"/>
            <a:ext cx="5674360" cy="3200400"/>
          </a:xfrm>
        </p:spPr>
        <p:txBody>
          <a:bodyPr>
            <a:normAutofit/>
          </a:bodyPr>
          <a:lstStyle/>
          <a:p>
            <a:r>
              <a:rPr lang="en-US">
                <a:latin typeface="Britannic Bold" panose="020B0903060703020204" pitchFamily="34" charset="0"/>
              </a:rPr>
              <a:t>TIME SERIES ANOMALY DETECTION IN HEALTHCARE</a:t>
            </a:r>
            <a:endParaRPr lang="en-US" sz="1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5CE8F-F83A-B4AB-7F93-1F02CC42387E}"/>
              </a:ext>
            </a:extLst>
          </p:cNvPr>
          <p:cNvSpPr>
            <a:spLocks noGrp="1"/>
          </p:cNvSpPr>
          <p:nvPr>
            <p:ph type="title"/>
          </p:nvPr>
        </p:nvSpPr>
        <p:spPr>
          <a:xfrm>
            <a:off x="4417510" y="236609"/>
            <a:ext cx="4688850" cy="553471"/>
          </a:xfrm>
        </p:spPr>
        <p:txBody>
          <a:bodyPr vert="horz" lIns="91440" tIns="45720" rIns="91440" bIns="45720" rtlCol="0" anchor="b">
            <a:noAutofit/>
          </a:bodyPr>
          <a:lstStyle/>
          <a:p>
            <a:r>
              <a:rPr lang="en-US" sz="3600" b="1" dirty="0"/>
              <a:t>Arima vs </a:t>
            </a:r>
            <a:r>
              <a:rPr lang="en-US" sz="3600" b="1" err="1"/>
              <a:t>lstm</a:t>
            </a:r>
            <a:endParaRPr lang="en-US" sz="3600" b="1"/>
          </a:p>
        </p:txBody>
      </p:sp>
      <p:graphicFrame>
        <p:nvGraphicFramePr>
          <p:cNvPr id="6" name="Table 5">
            <a:extLst>
              <a:ext uri="{FF2B5EF4-FFF2-40B4-BE49-F238E27FC236}">
                <a16:creationId xmlns:a16="http://schemas.microsoft.com/office/drawing/2014/main" id="{F098AD59-2376-1285-1266-D0331F7BDD2B}"/>
              </a:ext>
            </a:extLst>
          </p:cNvPr>
          <p:cNvGraphicFramePr>
            <a:graphicFrameLocks noGrp="1"/>
          </p:cNvGraphicFramePr>
          <p:nvPr>
            <p:extLst>
              <p:ext uri="{D42A27DB-BD31-4B8C-83A1-F6EECF244321}">
                <p14:modId xmlns:p14="http://schemas.microsoft.com/office/powerpoint/2010/main" val="2059557465"/>
              </p:ext>
            </p:extLst>
          </p:nvPr>
        </p:nvGraphicFramePr>
        <p:xfrm>
          <a:off x="290945" y="803563"/>
          <a:ext cx="11623958" cy="5879868"/>
        </p:xfrm>
        <a:graphic>
          <a:graphicData uri="http://schemas.openxmlformats.org/drawingml/2006/table">
            <a:tbl>
              <a:tblPr firstRow="1" bandRow="1">
                <a:tableStyleId>{5C22544A-7EE6-4342-B048-85BDC9FD1C3A}</a:tableStyleId>
              </a:tblPr>
              <a:tblGrid>
                <a:gridCol w="2840181">
                  <a:extLst>
                    <a:ext uri="{9D8B030D-6E8A-4147-A177-3AD203B41FA5}">
                      <a16:colId xmlns:a16="http://schemas.microsoft.com/office/drawing/2014/main" val="3313366970"/>
                    </a:ext>
                  </a:extLst>
                </a:gridCol>
                <a:gridCol w="5015343">
                  <a:extLst>
                    <a:ext uri="{9D8B030D-6E8A-4147-A177-3AD203B41FA5}">
                      <a16:colId xmlns:a16="http://schemas.microsoft.com/office/drawing/2014/main" val="2105020453"/>
                    </a:ext>
                  </a:extLst>
                </a:gridCol>
                <a:gridCol w="3768434">
                  <a:extLst>
                    <a:ext uri="{9D8B030D-6E8A-4147-A177-3AD203B41FA5}">
                      <a16:colId xmlns:a16="http://schemas.microsoft.com/office/drawing/2014/main" val="1770551430"/>
                    </a:ext>
                  </a:extLst>
                </a:gridCol>
              </a:tblGrid>
              <a:tr h="471054">
                <a:tc>
                  <a:txBody>
                    <a:bodyPr/>
                    <a:lstStyle/>
                    <a:p>
                      <a:r>
                        <a:rPr lang="en-US">
                          <a:solidFill>
                            <a:schemeClr val="tx1"/>
                          </a:solidFill>
                        </a:rPr>
                        <a:t>ASPECT</a:t>
                      </a:r>
                    </a:p>
                  </a:txBody>
                  <a:tcPr/>
                </a:tc>
                <a:tc>
                  <a:txBody>
                    <a:bodyPr/>
                    <a:lstStyle/>
                    <a:p>
                      <a:r>
                        <a:rPr lang="en-US">
                          <a:solidFill>
                            <a:schemeClr val="tx1"/>
                          </a:solidFill>
                        </a:rPr>
                        <a:t>ARIMA</a:t>
                      </a:r>
                    </a:p>
                  </a:txBody>
                  <a:tcPr/>
                </a:tc>
                <a:tc>
                  <a:txBody>
                    <a:bodyPr/>
                    <a:lstStyle/>
                    <a:p>
                      <a:r>
                        <a:rPr lang="en-US">
                          <a:solidFill>
                            <a:schemeClr val="tx1"/>
                          </a:solidFill>
                        </a:rPr>
                        <a:t>LSTM</a:t>
                      </a:r>
                    </a:p>
                  </a:txBody>
                  <a:tcPr/>
                </a:tc>
                <a:extLst>
                  <a:ext uri="{0D108BD9-81ED-4DB2-BD59-A6C34878D82A}">
                    <a16:rowId xmlns:a16="http://schemas.microsoft.com/office/drawing/2014/main" val="1102689775"/>
                  </a:ext>
                </a:extLst>
              </a:tr>
              <a:tr h="356962">
                <a:tc>
                  <a:txBody>
                    <a:bodyPr/>
                    <a:lstStyle/>
                    <a:p>
                      <a:r>
                        <a:rPr lang="en-US"/>
                        <a:t>Model Type</a:t>
                      </a:r>
                    </a:p>
                  </a:txBody>
                  <a:tcPr/>
                </a:tc>
                <a:tc>
                  <a:txBody>
                    <a:bodyPr/>
                    <a:lstStyle/>
                    <a:p>
                      <a:r>
                        <a:rPr lang="en-US"/>
                        <a:t>Statistical Model</a:t>
                      </a:r>
                    </a:p>
                  </a:txBody>
                  <a:tcPr/>
                </a:tc>
                <a:tc>
                  <a:txBody>
                    <a:bodyPr/>
                    <a:lstStyle/>
                    <a:p>
                      <a:r>
                        <a:rPr lang="en-US"/>
                        <a:t>Deep Learning Model</a:t>
                      </a:r>
                    </a:p>
                  </a:txBody>
                  <a:tcPr/>
                </a:tc>
                <a:extLst>
                  <a:ext uri="{0D108BD9-81ED-4DB2-BD59-A6C34878D82A}">
                    <a16:rowId xmlns:a16="http://schemas.microsoft.com/office/drawing/2014/main" val="3824049493"/>
                  </a:ext>
                </a:extLst>
              </a:tr>
              <a:tr h="928254">
                <a:tc>
                  <a:txBody>
                    <a:bodyPr/>
                    <a:lstStyle/>
                    <a:p>
                      <a:pPr lvl="0">
                        <a:buNone/>
                      </a:pPr>
                      <a:r>
                        <a:rPr lang="en-US" sz="1800" b="0" i="0" u="none" strike="noStrike" noProof="0">
                          <a:latin typeface="Tenorite"/>
                        </a:rPr>
                        <a:t>Assumptions</a:t>
                      </a:r>
                      <a:endParaRPr lang="en-US"/>
                    </a:p>
                  </a:txBody>
                  <a:tcPr/>
                </a:tc>
                <a:tc>
                  <a:txBody>
                    <a:bodyPr/>
                    <a:lstStyle/>
                    <a:p>
                      <a:pPr lvl="0">
                        <a:buNone/>
                      </a:pPr>
                      <a:r>
                        <a:rPr lang="en-US" sz="1800" b="0" i="0" u="none" strike="noStrike" noProof="0">
                          <a:latin typeface="Tenorite"/>
                        </a:rPr>
                        <a:t>Assumes linearity and stationarity. Requires transforming the time series if non-stationary.</a:t>
                      </a:r>
                      <a:endParaRPr lang="en-US"/>
                    </a:p>
                  </a:txBody>
                  <a:tcPr/>
                </a:tc>
                <a:tc>
                  <a:txBody>
                    <a:bodyPr/>
                    <a:lstStyle/>
                    <a:p>
                      <a:pPr lvl="0">
                        <a:buNone/>
                      </a:pPr>
                      <a:r>
                        <a:rPr lang="en-US" sz="1800" b="0" i="0" u="none" strike="noStrike" noProof="0">
                          <a:latin typeface="Tenorite"/>
                        </a:rPr>
                        <a:t>No strict assumptions about data; handles non-linear relationships well.</a:t>
                      </a:r>
                      <a:endParaRPr lang="en-US"/>
                    </a:p>
                  </a:txBody>
                  <a:tcPr/>
                </a:tc>
                <a:extLst>
                  <a:ext uri="{0D108BD9-81ED-4DB2-BD59-A6C34878D82A}">
                    <a16:rowId xmlns:a16="http://schemas.microsoft.com/office/drawing/2014/main" val="3010232991"/>
                  </a:ext>
                </a:extLst>
              </a:tr>
              <a:tr h="356962">
                <a:tc>
                  <a:txBody>
                    <a:bodyPr/>
                    <a:lstStyle/>
                    <a:p>
                      <a:pPr lvl="0">
                        <a:buNone/>
                      </a:pPr>
                      <a:r>
                        <a:rPr lang="en-US" sz="1800" b="0" i="0" u="none" strike="noStrike" noProof="0">
                          <a:latin typeface="Tenorite"/>
                        </a:rPr>
                        <a:t>Handling Anomalies</a:t>
                      </a:r>
                      <a:endParaRPr lang="en-US"/>
                    </a:p>
                  </a:txBody>
                  <a:tcPr/>
                </a:tc>
                <a:tc>
                  <a:txBody>
                    <a:bodyPr/>
                    <a:lstStyle/>
                    <a:p>
                      <a:pPr lvl="0">
                        <a:buNone/>
                      </a:pPr>
                      <a:r>
                        <a:rPr lang="en-US" sz="1800" b="0" i="0" u="none" strike="noStrike" noProof="0">
                          <a:latin typeface="Tenorite"/>
                        </a:rPr>
                        <a:t>Identifies anomalies as deviations from a fitted statistical pattern.</a:t>
                      </a:r>
                      <a:endParaRPr lang="en-US"/>
                    </a:p>
                  </a:txBody>
                  <a:tcPr/>
                </a:tc>
                <a:tc>
                  <a:txBody>
                    <a:bodyPr/>
                    <a:lstStyle/>
                    <a:p>
                      <a:pPr lvl="0">
                        <a:buNone/>
                      </a:pPr>
                      <a:r>
                        <a:rPr lang="en-US" sz="1800" b="0" i="0" u="none" strike="noStrike" noProof="0">
                          <a:latin typeface="Tenorite"/>
                        </a:rPr>
                        <a:t>Learns complex patterns and flags deviations. Best for complex and high-dimensional anomalies.</a:t>
                      </a:r>
                      <a:endParaRPr lang="en-US"/>
                    </a:p>
                  </a:txBody>
                  <a:tcPr/>
                </a:tc>
                <a:extLst>
                  <a:ext uri="{0D108BD9-81ED-4DB2-BD59-A6C34878D82A}">
                    <a16:rowId xmlns:a16="http://schemas.microsoft.com/office/drawing/2014/main" val="2251847354"/>
                  </a:ext>
                </a:extLst>
              </a:tr>
              <a:tr h="356962">
                <a:tc>
                  <a:txBody>
                    <a:bodyPr/>
                    <a:lstStyle/>
                    <a:p>
                      <a:pPr lvl="0">
                        <a:buNone/>
                      </a:pPr>
                      <a:r>
                        <a:rPr lang="en-US" sz="1800" b="0" i="0" u="none" strike="noStrike" noProof="0">
                          <a:latin typeface="Tenorite"/>
                        </a:rPr>
                        <a:t>Sequential Dependency</a:t>
                      </a:r>
                      <a:endParaRPr lang="en-US"/>
                    </a:p>
                  </a:txBody>
                  <a:tcPr/>
                </a:tc>
                <a:tc>
                  <a:txBody>
                    <a:bodyPr/>
                    <a:lstStyle/>
                    <a:p>
                      <a:pPr lvl="0">
                        <a:buNone/>
                      </a:pPr>
                      <a:r>
                        <a:rPr lang="en-US" sz="1800" b="0" i="0" u="none" strike="noStrike" noProof="0">
                          <a:latin typeface="Tenorite"/>
                        </a:rPr>
                        <a:t>Struggles with long-term dependencies.</a:t>
                      </a:r>
                      <a:endParaRPr lang="en-US"/>
                    </a:p>
                  </a:txBody>
                  <a:tcPr/>
                </a:tc>
                <a:tc>
                  <a:txBody>
                    <a:bodyPr/>
                    <a:lstStyle/>
                    <a:p>
                      <a:pPr lvl="0">
                        <a:buNone/>
                      </a:pPr>
                      <a:r>
                        <a:rPr lang="en-US" sz="1800" b="0" i="0" u="none" strike="noStrike" noProof="0">
                          <a:latin typeface="Tenorite"/>
                        </a:rPr>
                        <a:t>Excels at capturing long-term temporal dependencies.</a:t>
                      </a:r>
                      <a:endParaRPr lang="en-US"/>
                    </a:p>
                  </a:txBody>
                  <a:tcPr/>
                </a:tc>
                <a:extLst>
                  <a:ext uri="{0D108BD9-81ED-4DB2-BD59-A6C34878D82A}">
                    <a16:rowId xmlns:a16="http://schemas.microsoft.com/office/drawing/2014/main" val="3704223627"/>
                  </a:ext>
                </a:extLst>
              </a:tr>
              <a:tr h="356962">
                <a:tc>
                  <a:txBody>
                    <a:bodyPr/>
                    <a:lstStyle/>
                    <a:p>
                      <a:pPr lvl="0">
                        <a:buNone/>
                      </a:pPr>
                      <a:r>
                        <a:rPr lang="en-US" sz="1800" b="0" i="0" u="none" strike="noStrike" noProof="0">
                          <a:latin typeface="Tenorite"/>
                        </a:rPr>
                        <a:t>Feature Engineering</a:t>
                      </a:r>
                      <a:endParaRPr lang="en-US"/>
                    </a:p>
                  </a:txBody>
                  <a:tcPr/>
                </a:tc>
                <a:tc>
                  <a:txBody>
                    <a:bodyPr/>
                    <a:lstStyle/>
                    <a:p>
                      <a:pPr lvl="0">
                        <a:buNone/>
                      </a:pPr>
                      <a:r>
                        <a:rPr lang="en-US" sz="1800" b="0" i="0" u="none" strike="noStrike" noProof="0">
                          <a:latin typeface="Tenorite"/>
                        </a:rPr>
                        <a:t>Requires manual feature engineering (e.g., differencing, log transformations).</a:t>
                      </a:r>
                      <a:endParaRPr lang="en-US"/>
                    </a:p>
                  </a:txBody>
                  <a:tcPr/>
                </a:tc>
                <a:tc>
                  <a:txBody>
                    <a:bodyPr/>
                    <a:lstStyle/>
                    <a:p>
                      <a:pPr lvl="0">
                        <a:buNone/>
                      </a:pPr>
                      <a:r>
                        <a:rPr lang="en-US" sz="1800" b="0" i="0" u="none" strike="noStrike" noProof="0">
                          <a:latin typeface="Tenorite"/>
                        </a:rPr>
                        <a:t>Automatically learns features from data.</a:t>
                      </a:r>
                      <a:endParaRPr lang="en-US"/>
                    </a:p>
                  </a:txBody>
                  <a:tcPr/>
                </a:tc>
                <a:extLst>
                  <a:ext uri="{0D108BD9-81ED-4DB2-BD59-A6C34878D82A}">
                    <a16:rowId xmlns:a16="http://schemas.microsoft.com/office/drawing/2014/main" val="3591082713"/>
                  </a:ext>
                </a:extLst>
              </a:tr>
              <a:tr h="356962">
                <a:tc>
                  <a:txBody>
                    <a:bodyPr/>
                    <a:lstStyle/>
                    <a:p>
                      <a:pPr lvl="0">
                        <a:buNone/>
                      </a:pPr>
                      <a:r>
                        <a:rPr lang="en-US" sz="1800" b="0" i="0" u="none" strike="noStrike" noProof="0">
                          <a:latin typeface="Tenorite"/>
                        </a:rPr>
                        <a:t>Interpretability</a:t>
                      </a:r>
                      <a:endParaRPr lang="en-US"/>
                    </a:p>
                  </a:txBody>
                  <a:tcPr/>
                </a:tc>
                <a:tc>
                  <a:txBody>
                    <a:bodyPr/>
                    <a:lstStyle/>
                    <a:p>
                      <a:pPr lvl="0">
                        <a:buNone/>
                      </a:pPr>
                      <a:r>
                        <a:rPr lang="en-US" sz="1800" b="0" i="0" u="none" strike="noStrike" noProof="0">
                          <a:latin typeface="Tenorite"/>
                        </a:rPr>
                        <a:t>Highly interpretable due to coefficients (AR, MA, etc.).</a:t>
                      </a:r>
                      <a:endParaRPr lang="en-US"/>
                    </a:p>
                  </a:txBody>
                  <a:tcPr/>
                </a:tc>
                <a:tc>
                  <a:txBody>
                    <a:bodyPr/>
                    <a:lstStyle/>
                    <a:p>
                      <a:pPr lvl="0">
                        <a:buNone/>
                      </a:pPr>
                      <a:r>
                        <a:rPr lang="en-US" sz="1800" b="0" i="0" u="none" strike="noStrike" noProof="0">
                          <a:latin typeface="Tenorite"/>
                        </a:rPr>
                        <a:t>Acts as a "black-box" model, harder to interpret results.</a:t>
                      </a:r>
                      <a:endParaRPr lang="en-US"/>
                    </a:p>
                  </a:txBody>
                  <a:tcPr/>
                </a:tc>
                <a:extLst>
                  <a:ext uri="{0D108BD9-81ED-4DB2-BD59-A6C34878D82A}">
                    <a16:rowId xmlns:a16="http://schemas.microsoft.com/office/drawing/2014/main" val="3994563512"/>
                  </a:ext>
                </a:extLst>
              </a:tr>
              <a:tr h="356962">
                <a:tc>
                  <a:txBody>
                    <a:bodyPr/>
                    <a:lstStyle/>
                    <a:p>
                      <a:pPr lvl="0">
                        <a:buNone/>
                      </a:pPr>
                      <a:r>
                        <a:rPr lang="en-US" sz="1800" b="0" i="0" u="none" strike="noStrike" noProof="0">
                          <a:latin typeface="Tenorite"/>
                        </a:rPr>
                        <a:t>Accuracy</a:t>
                      </a:r>
                      <a:endParaRPr lang="en-US"/>
                    </a:p>
                  </a:txBody>
                  <a:tcPr/>
                </a:tc>
                <a:tc>
                  <a:txBody>
                    <a:bodyPr/>
                    <a:lstStyle/>
                    <a:p>
                      <a:pPr lvl="0">
                        <a:buNone/>
                      </a:pPr>
                      <a:r>
                        <a:rPr lang="en-US" sz="1800" b="0" i="0" u="none" strike="noStrike" noProof="0">
                          <a:latin typeface="Tenorite"/>
                        </a:rPr>
                        <a:t>High for linear, short-term patterns.</a:t>
                      </a:r>
                      <a:endParaRPr lang="en-US"/>
                    </a:p>
                  </a:txBody>
                  <a:tcPr/>
                </a:tc>
                <a:tc>
                  <a:txBody>
                    <a:bodyPr/>
                    <a:lstStyle/>
                    <a:p>
                      <a:pPr lvl="0">
                        <a:buNone/>
                      </a:pPr>
                      <a:r>
                        <a:rPr lang="en-US" sz="1800" b="0" i="0" u="none" strike="noStrike" noProof="0">
                          <a:latin typeface="Tenorite"/>
                        </a:rPr>
                        <a:t>High for complex, non-linear, long-term dependencies.</a:t>
                      </a:r>
                      <a:endParaRPr lang="en-US"/>
                    </a:p>
                  </a:txBody>
                  <a:tcPr/>
                </a:tc>
                <a:extLst>
                  <a:ext uri="{0D108BD9-81ED-4DB2-BD59-A6C34878D82A}">
                    <a16:rowId xmlns:a16="http://schemas.microsoft.com/office/drawing/2014/main" val="132761956"/>
                  </a:ext>
                </a:extLst>
              </a:tr>
              <a:tr h="356962">
                <a:tc>
                  <a:txBody>
                    <a:bodyPr/>
                    <a:lstStyle/>
                    <a:p>
                      <a:pPr lvl="0">
                        <a:buNone/>
                      </a:pPr>
                      <a:r>
                        <a:rPr lang="en-US" sz="1800" b="0" i="0" u="none" strike="noStrike" noProof="0">
                          <a:latin typeface="Tenorite"/>
                        </a:rPr>
                        <a:t>Scalability</a:t>
                      </a:r>
                      <a:endParaRPr lang="en-US"/>
                    </a:p>
                  </a:txBody>
                  <a:tcPr/>
                </a:tc>
                <a:tc>
                  <a:txBody>
                    <a:bodyPr/>
                    <a:lstStyle/>
                    <a:p>
                      <a:pPr lvl="0">
                        <a:buNone/>
                      </a:pPr>
                      <a:r>
                        <a:rPr lang="en-US" sz="1800" b="0" i="0" u="none" strike="noStrike" noProof="0">
                          <a:latin typeface="Tenorite"/>
                        </a:rPr>
                        <a:t>Scales poorly for multivariate or large datasets.</a:t>
                      </a:r>
                      <a:endParaRPr lang="en-US"/>
                    </a:p>
                  </a:txBody>
                  <a:tcPr/>
                </a:tc>
                <a:tc>
                  <a:txBody>
                    <a:bodyPr/>
                    <a:lstStyle/>
                    <a:p>
                      <a:pPr lvl="0">
                        <a:buNone/>
                      </a:pPr>
                      <a:r>
                        <a:rPr lang="en-US" sz="1800" b="0" i="0" u="none" strike="noStrike" noProof="0">
                          <a:latin typeface="Tenorite"/>
                        </a:rPr>
                        <a:t>Scales well with more data and multiple variables.</a:t>
                      </a:r>
                      <a:endParaRPr lang="en-US"/>
                    </a:p>
                  </a:txBody>
                  <a:tcPr/>
                </a:tc>
                <a:extLst>
                  <a:ext uri="{0D108BD9-81ED-4DB2-BD59-A6C34878D82A}">
                    <a16:rowId xmlns:a16="http://schemas.microsoft.com/office/drawing/2014/main" val="1793742574"/>
                  </a:ext>
                </a:extLst>
              </a:tr>
            </a:tbl>
          </a:graphicData>
        </a:graphic>
      </p:graphicFrame>
    </p:spTree>
    <p:extLst>
      <p:ext uri="{BB962C8B-B14F-4D97-AF65-F5344CB8AC3E}">
        <p14:creationId xmlns:p14="http://schemas.microsoft.com/office/powerpoint/2010/main" val="198236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04FB8-98CE-B21C-E5E6-03ADE72605F8}"/>
              </a:ext>
            </a:extLst>
          </p:cNvPr>
          <p:cNvSpPr txBox="1"/>
          <p:nvPr/>
        </p:nvSpPr>
        <p:spPr>
          <a:xfrm>
            <a:off x="161550" y="172789"/>
            <a:ext cx="60787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rPr>
              <a:t>LSTM VS LSTM AUTOENCODER</a:t>
            </a:r>
          </a:p>
        </p:txBody>
      </p:sp>
      <p:graphicFrame>
        <p:nvGraphicFramePr>
          <p:cNvPr id="5" name="Table 4">
            <a:extLst>
              <a:ext uri="{FF2B5EF4-FFF2-40B4-BE49-F238E27FC236}">
                <a16:creationId xmlns:a16="http://schemas.microsoft.com/office/drawing/2014/main" id="{084A82F0-2B9E-E337-F038-F750928896FF}"/>
              </a:ext>
            </a:extLst>
          </p:cNvPr>
          <p:cNvGraphicFramePr>
            <a:graphicFrameLocks noGrp="1"/>
          </p:cNvGraphicFramePr>
          <p:nvPr>
            <p:extLst>
              <p:ext uri="{D42A27DB-BD31-4B8C-83A1-F6EECF244321}">
                <p14:modId xmlns:p14="http://schemas.microsoft.com/office/powerpoint/2010/main" val="4128515163"/>
              </p:ext>
            </p:extLst>
          </p:nvPr>
        </p:nvGraphicFramePr>
        <p:xfrm>
          <a:off x="1351472" y="905773"/>
          <a:ext cx="9301945" cy="5732666"/>
        </p:xfrm>
        <a:graphic>
          <a:graphicData uri="http://schemas.openxmlformats.org/drawingml/2006/table">
            <a:tbl>
              <a:tblPr firstRow="1" bandRow="1">
                <a:tableStyleId>{5C22544A-7EE6-4342-B048-85BDC9FD1C3A}</a:tableStyleId>
              </a:tblPr>
              <a:tblGrid>
                <a:gridCol w="3034144">
                  <a:extLst>
                    <a:ext uri="{9D8B030D-6E8A-4147-A177-3AD203B41FA5}">
                      <a16:colId xmlns:a16="http://schemas.microsoft.com/office/drawing/2014/main" val="2988332429"/>
                    </a:ext>
                  </a:extLst>
                </a:gridCol>
                <a:gridCol w="3144981">
                  <a:extLst>
                    <a:ext uri="{9D8B030D-6E8A-4147-A177-3AD203B41FA5}">
                      <a16:colId xmlns:a16="http://schemas.microsoft.com/office/drawing/2014/main" val="2017624065"/>
                    </a:ext>
                  </a:extLst>
                </a:gridCol>
                <a:gridCol w="3122820">
                  <a:extLst>
                    <a:ext uri="{9D8B030D-6E8A-4147-A177-3AD203B41FA5}">
                      <a16:colId xmlns:a16="http://schemas.microsoft.com/office/drawing/2014/main" val="2643410237"/>
                    </a:ext>
                  </a:extLst>
                </a:gridCol>
              </a:tblGrid>
              <a:tr h="706581">
                <a:tc>
                  <a:txBody>
                    <a:bodyPr/>
                    <a:lstStyle/>
                    <a:p>
                      <a:pPr lvl="0">
                        <a:buNone/>
                      </a:pPr>
                      <a:r>
                        <a:rPr lang="en-US" sz="1800" b="1" i="0" u="none" strike="noStrike" noProof="0">
                          <a:solidFill>
                            <a:schemeClr val="tx1"/>
                          </a:solidFill>
                          <a:latin typeface="Tenorite"/>
                        </a:rPr>
                        <a:t>Aspect</a:t>
                      </a:r>
                      <a:endParaRPr lang="en-US" b="1">
                        <a:solidFill>
                          <a:schemeClr val="tx1"/>
                        </a:solidFill>
                      </a:endParaRPr>
                    </a:p>
                  </a:txBody>
                  <a:tcPr/>
                </a:tc>
                <a:tc>
                  <a:txBody>
                    <a:bodyPr/>
                    <a:lstStyle/>
                    <a:p>
                      <a:pPr lvl="0">
                        <a:buNone/>
                      </a:pPr>
                      <a:r>
                        <a:rPr lang="en-US" sz="1800" b="1" i="0" u="none" strike="noStrike" noProof="0">
                          <a:solidFill>
                            <a:schemeClr val="tx1"/>
                          </a:solidFill>
                          <a:latin typeface="Tenorite"/>
                        </a:rPr>
                        <a:t>LSTM</a:t>
                      </a:r>
                      <a:endParaRPr lang="en-US" b="1">
                        <a:solidFill>
                          <a:schemeClr val="tx1"/>
                        </a:solidFill>
                      </a:endParaRPr>
                    </a:p>
                  </a:txBody>
                  <a:tcPr/>
                </a:tc>
                <a:tc>
                  <a:txBody>
                    <a:bodyPr/>
                    <a:lstStyle/>
                    <a:p>
                      <a:pPr lvl="0">
                        <a:buNone/>
                      </a:pPr>
                      <a:r>
                        <a:rPr lang="en-US" sz="1800" b="1" i="0" u="none" strike="noStrike" noProof="0">
                          <a:solidFill>
                            <a:schemeClr val="tx1"/>
                          </a:solidFill>
                          <a:latin typeface="Tenorite"/>
                        </a:rPr>
                        <a:t>LSTM Autoencoder</a:t>
                      </a:r>
                      <a:endParaRPr lang="en-US" b="1">
                        <a:solidFill>
                          <a:schemeClr val="tx1"/>
                        </a:solidFill>
                      </a:endParaRPr>
                    </a:p>
                  </a:txBody>
                  <a:tcPr/>
                </a:tc>
                <a:extLst>
                  <a:ext uri="{0D108BD9-81ED-4DB2-BD59-A6C34878D82A}">
                    <a16:rowId xmlns:a16="http://schemas.microsoft.com/office/drawing/2014/main" val="701437381"/>
                  </a:ext>
                </a:extLst>
              </a:tr>
              <a:tr h="1005217">
                <a:tc>
                  <a:txBody>
                    <a:bodyPr/>
                    <a:lstStyle/>
                    <a:p>
                      <a:pPr lvl="0">
                        <a:buNone/>
                      </a:pPr>
                      <a:r>
                        <a:rPr lang="en-US" sz="1800" b="0" i="0" u="none" strike="noStrike" noProof="0">
                          <a:latin typeface="Tenorite"/>
                        </a:rPr>
                        <a:t>Purpose</a:t>
                      </a:r>
                      <a:endParaRPr lang="en-US"/>
                    </a:p>
                  </a:txBody>
                  <a:tcPr/>
                </a:tc>
                <a:tc>
                  <a:txBody>
                    <a:bodyPr/>
                    <a:lstStyle/>
                    <a:p>
                      <a:pPr lvl="0">
                        <a:buNone/>
                      </a:pPr>
                      <a:r>
                        <a:rPr lang="en-US" sz="1800" b="0" i="0" u="none" strike="noStrike" noProof="0">
                          <a:latin typeface="Tenorite"/>
                        </a:rPr>
                        <a:t>Predicts or models sequential relationships in time-series data.</a:t>
                      </a:r>
                      <a:endParaRPr lang="en-US"/>
                    </a:p>
                  </a:txBody>
                  <a:tcPr/>
                </a:tc>
                <a:tc>
                  <a:txBody>
                    <a:bodyPr/>
                    <a:lstStyle/>
                    <a:p>
                      <a:pPr lvl="0">
                        <a:buNone/>
                      </a:pPr>
                      <a:r>
                        <a:rPr lang="en-US" sz="1800" b="0" i="0" u="none" strike="noStrike" noProof="0">
                          <a:latin typeface="Tenorite"/>
                        </a:rPr>
                        <a:t>Compresses and reconstructs sequential data.</a:t>
                      </a:r>
                      <a:endParaRPr lang="en-US"/>
                    </a:p>
                  </a:txBody>
                  <a:tcPr/>
                </a:tc>
                <a:extLst>
                  <a:ext uri="{0D108BD9-81ED-4DB2-BD59-A6C34878D82A}">
                    <a16:rowId xmlns:a16="http://schemas.microsoft.com/office/drawing/2014/main" val="1190930320"/>
                  </a:ext>
                </a:extLst>
              </a:tr>
              <a:tr h="1005217">
                <a:tc>
                  <a:txBody>
                    <a:bodyPr/>
                    <a:lstStyle/>
                    <a:p>
                      <a:pPr lvl="0" algn="l">
                        <a:lnSpc>
                          <a:spcPct val="100000"/>
                        </a:lnSpc>
                        <a:spcBef>
                          <a:spcPts val="0"/>
                        </a:spcBef>
                        <a:spcAft>
                          <a:spcPts val="0"/>
                        </a:spcAft>
                        <a:buNone/>
                      </a:pPr>
                      <a:r>
                        <a:rPr lang="en-US" b="1"/>
                        <a:t>Architecture</a:t>
                      </a:r>
                      <a:endParaRPr lang="en-US"/>
                    </a:p>
                    <a:p>
                      <a:pPr lvl="0">
                        <a:buNone/>
                      </a:pPr>
                      <a:endParaRPr lang="en-US"/>
                    </a:p>
                  </a:txBody>
                  <a:tcPr/>
                </a:tc>
                <a:tc>
                  <a:txBody>
                    <a:bodyPr/>
                    <a:lstStyle/>
                    <a:p>
                      <a:pPr lvl="0">
                        <a:buNone/>
                      </a:pPr>
                      <a:r>
                        <a:rPr lang="en-US" sz="1800" b="0" i="0" u="none" strike="noStrike" noProof="0">
                          <a:latin typeface="Tenorite"/>
                        </a:rPr>
                        <a:t>A single network focused on sequence-to-sequence modeling.</a:t>
                      </a:r>
                      <a:endParaRPr lang="en-US"/>
                    </a:p>
                  </a:txBody>
                  <a:tcPr/>
                </a:tc>
                <a:tc>
                  <a:txBody>
                    <a:bodyPr/>
                    <a:lstStyle/>
                    <a:p>
                      <a:pPr lvl="0">
                        <a:buNone/>
                      </a:pPr>
                      <a:r>
                        <a:rPr lang="en-US" sz="1800" b="0" i="0" u="none" strike="noStrike" noProof="0">
                          <a:latin typeface="Tenorite"/>
                        </a:rPr>
                        <a:t>Combines an encoder LSTM and a decoder LSTM.</a:t>
                      </a:r>
                      <a:endParaRPr lang="en-US"/>
                    </a:p>
                  </a:txBody>
                  <a:tcPr/>
                </a:tc>
                <a:extLst>
                  <a:ext uri="{0D108BD9-81ED-4DB2-BD59-A6C34878D82A}">
                    <a16:rowId xmlns:a16="http://schemas.microsoft.com/office/drawing/2014/main" val="146030250"/>
                  </a:ext>
                </a:extLst>
              </a:tr>
              <a:tr h="1005217">
                <a:tc>
                  <a:txBody>
                    <a:bodyPr/>
                    <a:lstStyle/>
                    <a:p>
                      <a:pPr lvl="0">
                        <a:buNone/>
                      </a:pPr>
                      <a:r>
                        <a:rPr lang="en-US" sz="1800" b="0" i="0" u="none" strike="noStrike" noProof="0">
                          <a:latin typeface="Tenorite"/>
                        </a:rPr>
                        <a:t>Goal</a:t>
                      </a:r>
                      <a:endParaRPr lang="en-US"/>
                    </a:p>
                  </a:txBody>
                  <a:tcPr/>
                </a:tc>
                <a:tc>
                  <a:txBody>
                    <a:bodyPr/>
                    <a:lstStyle/>
                    <a:p>
                      <a:pPr lvl="0">
                        <a:buNone/>
                      </a:pPr>
                      <a:r>
                        <a:rPr lang="en-US" sz="1800" b="0" i="0" u="none" strike="noStrike" noProof="0">
                          <a:latin typeface="Tenorite"/>
                        </a:rPr>
                        <a:t>Outputs predictions for future or next sequence steps.</a:t>
                      </a:r>
                      <a:endParaRPr lang="en-US"/>
                    </a:p>
                  </a:txBody>
                  <a:tcPr/>
                </a:tc>
                <a:tc>
                  <a:txBody>
                    <a:bodyPr/>
                    <a:lstStyle/>
                    <a:p>
                      <a:pPr lvl="0">
                        <a:buNone/>
                      </a:pPr>
                      <a:r>
                        <a:rPr lang="en-US" sz="1800" b="0" i="0" u="none" strike="noStrike" noProof="0">
                          <a:latin typeface="Tenorite"/>
                        </a:rPr>
                        <a:t>Learns latent representations and reconstructs sequences.</a:t>
                      </a:r>
                      <a:endParaRPr lang="en-US"/>
                    </a:p>
                  </a:txBody>
                  <a:tcPr/>
                </a:tc>
                <a:extLst>
                  <a:ext uri="{0D108BD9-81ED-4DB2-BD59-A6C34878D82A}">
                    <a16:rowId xmlns:a16="http://schemas.microsoft.com/office/drawing/2014/main" val="707093368"/>
                  </a:ext>
                </a:extLst>
              </a:tr>
              <a:tr h="1005217">
                <a:tc>
                  <a:txBody>
                    <a:bodyPr/>
                    <a:lstStyle/>
                    <a:p>
                      <a:pPr lvl="0">
                        <a:buNone/>
                      </a:pPr>
                      <a:r>
                        <a:rPr lang="en-US" sz="1800" b="0" i="0" u="none" strike="noStrike" noProof="0">
                          <a:latin typeface="Tenorite"/>
                        </a:rPr>
                        <a:t>Use Case</a:t>
                      </a:r>
                      <a:endParaRPr lang="en-US"/>
                    </a:p>
                  </a:txBody>
                  <a:tcPr/>
                </a:tc>
                <a:tc>
                  <a:txBody>
                    <a:bodyPr/>
                    <a:lstStyle/>
                    <a:p>
                      <a:pPr lvl="0">
                        <a:buNone/>
                      </a:pPr>
                      <a:r>
                        <a:rPr lang="en-US" sz="1800" b="0" i="0" u="none" strike="noStrike" noProof="0">
                          <a:latin typeface="Tenorite"/>
                        </a:rPr>
                        <a:t>Forecasting, classification, and pattern recognition.</a:t>
                      </a:r>
                      <a:endParaRPr lang="en-US"/>
                    </a:p>
                  </a:txBody>
                  <a:tcPr/>
                </a:tc>
                <a:tc>
                  <a:txBody>
                    <a:bodyPr/>
                    <a:lstStyle/>
                    <a:p>
                      <a:pPr lvl="0">
                        <a:buNone/>
                      </a:pPr>
                      <a:r>
                        <a:rPr lang="en-US" sz="1800" b="0" i="0" u="none" strike="noStrike" noProof="0">
                          <a:latin typeface="Tenorite"/>
                        </a:rPr>
                        <a:t>Anomaly detection (via reconstruction errors), dimensionality reduction.</a:t>
                      </a:r>
                      <a:endParaRPr lang="en-US"/>
                    </a:p>
                  </a:txBody>
                  <a:tcPr/>
                </a:tc>
                <a:extLst>
                  <a:ext uri="{0D108BD9-81ED-4DB2-BD59-A6C34878D82A}">
                    <a16:rowId xmlns:a16="http://schemas.microsoft.com/office/drawing/2014/main" val="4268697907"/>
                  </a:ext>
                </a:extLst>
              </a:tr>
              <a:tr h="1005217">
                <a:tc>
                  <a:txBody>
                    <a:bodyPr/>
                    <a:lstStyle/>
                    <a:p>
                      <a:pPr lvl="0">
                        <a:buNone/>
                      </a:pPr>
                      <a:r>
                        <a:rPr lang="en-US" sz="1800" b="0" i="0" u="none" strike="noStrike" noProof="0">
                          <a:latin typeface="Tenorite"/>
                        </a:rPr>
                        <a:t>Latent Space</a:t>
                      </a:r>
                      <a:endParaRPr lang="en-US"/>
                    </a:p>
                  </a:txBody>
                  <a:tcPr/>
                </a:tc>
                <a:tc>
                  <a:txBody>
                    <a:bodyPr/>
                    <a:lstStyle/>
                    <a:p>
                      <a:pPr lvl="0">
                        <a:buNone/>
                      </a:pPr>
                      <a:r>
                        <a:rPr lang="en-US" sz="1800" b="0" i="0" u="none" strike="noStrike" noProof="0">
                          <a:latin typeface="Tenorite"/>
                        </a:rPr>
                        <a:t>Does not inherently compress data into a latent space.</a:t>
                      </a:r>
                      <a:endParaRPr lang="en-US"/>
                    </a:p>
                  </a:txBody>
                  <a:tcPr/>
                </a:tc>
                <a:tc>
                  <a:txBody>
                    <a:bodyPr/>
                    <a:lstStyle/>
                    <a:p>
                      <a:pPr lvl="0">
                        <a:buNone/>
                      </a:pPr>
                      <a:r>
                        <a:rPr lang="en-US" sz="1800" b="0" i="0" u="none" strike="noStrike" noProof="0">
                          <a:latin typeface="Tenorite"/>
                        </a:rPr>
                        <a:t>Learns a lower-dimensional latent space.</a:t>
                      </a:r>
                      <a:endParaRPr lang="en-US"/>
                    </a:p>
                  </a:txBody>
                  <a:tcPr/>
                </a:tc>
                <a:extLst>
                  <a:ext uri="{0D108BD9-81ED-4DB2-BD59-A6C34878D82A}">
                    <a16:rowId xmlns:a16="http://schemas.microsoft.com/office/drawing/2014/main" val="16142247"/>
                  </a:ext>
                </a:extLst>
              </a:tr>
            </a:tbl>
          </a:graphicData>
        </a:graphic>
      </p:graphicFrame>
    </p:spTree>
    <p:extLst>
      <p:ext uri="{BB962C8B-B14F-4D97-AF65-F5344CB8AC3E}">
        <p14:creationId xmlns:p14="http://schemas.microsoft.com/office/powerpoint/2010/main" val="203699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 program&#10;&#10;Description automatically generated">
            <a:extLst>
              <a:ext uri="{FF2B5EF4-FFF2-40B4-BE49-F238E27FC236}">
                <a16:creationId xmlns:a16="http://schemas.microsoft.com/office/drawing/2014/main" id="{2E8654BA-2A7B-E10F-D0A6-AD17DDE793D0}"/>
              </a:ext>
            </a:extLst>
          </p:cNvPr>
          <p:cNvPicPr>
            <a:picLocks noGrp="1" noChangeAspect="1"/>
          </p:cNvPicPr>
          <p:nvPr>
            <p:ph sz="quarter" idx="10"/>
          </p:nvPr>
        </p:nvPicPr>
        <p:blipFill>
          <a:blip r:embed="rId3"/>
          <a:stretch>
            <a:fillRect/>
          </a:stretch>
        </p:blipFill>
        <p:spPr>
          <a:xfrm>
            <a:off x="296174" y="916136"/>
            <a:ext cx="8229599" cy="5936743"/>
          </a:xfrm>
        </p:spPr>
      </p:pic>
      <p:sp>
        <p:nvSpPr>
          <p:cNvPr id="2" name="TextBox 1">
            <a:extLst>
              <a:ext uri="{FF2B5EF4-FFF2-40B4-BE49-F238E27FC236}">
                <a16:creationId xmlns:a16="http://schemas.microsoft.com/office/drawing/2014/main" id="{F22F01D8-72FD-E7BE-3FA8-E9532E67697C}"/>
              </a:ext>
            </a:extLst>
          </p:cNvPr>
          <p:cNvSpPr txBox="1"/>
          <p:nvPr/>
        </p:nvSpPr>
        <p:spPr>
          <a:xfrm>
            <a:off x="291207" y="401259"/>
            <a:ext cx="33901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Aptos"/>
              </a:rPr>
              <a:t>LSTM AUTOENCODER</a:t>
            </a:r>
          </a:p>
        </p:txBody>
      </p:sp>
    </p:spTree>
    <p:extLst>
      <p:ext uri="{BB962C8B-B14F-4D97-AF65-F5344CB8AC3E}">
        <p14:creationId xmlns:p14="http://schemas.microsoft.com/office/powerpoint/2010/main" val="414280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731A-5A48-CFF5-FD5E-CD280488E7D1}"/>
              </a:ext>
            </a:extLst>
          </p:cNvPr>
          <p:cNvSpPr>
            <a:spLocks noGrp="1"/>
          </p:cNvSpPr>
          <p:nvPr>
            <p:ph type="title"/>
          </p:nvPr>
        </p:nvSpPr>
        <p:spPr>
          <a:xfrm>
            <a:off x="2598" y="-1302"/>
            <a:ext cx="2747516" cy="653736"/>
          </a:xfrm>
        </p:spPr>
        <p:txBody>
          <a:bodyPr/>
          <a:lstStyle/>
          <a:p>
            <a:r>
              <a:rPr lang="en-IN" b="1"/>
              <a:t>ALGORITHM:</a:t>
            </a:r>
          </a:p>
        </p:txBody>
      </p:sp>
      <p:pic>
        <p:nvPicPr>
          <p:cNvPr id="6" name="Content Placeholder 5" descr="A white paper with black text&#10;&#10;Description automatically generated">
            <a:extLst>
              <a:ext uri="{FF2B5EF4-FFF2-40B4-BE49-F238E27FC236}">
                <a16:creationId xmlns:a16="http://schemas.microsoft.com/office/drawing/2014/main" id="{FF9A3739-43E4-FAF5-1A99-54BEC55DF2AA}"/>
              </a:ext>
            </a:extLst>
          </p:cNvPr>
          <p:cNvPicPr>
            <a:picLocks noGrp="1" noChangeAspect="1"/>
          </p:cNvPicPr>
          <p:nvPr>
            <p:ph sz="quarter" idx="11"/>
          </p:nvPr>
        </p:nvPicPr>
        <p:blipFill>
          <a:blip r:embed="rId2"/>
          <a:stretch>
            <a:fillRect/>
          </a:stretch>
        </p:blipFill>
        <p:spPr>
          <a:xfrm>
            <a:off x="530976" y="576423"/>
            <a:ext cx="5332429" cy="6347732"/>
          </a:xfrm>
        </p:spPr>
      </p:pic>
      <p:sp>
        <p:nvSpPr>
          <p:cNvPr id="5" name="Slide Number Placeholder 4">
            <a:extLst>
              <a:ext uri="{FF2B5EF4-FFF2-40B4-BE49-F238E27FC236}">
                <a16:creationId xmlns:a16="http://schemas.microsoft.com/office/drawing/2014/main" id="{60F78418-73A1-E15F-6A6F-74C742C89090}"/>
              </a:ext>
            </a:extLst>
          </p:cNvPr>
          <p:cNvSpPr>
            <a:spLocks noGrp="1"/>
          </p:cNvSpPr>
          <p:nvPr>
            <p:ph type="sldNum" sz="quarter" idx="4"/>
          </p:nvPr>
        </p:nvSpPr>
        <p:spPr>
          <a:xfrm>
            <a:off x="360218" y="6564908"/>
            <a:ext cx="631065" cy="296214"/>
          </a:xfrm>
        </p:spPr>
        <p:txBody>
          <a:bodyPr/>
          <a:lstStyle/>
          <a:p>
            <a:fld id="{B5CEABB6-07DC-46E8-9B57-56EC44A396E5}" type="slidenum">
              <a:rPr lang="en-US" smtClean="0"/>
              <a:pPr/>
              <a:t>13</a:t>
            </a:fld>
            <a:endParaRPr lang="en-US"/>
          </a:p>
        </p:txBody>
      </p:sp>
      <p:pic>
        <p:nvPicPr>
          <p:cNvPr id="7" name="Picture 6" descr="A white sheet of paper with black text&#10;&#10;Description automatically generated">
            <a:extLst>
              <a:ext uri="{FF2B5EF4-FFF2-40B4-BE49-F238E27FC236}">
                <a16:creationId xmlns:a16="http://schemas.microsoft.com/office/drawing/2014/main" id="{3D69CD87-7BD6-5385-71EA-07FEDD7A29C7}"/>
              </a:ext>
            </a:extLst>
          </p:cNvPr>
          <p:cNvPicPr>
            <a:picLocks noChangeAspect="1"/>
          </p:cNvPicPr>
          <p:nvPr/>
        </p:nvPicPr>
        <p:blipFill>
          <a:blip r:embed="rId3"/>
          <a:stretch>
            <a:fillRect/>
          </a:stretch>
        </p:blipFill>
        <p:spPr>
          <a:xfrm>
            <a:off x="5865411" y="513665"/>
            <a:ext cx="6005347" cy="6338583"/>
          </a:xfrm>
          <a:prstGeom prst="rect">
            <a:avLst/>
          </a:prstGeom>
        </p:spPr>
      </p:pic>
    </p:spTree>
    <p:extLst>
      <p:ext uri="{BB962C8B-B14F-4D97-AF65-F5344CB8AC3E}">
        <p14:creationId xmlns:p14="http://schemas.microsoft.com/office/powerpoint/2010/main" val="157574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A43E5-173C-41DE-4B28-C7203631287F}"/>
              </a:ext>
            </a:extLst>
          </p:cNvPr>
          <p:cNvSpPr txBox="1"/>
          <p:nvPr/>
        </p:nvSpPr>
        <p:spPr>
          <a:xfrm>
            <a:off x="304800" y="290946"/>
            <a:ext cx="40186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dirty="0">
                <a:solidFill>
                  <a:schemeClr val="bg1"/>
                </a:solidFill>
              </a:rPr>
              <a:t>ECG SIGNALS-</a:t>
            </a:r>
          </a:p>
        </p:txBody>
      </p:sp>
      <p:pic>
        <p:nvPicPr>
          <p:cNvPr id="3" name="Picture 2" descr="A graph with a line graph&#10;&#10;Description automatically generated">
            <a:extLst>
              <a:ext uri="{FF2B5EF4-FFF2-40B4-BE49-F238E27FC236}">
                <a16:creationId xmlns:a16="http://schemas.microsoft.com/office/drawing/2014/main" id="{954AB73D-1982-26E7-62EC-7D5B75247A58}"/>
              </a:ext>
            </a:extLst>
          </p:cNvPr>
          <p:cNvPicPr>
            <a:picLocks noChangeAspect="1"/>
          </p:cNvPicPr>
          <p:nvPr/>
        </p:nvPicPr>
        <p:blipFill>
          <a:blip r:embed="rId3"/>
          <a:stretch>
            <a:fillRect/>
          </a:stretch>
        </p:blipFill>
        <p:spPr>
          <a:xfrm>
            <a:off x="489133" y="1357746"/>
            <a:ext cx="5505662" cy="4350327"/>
          </a:xfrm>
          <a:prstGeom prst="rect">
            <a:avLst/>
          </a:prstGeom>
        </p:spPr>
      </p:pic>
      <p:pic>
        <p:nvPicPr>
          <p:cNvPr id="4" name="Picture 3" descr="A graph with a line&#10;&#10;Description automatically generated">
            <a:extLst>
              <a:ext uri="{FF2B5EF4-FFF2-40B4-BE49-F238E27FC236}">
                <a16:creationId xmlns:a16="http://schemas.microsoft.com/office/drawing/2014/main" id="{FDEFA5A1-562C-F3EF-B29D-40E487AB90B8}"/>
              </a:ext>
            </a:extLst>
          </p:cNvPr>
          <p:cNvPicPr>
            <a:picLocks noChangeAspect="1"/>
          </p:cNvPicPr>
          <p:nvPr/>
        </p:nvPicPr>
        <p:blipFill>
          <a:blip r:embed="rId4"/>
          <a:stretch>
            <a:fillRect/>
          </a:stretch>
        </p:blipFill>
        <p:spPr>
          <a:xfrm>
            <a:off x="6310123" y="1357746"/>
            <a:ext cx="5501499" cy="4350327"/>
          </a:xfrm>
          <a:prstGeom prst="rect">
            <a:avLst/>
          </a:prstGeom>
        </p:spPr>
      </p:pic>
      <p:sp>
        <p:nvSpPr>
          <p:cNvPr id="5" name="TextBox 4">
            <a:extLst>
              <a:ext uri="{FF2B5EF4-FFF2-40B4-BE49-F238E27FC236}">
                <a16:creationId xmlns:a16="http://schemas.microsoft.com/office/drawing/2014/main" id="{EF7239DB-ED93-06DA-8D97-3B1BC6605C64}"/>
              </a:ext>
            </a:extLst>
          </p:cNvPr>
          <p:cNvSpPr txBox="1"/>
          <p:nvPr/>
        </p:nvSpPr>
        <p:spPr>
          <a:xfrm>
            <a:off x="2119745" y="599901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A Normal ECG Signal</a:t>
            </a:r>
          </a:p>
        </p:txBody>
      </p:sp>
      <p:sp>
        <p:nvSpPr>
          <p:cNvPr id="6" name="TextBox 5">
            <a:extLst>
              <a:ext uri="{FF2B5EF4-FFF2-40B4-BE49-F238E27FC236}">
                <a16:creationId xmlns:a16="http://schemas.microsoft.com/office/drawing/2014/main" id="{57EC464B-C55F-1D54-A334-8DCCF7B900FB}"/>
              </a:ext>
            </a:extLst>
          </p:cNvPr>
          <p:cNvSpPr txBox="1"/>
          <p:nvPr/>
        </p:nvSpPr>
        <p:spPr>
          <a:xfrm>
            <a:off x="7786254" y="5999018"/>
            <a:ext cx="31311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An Anomalous ECG Signal</a:t>
            </a:r>
          </a:p>
        </p:txBody>
      </p:sp>
    </p:spTree>
    <p:extLst>
      <p:ext uri="{BB962C8B-B14F-4D97-AF65-F5344CB8AC3E}">
        <p14:creationId xmlns:p14="http://schemas.microsoft.com/office/powerpoint/2010/main" val="176041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81306-8018-51AB-5DF7-D9038A9B85ED}"/>
              </a:ext>
            </a:extLst>
          </p:cNvPr>
          <p:cNvSpPr txBox="1"/>
          <p:nvPr/>
        </p:nvSpPr>
        <p:spPr>
          <a:xfrm>
            <a:off x="-5489" y="131749"/>
            <a:ext cx="44109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MODEL TRAINING:</a:t>
            </a:r>
          </a:p>
        </p:txBody>
      </p:sp>
      <p:pic>
        <p:nvPicPr>
          <p:cNvPr id="3" name="Picture 2" descr="A graph of loss over training epochs&#10;&#10;Description automatically generated">
            <a:extLst>
              <a:ext uri="{FF2B5EF4-FFF2-40B4-BE49-F238E27FC236}">
                <a16:creationId xmlns:a16="http://schemas.microsoft.com/office/drawing/2014/main" id="{94D3EA61-00BD-D2D5-CCC6-1285A782F624}"/>
              </a:ext>
            </a:extLst>
          </p:cNvPr>
          <p:cNvPicPr>
            <a:picLocks noChangeAspect="1"/>
          </p:cNvPicPr>
          <p:nvPr/>
        </p:nvPicPr>
        <p:blipFill>
          <a:blip r:embed="rId3"/>
          <a:stretch>
            <a:fillRect/>
          </a:stretch>
        </p:blipFill>
        <p:spPr>
          <a:xfrm>
            <a:off x="-4183" y="983411"/>
            <a:ext cx="4925422" cy="3913517"/>
          </a:xfrm>
          <a:prstGeom prst="rect">
            <a:avLst/>
          </a:prstGeom>
        </p:spPr>
      </p:pic>
      <p:sp>
        <p:nvSpPr>
          <p:cNvPr id="4" name="TextBox 3">
            <a:extLst>
              <a:ext uri="{FF2B5EF4-FFF2-40B4-BE49-F238E27FC236}">
                <a16:creationId xmlns:a16="http://schemas.microsoft.com/office/drawing/2014/main" id="{FDC4A978-A946-FE5C-707E-1C4016D980E3}"/>
              </a:ext>
            </a:extLst>
          </p:cNvPr>
          <p:cNvSpPr txBox="1"/>
          <p:nvPr/>
        </p:nvSpPr>
        <p:spPr>
          <a:xfrm>
            <a:off x="356559" y="5054556"/>
            <a:ext cx="4899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Loss curves or Training/ Validation Loss Plot</a:t>
            </a:r>
          </a:p>
        </p:txBody>
      </p:sp>
      <p:sp>
        <p:nvSpPr>
          <p:cNvPr id="5" name="TextBox 4">
            <a:extLst>
              <a:ext uri="{FF2B5EF4-FFF2-40B4-BE49-F238E27FC236}">
                <a16:creationId xmlns:a16="http://schemas.microsoft.com/office/drawing/2014/main" id="{C0F53F87-1029-AD7E-28C8-742A715638BA}"/>
              </a:ext>
            </a:extLst>
          </p:cNvPr>
          <p:cNvSpPr txBox="1"/>
          <p:nvPr/>
        </p:nvSpPr>
        <p:spPr>
          <a:xfrm>
            <a:off x="5745192" y="821153"/>
            <a:ext cx="32464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t>Evaluation:</a:t>
            </a:r>
          </a:p>
        </p:txBody>
      </p:sp>
      <p:sp>
        <p:nvSpPr>
          <p:cNvPr id="6" name="TextBox 5">
            <a:extLst>
              <a:ext uri="{FF2B5EF4-FFF2-40B4-BE49-F238E27FC236}">
                <a16:creationId xmlns:a16="http://schemas.microsoft.com/office/drawing/2014/main" id="{B103F976-3E67-407F-68AF-8B2164E3C521}"/>
              </a:ext>
            </a:extLst>
          </p:cNvPr>
          <p:cNvSpPr txBox="1"/>
          <p:nvPr/>
        </p:nvSpPr>
        <p:spPr>
          <a:xfrm>
            <a:off x="5739034" y="1274245"/>
            <a:ext cx="491417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t>Reconstruction error threshold:</a:t>
            </a:r>
          </a:p>
          <a:p>
            <a:r>
              <a:rPr lang="en-US" sz="2400" dirty="0"/>
              <a:t>A Dynamic Threshold is determined based on the reconstruction error distribution of training set</a:t>
            </a:r>
          </a:p>
        </p:txBody>
      </p:sp>
      <p:pic>
        <p:nvPicPr>
          <p:cNvPr id="8" name="Picture 7" descr="A white text with black text&#10;&#10;Description automatically generated">
            <a:extLst>
              <a:ext uri="{FF2B5EF4-FFF2-40B4-BE49-F238E27FC236}">
                <a16:creationId xmlns:a16="http://schemas.microsoft.com/office/drawing/2014/main" id="{E51BF7E5-BCD0-CCC3-C657-9D41C36F798F}"/>
              </a:ext>
            </a:extLst>
          </p:cNvPr>
          <p:cNvPicPr>
            <a:picLocks noChangeAspect="1"/>
          </p:cNvPicPr>
          <p:nvPr/>
        </p:nvPicPr>
        <p:blipFill>
          <a:blip r:embed="rId4"/>
          <a:stretch>
            <a:fillRect/>
          </a:stretch>
        </p:blipFill>
        <p:spPr>
          <a:xfrm>
            <a:off x="5262113" y="3174127"/>
            <a:ext cx="6426679" cy="1746199"/>
          </a:xfrm>
          <a:prstGeom prst="rect">
            <a:avLst/>
          </a:prstGeom>
        </p:spPr>
      </p:pic>
    </p:spTree>
    <p:extLst>
      <p:ext uri="{BB962C8B-B14F-4D97-AF65-F5344CB8AC3E}">
        <p14:creationId xmlns:p14="http://schemas.microsoft.com/office/powerpoint/2010/main" val="332250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B69641-3C88-CEF2-FF5D-B5558B9675A1}"/>
              </a:ext>
            </a:extLst>
          </p:cNvPr>
          <p:cNvSpPr txBox="1"/>
          <p:nvPr/>
        </p:nvSpPr>
        <p:spPr>
          <a:xfrm>
            <a:off x="231600" y="139709"/>
            <a:ext cx="3821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MODEL PERFORMANCE</a:t>
            </a:r>
          </a:p>
        </p:txBody>
      </p:sp>
      <p:sp>
        <p:nvSpPr>
          <p:cNvPr id="10" name="TextBox 9">
            <a:extLst>
              <a:ext uri="{FF2B5EF4-FFF2-40B4-BE49-F238E27FC236}">
                <a16:creationId xmlns:a16="http://schemas.microsoft.com/office/drawing/2014/main" id="{62CFF7BB-ED05-361B-980B-8A47408A825D}"/>
              </a:ext>
            </a:extLst>
          </p:cNvPr>
          <p:cNvSpPr txBox="1"/>
          <p:nvPr/>
        </p:nvSpPr>
        <p:spPr>
          <a:xfrm>
            <a:off x="224724" y="672923"/>
            <a:ext cx="832161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Model trained over 10 epochs, the results observed were-</a:t>
            </a:r>
          </a:p>
          <a:p>
            <a:pPr marL="285750" indent="-285750">
              <a:buFont typeface="Arial"/>
              <a:buChar char="•"/>
            </a:pPr>
            <a:r>
              <a:rPr lang="en-US" sz="2000" dirty="0"/>
              <a:t>Correct normal predictions:65 out of 66</a:t>
            </a:r>
          </a:p>
          <a:p>
            <a:pPr marL="285750" indent="-285750">
              <a:buFont typeface="Arial"/>
              <a:buChar char="•"/>
            </a:pPr>
            <a:r>
              <a:rPr lang="en-US" sz="2000" dirty="0"/>
              <a:t>Correct anomaly predictions: 1957 out of 2081</a:t>
            </a:r>
          </a:p>
          <a:p>
            <a:endParaRPr lang="en-US" sz="2400" dirty="0"/>
          </a:p>
        </p:txBody>
      </p:sp>
      <p:pic>
        <p:nvPicPr>
          <p:cNvPr id="11" name="Picture 10" descr="A graph of a graph&#10;&#10;Description automatically generated">
            <a:extLst>
              <a:ext uri="{FF2B5EF4-FFF2-40B4-BE49-F238E27FC236}">
                <a16:creationId xmlns:a16="http://schemas.microsoft.com/office/drawing/2014/main" id="{00E885C3-5B3F-7C52-D98D-F246604F1F7F}"/>
              </a:ext>
            </a:extLst>
          </p:cNvPr>
          <p:cNvPicPr>
            <a:picLocks noChangeAspect="1"/>
          </p:cNvPicPr>
          <p:nvPr/>
        </p:nvPicPr>
        <p:blipFill>
          <a:blip r:embed="rId3"/>
          <a:stretch>
            <a:fillRect/>
          </a:stretch>
        </p:blipFill>
        <p:spPr>
          <a:xfrm>
            <a:off x="1243298" y="1716657"/>
            <a:ext cx="4572686" cy="4114800"/>
          </a:xfrm>
          <a:prstGeom prst="rect">
            <a:avLst/>
          </a:prstGeom>
        </p:spPr>
      </p:pic>
      <p:pic>
        <p:nvPicPr>
          <p:cNvPr id="12" name="Picture 11" descr="A graph of a number of objects&#10;&#10;Description automatically generated">
            <a:extLst>
              <a:ext uri="{FF2B5EF4-FFF2-40B4-BE49-F238E27FC236}">
                <a16:creationId xmlns:a16="http://schemas.microsoft.com/office/drawing/2014/main" id="{BCC0BD74-93FD-B216-12FC-4790091CAF79}"/>
              </a:ext>
            </a:extLst>
          </p:cNvPr>
          <p:cNvPicPr>
            <a:picLocks noChangeAspect="1"/>
          </p:cNvPicPr>
          <p:nvPr/>
        </p:nvPicPr>
        <p:blipFill>
          <a:blip r:embed="rId4"/>
          <a:stretch>
            <a:fillRect/>
          </a:stretch>
        </p:blipFill>
        <p:spPr>
          <a:xfrm>
            <a:off x="6090320" y="1716657"/>
            <a:ext cx="4870907" cy="4114800"/>
          </a:xfrm>
          <a:prstGeom prst="rect">
            <a:avLst/>
          </a:prstGeom>
        </p:spPr>
      </p:pic>
      <p:sp>
        <p:nvSpPr>
          <p:cNvPr id="13" name="TextBox 12">
            <a:extLst>
              <a:ext uri="{FF2B5EF4-FFF2-40B4-BE49-F238E27FC236}">
                <a16:creationId xmlns:a16="http://schemas.microsoft.com/office/drawing/2014/main" id="{A64C980E-F4D0-AE70-C7A1-F0BCC6169E4D}"/>
              </a:ext>
            </a:extLst>
          </p:cNvPr>
          <p:cNvSpPr txBox="1"/>
          <p:nvPr/>
        </p:nvSpPr>
        <p:spPr>
          <a:xfrm>
            <a:off x="3232440" y="6494046"/>
            <a:ext cx="57193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Distribution of Loss Values using LSTM Autoencoders</a:t>
            </a:r>
          </a:p>
        </p:txBody>
      </p:sp>
      <p:sp>
        <p:nvSpPr>
          <p:cNvPr id="14" name="TextBox 13">
            <a:extLst>
              <a:ext uri="{FF2B5EF4-FFF2-40B4-BE49-F238E27FC236}">
                <a16:creationId xmlns:a16="http://schemas.microsoft.com/office/drawing/2014/main" id="{54668B86-6651-A420-9056-920D1F255B3D}"/>
              </a:ext>
            </a:extLst>
          </p:cNvPr>
          <p:cNvSpPr txBox="1"/>
          <p:nvPr/>
        </p:nvSpPr>
        <p:spPr>
          <a:xfrm>
            <a:off x="2680127" y="588158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Normal ECG</a:t>
            </a:r>
          </a:p>
        </p:txBody>
      </p:sp>
      <p:sp>
        <p:nvSpPr>
          <p:cNvPr id="15" name="TextBox 14">
            <a:extLst>
              <a:ext uri="{FF2B5EF4-FFF2-40B4-BE49-F238E27FC236}">
                <a16:creationId xmlns:a16="http://schemas.microsoft.com/office/drawing/2014/main" id="{182C5CDA-8371-CA2B-FA78-0986D355AC6A}"/>
              </a:ext>
            </a:extLst>
          </p:cNvPr>
          <p:cNvSpPr txBox="1"/>
          <p:nvPr/>
        </p:nvSpPr>
        <p:spPr>
          <a:xfrm>
            <a:off x="7755647" y="587815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Anomalous ECG</a:t>
            </a:r>
          </a:p>
        </p:txBody>
      </p:sp>
    </p:spTree>
    <p:extLst>
      <p:ext uri="{BB962C8B-B14F-4D97-AF65-F5344CB8AC3E}">
        <p14:creationId xmlns:p14="http://schemas.microsoft.com/office/powerpoint/2010/main" val="160020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2590799" y="171162"/>
            <a:ext cx="7024256" cy="659783"/>
          </a:xfrm>
        </p:spPr>
        <p:txBody>
          <a:bodyPr>
            <a:noAutofit/>
          </a:bodyPr>
          <a:lstStyle/>
          <a:p>
            <a:r>
              <a:rPr lang="en-US" sz="3600" b="1" dirty="0"/>
              <a:t>Parameters of evaluation:</a:t>
            </a:r>
          </a:p>
        </p:txBody>
      </p:sp>
      <p:sp>
        <p:nvSpPr>
          <p:cNvPr id="7" name="Content Placeholder 6">
            <a:extLst>
              <a:ext uri="{FF2B5EF4-FFF2-40B4-BE49-F238E27FC236}">
                <a16:creationId xmlns:a16="http://schemas.microsoft.com/office/drawing/2014/main" id="{426A96A8-B0BE-02BD-E554-BDB9801D4B9D}"/>
              </a:ext>
            </a:extLst>
          </p:cNvPr>
          <p:cNvSpPr>
            <a:spLocks noGrp="1"/>
          </p:cNvSpPr>
          <p:nvPr>
            <p:ph sz="quarter" idx="11"/>
          </p:nvPr>
        </p:nvSpPr>
        <p:spPr>
          <a:xfrm>
            <a:off x="6284891" y="1717450"/>
            <a:ext cx="5713145" cy="4980234"/>
          </a:xfrm>
        </p:spPr>
        <p:txBody>
          <a:bodyPr vert="horz" lIns="91440" tIns="45720" rIns="91440" bIns="45720" rtlCol="0" anchor="t">
            <a:normAutofit/>
          </a:bodyPr>
          <a:lstStyle/>
          <a:p>
            <a:r>
              <a:rPr lang="en-US" b="1" u="sng" dirty="0">
                <a:ea typeface="+mn-lt"/>
                <a:cs typeface="+mn-lt"/>
              </a:rPr>
              <a:t>Accuracy:</a:t>
            </a:r>
            <a:r>
              <a:rPr lang="en-US" b="1">
                <a:ea typeface="+mn-lt"/>
                <a:cs typeface="+mn-lt"/>
              </a:rPr>
              <a:t> </a:t>
            </a:r>
            <a:r>
              <a:rPr lang="en-US">
                <a:ea typeface="+mn-lt"/>
                <a:cs typeface="+mn-lt"/>
              </a:rPr>
              <a:t>Measures the proportion of correctly identified samples (both normal and abnormal).</a:t>
            </a:r>
          </a:p>
          <a:p>
            <a:pPr marL="0" indent="0">
              <a:buNone/>
            </a:pPr>
            <a:r>
              <a:rPr lang="en-US">
                <a:ea typeface="+mn-lt"/>
                <a:cs typeface="+mn-lt"/>
              </a:rPr>
              <a:t>Formula:   Accuracy = </a:t>
            </a:r>
          </a:p>
          <a:p>
            <a:pPr marL="0" indent="0">
              <a:buNone/>
            </a:pPr>
            <a:r>
              <a:rPr lang="en-US">
                <a:ea typeface="+mn-lt"/>
                <a:cs typeface="+mn-lt"/>
              </a:rPr>
              <a:t>  (True Positives +True Negatives)/Total Samples</a:t>
            </a:r>
            <a:endParaRPr lang="en-US"/>
          </a:p>
          <a:p>
            <a:r>
              <a:rPr lang="en-US" b="1" u="sng" dirty="0">
                <a:ea typeface="+mn-lt"/>
                <a:cs typeface="+mn-lt"/>
              </a:rPr>
              <a:t>Precision</a:t>
            </a:r>
            <a:r>
              <a:rPr lang="en-US" b="1">
                <a:ea typeface="+mn-lt"/>
                <a:cs typeface="+mn-lt"/>
              </a:rPr>
              <a:t>: </a:t>
            </a:r>
            <a:r>
              <a:rPr lang="en-US">
                <a:ea typeface="+mn-lt"/>
                <a:cs typeface="+mn-lt"/>
              </a:rPr>
              <a:t>Indicates how many of the detected anomalies are truly abnormal.</a:t>
            </a:r>
            <a:endParaRPr lang="en-US"/>
          </a:p>
          <a:p>
            <a:pPr marL="0" indent="0">
              <a:buNone/>
            </a:pPr>
            <a:r>
              <a:rPr lang="en-US">
                <a:ea typeface="+mn-lt"/>
                <a:cs typeface="+mn-lt"/>
              </a:rPr>
              <a:t>Formula:  Precision=</a:t>
            </a:r>
          </a:p>
          <a:p>
            <a:pPr marL="0" indent="0">
              <a:buNone/>
            </a:pPr>
            <a:r>
              <a:rPr lang="en-US">
                <a:ea typeface="+mn-lt"/>
                <a:cs typeface="+mn-lt"/>
              </a:rPr>
              <a:t>True Positives /(True Positives +False Positives)</a:t>
            </a:r>
          </a:p>
          <a:p>
            <a:r>
              <a:rPr lang="en-US" b="1" u="sng" dirty="0">
                <a:ea typeface="+mn-lt"/>
                <a:cs typeface="+mn-lt"/>
              </a:rPr>
              <a:t>Recall </a:t>
            </a:r>
            <a:r>
              <a:rPr lang="en-US" b="1">
                <a:ea typeface="+mn-lt"/>
                <a:cs typeface="+mn-lt"/>
              </a:rPr>
              <a:t>(Sensitivity):</a:t>
            </a:r>
            <a:r>
              <a:rPr lang="en-US">
                <a:ea typeface="+mn-lt"/>
                <a:cs typeface="+mn-lt"/>
              </a:rPr>
              <a:t>Measures how many of the true anomalies were detected.</a:t>
            </a:r>
          </a:p>
          <a:p>
            <a:pPr marL="0" indent="0">
              <a:buNone/>
            </a:pPr>
            <a:r>
              <a:rPr lang="en-US">
                <a:ea typeface="+mn-lt"/>
                <a:cs typeface="+mn-lt"/>
              </a:rPr>
              <a:t>Formula:   Recall=</a:t>
            </a:r>
          </a:p>
          <a:p>
            <a:pPr marL="0" indent="0">
              <a:buNone/>
            </a:pPr>
            <a:r>
              <a:rPr lang="en-US">
                <a:ea typeface="+mn-lt"/>
                <a:cs typeface="+mn-lt"/>
              </a:rPr>
              <a:t>True Positives/(True Positives +False Negatives) </a:t>
            </a:r>
            <a:endParaRPr lang="en-US"/>
          </a:p>
          <a:p>
            <a:pPr marL="342900" indent="-342900"/>
            <a:endParaRPr lang="en-US"/>
          </a:p>
          <a:p>
            <a:pPr marL="342900" indent="-342900"/>
            <a:endParaRPr lang="en-US"/>
          </a:p>
          <a:p>
            <a:pPr marL="342900" indent="-342900"/>
            <a:endParaRPr lang="en-US"/>
          </a:p>
          <a:p>
            <a:endParaRPr lang="en-US"/>
          </a:p>
          <a:p>
            <a:endParaRPr lang="en-US"/>
          </a:p>
        </p:txBody>
      </p:sp>
      <p:sp>
        <p:nvSpPr>
          <p:cNvPr id="9" name="Content Placeholder 8">
            <a:extLst>
              <a:ext uri="{FF2B5EF4-FFF2-40B4-BE49-F238E27FC236}">
                <a16:creationId xmlns:a16="http://schemas.microsoft.com/office/drawing/2014/main" id="{891DA5A0-2C7E-AB75-3DFA-1646F7DB747C}"/>
              </a:ext>
            </a:extLst>
          </p:cNvPr>
          <p:cNvSpPr>
            <a:spLocks noGrp="1"/>
          </p:cNvSpPr>
          <p:nvPr>
            <p:ph sz="quarter" idx="10"/>
          </p:nvPr>
        </p:nvSpPr>
        <p:spPr>
          <a:xfrm>
            <a:off x="-1" y="1038578"/>
            <a:ext cx="6101072" cy="5160343"/>
          </a:xfrm>
        </p:spPr>
        <p:txBody>
          <a:bodyPr vert="horz" lIns="91440" tIns="45720" rIns="91440" bIns="45720" rtlCol="0" anchor="t">
            <a:normAutofit/>
          </a:bodyPr>
          <a:lstStyle/>
          <a:p>
            <a:r>
              <a:rPr lang="en-US" b="1" u="sng" dirty="0">
                <a:ea typeface="+mn-lt"/>
                <a:cs typeface="+mn-lt"/>
              </a:rPr>
              <a:t>Reconstruction Loss:</a:t>
            </a:r>
            <a:r>
              <a:rPr lang="en-US" b="1">
                <a:ea typeface="+mn-lt"/>
                <a:cs typeface="+mn-lt"/>
              </a:rPr>
              <a:t> </a:t>
            </a:r>
            <a:r>
              <a:rPr lang="en-US">
                <a:ea typeface="+mn-lt"/>
                <a:cs typeface="+mn-lt"/>
              </a:rPr>
              <a:t>Measures the difference between the input data and its reconstruction by the autoencoder. </a:t>
            </a:r>
            <a:r>
              <a:rPr lang="en-US" b="1">
                <a:ea typeface="+mn-lt"/>
                <a:cs typeface="+mn-lt"/>
              </a:rPr>
              <a:t>Metric Used:</a:t>
            </a:r>
            <a:r>
              <a:rPr lang="en-US">
                <a:ea typeface="+mn-lt"/>
                <a:cs typeface="+mn-lt"/>
              </a:rPr>
              <a:t> Mean Absolute Error (MAE) or Mean Squared Error (MSE).</a:t>
            </a:r>
            <a:endParaRPr lang="en-US"/>
          </a:p>
          <a:p>
            <a:r>
              <a:rPr lang="en-US" b="1" u="sng" dirty="0">
                <a:ea typeface="+mn-lt"/>
                <a:cs typeface="+mn-lt"/>
              </a:rPr>
              <a:t>Threshold Setting:</a:t>
            </a:r>
            <a:r>
              <a:rPr lang="en-US">
                <a:ea typeface="+mn-lt"/>
                <a:cs typeface="+mn-lt"/>
              </a:rPr>
              <a:t> A threshold is set for reconstruction loss to classify data points as normal or abnormal.</a:t>
            </a:r>
            <a:endParaRPr lang="en-US"/>
          </a:p>
          <a:p>
            <a:r>
              <a:rPr lang="en-US" b="1" u="sng" dirty="0"/>
              <a:t>ROC-AUC</a:t>
            </a:r>
            <a:r>
              <a:rPr lang="en-US" b="1"/>
              <a:t> (Receiver Operating Characteristic - Area Under Curve): </a:t>
            </a:r>
            <a:r>
              <a:rPr lang="en-US">
                <a:ea typeface="+mn-lt"/>
                <a:cs typeface="+mn-lt"/>
              </a:rPr>
              <a:t>Measures the model's ability to distinguish between classes at various thresholds. </a:t>
            </a:r>
            <a:r>
              <a:rPr lang="en-US" b="1">
                <a:ea typeface="+mn-lt"/>
                <a:cs typeface="+mn-lt"/>
              </a:rPr>
              <a:t>Purpose:</a:t>
            </a:r>
            <a:endParaRPr lang="en-US">
              <a:ea typeface="+mn-lt"/>
              <a:cs typeface="+mn-lt"/>
            </a:endParaRPr>
          </a:p>
          <a:p>
            <a:pPr marL="457200" lvl="1" indent="0">
              <a:buNone/>
            </a:pPr>
            <a:r>
              <a:rPr lang="en-US" sz="2000">
                <a:ea typeface="+mn-lt"/>
                <a:cs typeface="+mn-lt"/>
              </a:rPr>
              <a:t>A higher AUC value (closer to 1) indicates better discrimination between normal and abnormal samples.</a:t>
            </a:r>
            <a:endParaRPr lang="en-US" sz="2000"/>
          </a:p>
          <a:p>
            <a:endParaRPr lang="en-US"/>
          </a:p>
          <a:p>
            <a:endParaRPr lang="en-US"/>
          </a:p>
        </p:txBody>
      </p:sp>
    </p:spTree>
    <p:extLst>
      <p:ext uri="{BB962C8B-B14F-4D97-AF65-F5344CB8AC3E}">
        <p14:creationId xmlns:p14="http://schemas.microsoft.com/office/powerpoint/2010/main" val="43040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2475E-5735-4290-43FB-FEE8092E2A73}"/>
              </a:ext>
            </a:extLst>
          </p:cNvPr>
          <p:cNvSpPr txBox="1"/>
          <p:nvPr/>
        </p:nvSpPr>
        <p:spPr>
          <a:xfrm>
            <a:off x="624790" y="762000"/>
            <a:ext cx="78184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Evaluation Summary for LSTM Autoencoder:</a:t>
            </a:r>
            <a:endParaRPr lang="en-US" sz="2800" b="1" u="sng"/>
          </a:p>
        </p:txBody>
      </p:sp>
      <p:pic>
        <p:nvPicPr>
          <p:cNvPr id="5" name="Picture 4" descr="A close-up of a number&#10;&#10;Description automatically generated">
            <a:extLst>
              <a:ext uri="{FF2B5EF4-FFF2-40B4-BE49-F238E27FC236}">
                <a16:creationId xmlns:a16="http://schemas.microsoft.com/office/drawing/2014/main" id="{F8967D86-C558-05A8-6676-BB462A385E1B}"/>
              </a:ext>
            </a:extLst>
          </p:cNvPr>
          <p:cNvPicPr>
            <a:picLocks noChangeAspect="1"/>
          </p:cNvPicPr>
          <p:nvPr/>
        </p:nvPicPr>
        <p:blipFill>
          <a:blip r:embed="rId3"/>
          <a:stretch>
            <a:fillRect/>
          </a:stretch>
        </p:blipFill>
        <p:spPr>
          <a:xfrm>
            <a:off x="1578634" y="1721151"/>
            <a:ext cx="8804693" cy="4292719"/>
          </a:xfrm>
          <a:prstGeom prst="rect">
            <a:avLst/>
          </a:prstGeom>
        </p:spPr>
      </p:pic>
    </p:spTree>
    <p:extLst>
      <p:ext uri="{BB962C8B-B14F-4D97-AF65-F5344CB8AC3E}">
        <p14:creationId xmlns:p14="http://schemas.microsoft.com/office/powerpoint/2010/main" val="56969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A43E5-173C-41DE-4B28-C7203631287F}"/>
              </a:ext>
            </a:extLst>
          </p:cNvPr>
          <p:cNvSpPr txBox="1"/>
          <p:nvPr/>
        </p:nvSpPr>
        <p:spPr>
          <a:xfrm>
            <a:off x="304800" y="290946"/>
            <a:ext cx="444992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MODEL COMPARISION -</a:t>
            </a:r>
          </a:p>
          <a:p>
            <a:endParaRPr lang="en-US" sz="2800" dirty="0">
              <a:solidFill>
                <a:schemeClr val="bg1"/>
              </a:solidFill>
            </a:endParaRPr>
          </a:p>
        </p:txBody>
      </p:sp>
      <p:sp>
        <p:nvSpPr>
          <p:cNvPr id="7" name="TextBox 6">
            <a:extLst>
              <a:ext uri="{FF2B5EF4-FFF2-40B4-BE49-F238E27FC236}">
                <a16:creationId xmlns:a16="http://schemas.microsoft.com/office/drawing/2014/main" id="{FCD9FE63-797F-43F9-1360-1C2CE2F302C3}"/>
              </a:ext>
            </a:extLst>
          </p:cNvPr>
          <p:cNvSpPr txBox="1"/>
          <p:nvPr/>
        </p:nvSpPr>
        <p:spPr>
          <a:xfrm>
            <a:off x="298226" y="1714191"/>
            <a:ext cx="3390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chemeClr val="bg1"/>
                </a:solidFill>
              </a:rPr>
              <a:t>Using Autoencoders:</a:t>
            </a:r>
          </a:p>
        </p:txBody>
      </p:sp>
      <p:sp>
        <p:nvSpPr>
          <p:cNvPr id="8" name="TextBox 7">
            <a:extLst>
              <a:ext uri="{FF2B5EF4-FFF2-40B4-BE49-F238E27FC236}">
                <a16:creationId xmlns:a16="http://schemas.microsoft.com/office/drawing/2014/main" id="{A168A122-E370-DF2C-5CF6-A0BEBD5F6706}"/>
              </a:ext>
            </a:extLst>
          </p:cNvPr>
          <p:cNvSpPr txBox="1"/>
          <p:nvPr/>
        </p:nvSpPr>
        <p:spPr>
          <a:xfrm>
            <a:off x="270295" y="1012576"/>
            <a:ext cx="55324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Same dataset with different ML Models</a:t>
            </a:r>
          </a:p>
        </p:txBody>
      </p:sp>
      <p:pic>
        <p:nvPicPr>
          <p:cNvPr id="9" name="Picture 8" descr="A graph of normal ecg and normal ecg&#10;&#10;Description automatically generated">
            <a:extLst>
              <a:ext uri="{FF2B5EF4-FFF2-40B4-BE49-F238E27FC236}">
                <a16:creationId xmlns:a16="http://schemas.microsoft.com/office/drawing/2014/main" id="{75104B74-B9E0-5830-F349-E14D03CBB9BF}"/>
              </a:ext>
            </a:extLst>
          </p:cNvPr>
          <p:cNvPicPr>
            <a:picLocks noChangeAspect="1"/>
          </p:cNvPicPr>
          <p:nvPr/>
        </p:nvPicPr>
        <p:blipFill>
          <a:blip r:embed="rId3"/>
          <a:srcRect t="7522" b="442"/>
          <a:stretch/>
        </p:blipFill>
        <p:spPr>
          <a:xfrm>
            <a:off x="416944" y="2356681"/>
            <a:ext cx="8036942" cy="3698349"/>
          </a:xfrm>
          <a:prstGeom prst="rect">
            <a:avLst/>
          </a:prstGeom>
        </p:spPr>
      </p:pic>
      <p:sp>
        <p:nvSpPr>
          <p:cNvPr id="10" name="TextBox 9">
            <a:extLst>
              <a:ext uri="{FF2B5EF4-FFF2-40B4-BE49-F238E27FC236}">
                <a16:creationId xmlns:a16="http://schemas.microsoft.com/office/drawing/2014/main" id="{9D6AE195-B8F2-1B07-DC66-4AC2DADD7A86}"/>
              </a:ext>
            </a:extLst>
          </p:cNvPr>
          <p:cNvSpPr txBox="1"/>
          <p:nvPr/>
        </p:nvSpPr>
        <p:spPr>
          <a:xfrm>
            <a:off x="8870419" y="3750847"/>
            <a:ext cx="3030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Evaluation results-</a:t>
            </a:r>
          </a:p>
        </p:txBody>
      </p:sp>
      <p:pic>
        <p:nvPicPr>
          <p:cNvPr id="11" name="Picture 10" descr="A number of percents and percentages&#10;&#10;Description automatically generated">
            <a:extLst>
              <a:ext uri="{FF2B5EF4-FFF2-40B4-BE49-F238E27FC236}">
                <a16:creationId xmlns:a16="http://schemas.microsoft.com/office/drawing/2014/main" id="{E93800D8-5CFB-8840-2E1F-767E19554CB8}"/>
              </a:ext>
            </a:extLst>
          </p:cNvPr>
          <p:cNvPicPr>
            <a:picLocks noChangeAspect="1"/>
          </p:cNvPicPr>
          <p:nvPr/>
        </p:nvPicPr>
        <p:blipFill>
          <a:blip r:embed="rId4"/>
          <a:stretch>
            <a:fillRect/>
          </a:stretch>
        </p:blipFill>
        <p:spPr>
          <a:xfrm>
            <a:off x="8753566" y="4439998"/>
            <a:ext cx="3282530" cy="2147437"/>
          </a:xfrm>
          <a:prstGeom prst="rect">
            <a:avLst/>
          </a:prstGeom>
        </p:spPr>
      </p:pic>
    </p:spTree>
    <p:extLst>
      <p:ext uri="{BB962C8B-B14F-4D97-AF65-F5344CB8AC3E}">
        <p14:creationId xmlns:p14="http://schemas.microsoft.com/office/powerpoint/2010/main" val="167414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545431" y="-1188434"/>
            <a:ext cx="5181600" cy="2376868"/>
          </a:xfrm>
        </p:spPr>
        <p:txBody>
          <a:bodyPr/>
          <a:lstStyle/>
          <a:p>
            <a:r>
              <a:rPr lang="en-US" b="1"/>
              <a:t>OBJECTIVE:</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545432" y="1318785"/>
            <a:ext cx="7094234" cy="4797117"/>
          </a:xfrm>
        </p:spPr>
        <p:txBody>
          <a:bodyPr/>
          <a:lstStyle/>
          <a:p>
            <a:r>
              <a:rPr lang="en-US"/>
              <a:t>The project aims to identify anomalies in healthcare data using machine learning techniques, focusing on time series analysis. This can aid in detecting irregularities in medical signals, such as ECG, which may indicate potential health issues.</a:t>
            </a:r>
          </a:p>
          <a:p>
            <a:endParaRPr lang="en-US"/>
          </a:p>
          <a:p>
            <a:r>
              <a:rPr lang="en-US" sz="3200" b="1">
                <a:latin typeface="+mj-lt"/>
              </a:rPr>
              <a:t>MOTIVATION:</a:t>
            </a:r>
            <a:endParaRPr lang="en-US" b="1"/>
          </a:p>
          <a:p>
            <a:r>
              <a:rPr lang="en-US"/>
              <a:t>Anomalies in healthcare data often represent critical events or abnormalities in patient health. Early detection can significantly improve diagnosis and treatment.</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A43E5-173C-41DE-4B28-C7203631287F}"/>
              </a:ext>
            </a:extLst>
          </p:cNvPr>
          <p:cNvSpPr txBox="1"/>
          <p:nvPr/>
        </p:nvSpPr>
        <p:spPr>
          <a:xfrm>
            <a:off x="161026" y="175927"/>
            <a:ext cx="444992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bg1"/>
                </a:solidFill>
              </a:rPr>
              <a:t>MODEL COMPARISION -</a:t>
            </a:r>
          </a:p>
          <a:p>
            <a:endParaRPr lang="en-US" sz="2800" dirty="0">
              <a:solidFill>
                <a:schemeClr val="bg1"/>
              </a:solidFill>
            </a:endParaRPr>
          </a:p>
        </p:txBody>
      </p:sp>
      <p:sp>
        <p:nvSpPr>
          <p:cNvPr id="8" name="TextBox 7">
            <a:extLst>
              <a:ext uri="{FF2B5EF4-FFF2-40B4-BE49-F238E27FC236}">
                <a16:creationId xmlns:a16="http://schemas.microsoft.com/office/drawing/2014/main" id="{A168A122-E370-DF2C-5CF6-A0BEBD5F6706}"/>
              </a:ext>
            </a:extLst>
          </p:cNvPr>
          <p:cNvSpPr txBox="1"/>
          <p:nvPr/>
        </p:nvSpPr>
        <p:spPr>
          <a:xfrm>
            <a:off x="140898" y="667519"/>
            <a:ext cx="5805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Same dataset with different ML Models:</a:t>
            </a:r>
          </a:p>
        </p:txBody>
      </p:sp>
      <p:pic>
        <p:nvPicPr>
          <p:cNvPr id="3" name="Picture 2" descr="A table with numbers and text&#10;&#10;Description automatically generated">
            <a:extLst>
              <a:ext uri="{FF2B5EF4-FFF2-40B4-BE49-F238E27FC236}">
                <a16:creationId xmlns:a16="http://schemas.microsoft.com/office/drawing/2014/main" id="{83496F59-D131-3571-677B-205E9A3CB31C}"/>
              </a:ext>
            </a:extLst>
          </p:cNvPr>
          <p:cNvPicPr>
            <a:picLocks noChangeAspect="1"/>
          </p:cNvPicPr>
          <p:nvPr/>
        </p:nvPicPr>
        <p:blipFill>
          <a:blip r:embed="rId3"/>
          <a:stretch>
            <a:fillRect/>
          </a:stretch>
        </p:blipFill>
        <p:spPr>
          <a:xfrm>
            <a:off x="158151" y="1141644"/>
            <a:ext cx="10998679" cy="2921316"/>
          </a:xfrm>
          <a:prstGeom prst="rect">
            <a:avLst/>
          </a:prstGeom>
        </p:spPr>
      </p:pic>
      <p:sp>
        <p:nvSpPr>
          <p:cNvPr id="4" name="TextBox 3">
            <a:extLst>
              <a:ext uri="{FF2B5EF4-FFF2-40B4-BE49-F238E27FC236}">
                <a16:creationId xmlns:a16="http://schemas.microsoft.com/office/drawing/2014/main" id="{688135DA-77FA-E7F0-7870-C884978CC8E5}"/>
              </a:ext>
            </a:extLst>
          </p:cNvPr>
          <p:cNvSpPr txBox="1"/>
          <p:nvPr/>
        </p:nvSpPr>
        <p:spPr>
          <a:xfrm>
            <a:off x="152838" y="4209440"/>
            <a:ext cx="67832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Using LSTM Autoencoder with different datasets:</a:t>
            </a:r>
          </a:p>
        </p:txBody>
      </p:sp>
      <p:pic>
        <p:nvPicPr>
          <p:cNvPr id="5" name="Picture 4" descr="A table with text on it&#10;&#10;Description automatically generated">
            <a:extLst>
              <a:ext uri="{FF2B5EF4-FFF2-40B4-BE49-F238E27FC236}">
                <a16:creationId xmlns:a16="http://schemas.microsoft.com/office/drawing/2014/main" id="{56DD3942-9611-06DE-81BA-5AE556F484AD}"/>
              </a:ext>
            </a:extLst>
          </p:cNvPr>
          <p:cNvPicPr>
            <a:picLocks noChangeAspect="1"/>
          </p:cNvPicPr>
          <p:nvPr/>
        </p:nvPicPr>
        <p:blipFill>
          <a:blip r:embed="rId4"/>
          <a:srcRect t="5263" b="8543"/>
          <a:stretch/>
        </p:blipFill>
        <p:spPr>
          <a:xfrm>
            <a:off x="143773" y="4670250"/>
            <a:ext cx="7835660" cy="1875379"/>
          </a:xfrm>
          <a:prstGeom prst="rect">
            <a:avLst/>
          </a:prstGeom>
        </p:spPr>
      </p:pic>
    </p:spTree>
    <p:extLst>
      <p:ext uri="{BB962C8B-B14F-4D97-AF65-F5344CB8AC3E}">
        <p14:creationId xmlns:p14="http://schemas.microsoft.com/office/powerpoint/2010/main" val="393551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a:t>P. NAGA SRIPADA           -     CS22B1018</a:t>
            </a:r>
          </a:p>
          <a:p>
            <a:r>
              <a:rPr lang="en-US"/>
              <a:t>VARSHITHA MASARAM  -     CS22B1071</a:t>
            </a:r>
          </a:p>
        </p:txBody>
      </p:sp>
    </p:spTree>
    <p:extLst>
      <p:ext uri="{BB962C8B-B14F-4D97-AF65-F5344CB8AC3E}">
        <p14:creationId xmlns:p14="http://schemas.microsoft.com/office/powerpoint/2010/main" val="76993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CA040-53A9-E09B-CB88-350A093E1FA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90D067E-BA63-3730-EFE4-6C2FA882BC9E}"/>
              </a:ext>
            </a:extLst>
          </p:cNvPr>
          <p:cNvSpPr>
            <a:spLocks noGrp="1"/>
          </p:cNvSpPr>
          <p:nvPr>
            <p:ph type="title"/>
          </p:nvPr>
        </p:nvSpPr>
        <p:spPr>
          <a:xfrm>
            <a:off x="545431" y="-1188434"/>
            <a:ext cx="5181600" cy="2376868"/>
          </a:xfrm>
        </p:spPr>
        <p:txBody>
          <a:bodyPr/>
          <a:lstStyle/>
          <a:p>
            <a:r>
              <a:rPr lang="en-US" b="1"/>
              <a:t>Dataset Selection </a:t>
            </a:r>
            <a:r>
              <a:rPr lang="en-US"/>
              <a:t>:</a:t>
            </a:r>
          </a:p>
        </p:txBody>
      </p:sp>
      <p:sp>
        <p:nvSpPr>
          <p:cNvPr id="4" name="Content Placeholder 3">
            <a:extLst>
              <a:ext uri="{FF2B5EF4-FFF2-40B4-BE49-F238E27FC236}">
                <a16:creationId xmlns:a16="http://schemas.microsoft.com/office/drawing/2014/main" id="{AE2D6600-47F2-2B14-AEE4-D50E1B9E3AC6}"/>
              </a:ext>
            </a:extLst>
          </p:cNvPr>
          <p:cNvSpPr>
            <a:spLocks noGrp="1"/>
          </p:cNvSpPr>
          <p:nvPr>
            <p:ph sz="quarter" idx="10"/>
          </p:nvPr>
        </p:nvSpPr>
        <p:spPr>
          <a:xfrm>
            <a:off x="545432" y="1318785"/>
            <a:ext cx="7094234" cy="4797117"/>
          </a:xfrm>
        </p:spPr>
        <p:txBody>
          <a:bodyPr vert="horz" lIns="91440" tIns="45720" rIns="91440" bIns="45720" rtlCol="0" anchor="t">
            <a:normAutofit lnSpcReduction="10000"/>
          </a:bodyPr>
          <a:lstStyle/>
          <a:p>
            <a:r>
              <a:rPr lang="en-US"/>
              <a:t>Available Datasets for Time Series Anomaly Detection:</a:t>
            </a:r>
          </a:p>
          <a:p>
            <a:r>
              <a:rPr lang="en-US" b="1"/>
              <a:t>MIT-BIH Arrhythmia Dataset</a:t>
            </a:r>
            <a:r>
              <a:rPr lang="en-US"/>
              <a:t>: Contains ECG recordings from patients. Widely used in arrhythmia detection studies.</a:t>
            </a:r>
          </a:p>
          <a:p>
            <a:r>
              <a:rPr lang="en-US" b="1"/>
              <a:t>PhysioNet Challenge Datasets</a:t>
            </a:r>
            <a:r>
              <a:rPr lang="en-US"/>
              <a:t>: Includes various physiological signals like ECG, EEG, and more.</a:t>
            </a:r>
          </a:p>
          <a:p>
            <a:r>
              <a:rPr lang="en-US" b="1"/>
              <a:t>Yahoo Anomaly Detection Dataset</a:t>
            </a:r>
            <a:r>
              <a:rPr lang="en-US"/>
              <a:t>: A synthetic dataset for benchmarking anomaly detection algorithms.</a:t>
            </a:r>
          </a:p>
          <a:p>
            <a:r>
              <a:rPr lang="en-US" b="1"/>
              <a:t>ECG5000 Dataset</a:t>
            </a:r>
            <a:r>
              <a:rPr lang="en-US"/>
              <a:t>: Contains 5,000 ECG time series sequences, labeled for anomaly detection.</a:t>
            </a:r>
          </a:p>
          <a:p>
            <a:r>
              <a:rPr lang="en-US" b="1"/>
              <a:t>Mimic-III Dataset</a:t>
            </a:r>
            <a:r>
              <a:rPr lang="en-US"/>
              <a:t>: </a:t>
            </a:r>
            <a:r>
              <a:rPr lang="en-US" dirty="0">
                <a:solidFill>
                  <a:srgbClr val="212529"/>
                </a:solidFill>
                <a:ea typeface="+mn-lt"/>
                <a:cs typeface="+mn-lt"/>
              </a:rPr>
              <a:t>large, freely-available database comprising deidentified health-related data associated with over forty thousand patients.</a:t>
            </a:r>
          </a:p>
        </p:txBody>
      </p:sp>
      <p:sp>
        <p:nvSpPr>
          <p:cNvPr id="2" name="Slide Number Placeholder 1">
            <a:extLst>
              <a:ext uri="{FF2B5EF4-FFF2-40B4-BE49-F238E27FC236}">
                <a16:creationId xmlns:a16="http://schemas.microsoft.com/office/drawing/2014/main" id="{522C5C5D-8973-7263-DC58-FA254DB59FD7}"/>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146003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335281" y="-1530885"/>
            <a:ext cx="6950423" cy="2689629"/>
          </a:xfrm>
        </p:spPr>
        <p:txBody>
          <a:bodyPr/>
          <a:lstStyle/>
          <a:p>
            <a:r>
              <a:rPr lang="en-US" b="1"/>
              <a:t>Why Choose ECG5000? </a:t>
            </a:r>
            <a:endParaRPr lang="en-US"/>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335281" y="1567441"/>
            <a:ext cx="11266784" cy="5167656"/>
          </a:xfrm>
        </p:spPr>
        <p:txBody>
          <a:bodyPr/>
          <a:lstStyle/>
          <a:p>
            <a:r>
              <a:rPr lang="en-US" b="1" dirty="0"/>
              <a:t>1. Compact Yet Comprehensive: </a:t>
            </a:r>
            <a:r>
              <a:rPr lang="en-US" dirty="0"/>
              <a:t>The dataset offers a </a:t>
            </a:r>
            <a:r>
              <a:rPr lang="en-US" u="sng" dirty="0"/>
              <a:t>manageable size</a:t>
            </a:r>
            <a:r>
              <a:rPr lang="en-US" dirty="0"/>
              <a:t>, enabling </a:t>
            </a:r>
            <a:r>
              <a:rPr lang="en-US" u="sng" dirty="0"/>
              <a:t>rapid prototyping </a:t>
            </a:r>
            <a:r>
              <a:rPr lang="en-US" dirty="0"/>
              <a:t>and experimentation. Despite its size, it contains a </a:t>
            </a:r>
            <a:r>
              <a:rPr lang="en-US" u="sng" dirty="0"/>
              <a:t>diverse range of normal and anomalous signals</a:t>
            </a:r>
            <a:r>
              <a:rPr lang="en-US" dirty="0"/>
              <a:t>, providing a rich ground for anomaly detection.</a:t>
            </a:r>
          </a:p>
          <a:p>
            <a:r>
              <a:rPr lang="en-US" b="1" dirty="0"/>
              <a:t>2. Pre-processed and Ready for Use: </a:t>
            </a:r>
            <a:r>
              <a:rPr lang="en-US" dirty="0"/>
              <a:t>The ECG5000 dataset is </a:t>
            </a:r>
            <a:r>
              <a:rPr lang="en-US" u="sng" dirty="0"/>
              <a:t>pre-processed</a:t>
            </a:r>
            <a:r>
              <a:rPr lang="en-US" dirty="0"/>
              <a:t>, significantly reducing preprocessing overhead. This allows us to </a:t>
            </a:r>
            <a:r>
              <a:rPr lang="en-US" u="sng" dirty="0"/>
              <a:t>focus on feature extraction, model design</a:t>
            </a:r>
            <a:r>
              <a:rPr lang="en-US" dirty="0"/>
              <a:t>, and optimization rather than data cleaning.</a:t>
            </a:r>
          </a:p>
          <a:p>
            <a:r>
              <a:rPr lang="en-US" b="1" dirty="0"/>
              <a:t>3. High Relevance to Healthcare: </a:t>
            </a:r>
            <a:r>
              <a:rPr lang="en-US" dirty="0"/>
              <a:t>The dataset specifically focuses on </a:t>
            </a:r>
            <a:r>
              <a:rPr lang="en-US" u="sng" dirty="0"/>
              <a:t>ECG signals,</a:t>
            </a:r>
            <a:r>
              <a:rPr lang="en-US" dirty="0"/>
              <a:t> directly aligning with our goal of time series anomaly detection in the healthcare domain. This relevance ensures our results are meaningful and applicable to real-world scenarios</a:t>
            </a:r>
            <a:r>
              <a:rPr lang="en-US" b="1" dirty="0"/>
              <a:t>.</a:t>
            </a:r>
            <a:endParaRPr lang="en-US" dirty="0"/>
          </a:p>
          <a:p>
            <a:r>
              <a:rPr lang="en-US" b="1" dirty="0"/>
              <a:t>4. Community and Benchmarking Opportunities: </a:t>
            </a:r>
            <a:r>
              <a:rPr lang="en-US" dirty="0"/>
              <a:t>ECG5000 is widely used in </a:t>
            </a:r>
            <a:r>
              <a:rPr lang="en-US" u="sng" dirty="0"/>
              <a:t>anomaly detection research</a:t>
            </a:r>
            <a:r>
              <a:rPr lang="en-US" dirty="0"/>
              <a:t>, providing </a:t>
            </a:r>
            <a:r>
              <a:rPr lang="en-US" u="sng" dirty="0"/>
              <a:t>well-documented benchmarks</a:t>
            </a:r>
            <a:r>
              <a:rPr lang="en-US" dirty="0"/>
              <a:t>. </a:t>
            </a:r>
            <a:r>
              <a:rPr lang="en-US" u="sng" dirty="0"/>
              <a:t>Comparing our approach </a:t>
            </a:r>
            <a:r>
              <a:rPr lang="en-US" dirty="0"/>
              <a:t>with prior studies ensures that our project is both innovative and credible.</a:t>
            </a:r>
          </a:p>
          <a:p>
            <a:r>
              <a:rPr lang="en-US" b="1" dirty="0"/>
              <a:t>5. Educational Value: </a:t>
            </a:r>
            <a:r>
              <a:rPr lang="en-US" dirty="0"/>
              <a:t>The dataset offers an excellent opportunity to learn and explore </a:t>
            </a:r>
            <a:r>
              <a:rPr lang="en-US" u="sng" dirty="0"/>
              <a:t>deep learning techniques </a:t>
            </a:r>
            <a:r>
              <a:rPr lang="en-US" dirty="0"/>
              <a:t>like LSTM Autoencoders in time series data.</a:t>
            </a:r>
          </a:p>
        </p:txBody>
      </p:sp>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925052" y="240631"/>
            <a:ext cx="10393731" cy="6617369"/>
          </a:xfrm>
        </p:spPr>
        <p:txBody>
          <a:bodyPr>
            <a:normAutofit/>
          </a:bodyPr>
          <a:lstStyle/>
          <a:p>
            <a:r>
              <a:rPr lang="en-US"/>
              <a:t>RELATED RESEARCH PAPERS:</a:t>
            </a:r>
            <a:br>
              <a:rPr lang="en-US"/>
            </a:br>
            <a:br>
              <a:rPr lang="en-US" sz="2000">
                <a:latin typeface="+mn-lt"/>
              </a:rPr>
            </a:br>
            <a:r>
              <a:rPr lang="en-US" sz="2000">
                <a:latin typeface="Aptos" panose="020B0004020202020204" pitchFamily="34" charset="0"/>
                <a:cs typeface="Arial" panose="020B0604020202020204" pitchFamily="34" charset="0"/>
              </a:rPr>
              <a:t>1. Le </a:t>
            </a:r>
            <a:r>
              <a:rPr lang="en-US" sz="2000" err="1">
                <a:latin typeface="Aptos" panose="020B0004020202020204" pitchFamily="34" charset="0"/>
                <a:cs typeface="Arial" panose="020B0604020202020204" pitchFamily="34" charset="0"/>
              </a:rPr>
              <a:t>Guen</a:t>
            </a:r>
            <a:r>
              <a:rPr lang="en-US" sz="2000">
                <a:latin typeface="Aptos" panose="020B0004020202020204" pitchFamily="34" charset="0"/>
                <a:cs typeface="Arial" panose="020B0604020202020204" pitchFamily="34" charset="0"/>
              </a:rPr>
              <a:t>, V., &amp; Thome, N. (2024). Deep Time Series Forecasting with Shape and Temporal Criteria.</a:t>
            </a:r>
            <a:br>
              <a:rPr lang="en-US" sz="2000">
                <a:latin typeface="Aptos" panose="020B0004020202020204" pitchFamily="34" charset="0"/>
                <a:cs typeface="Arial" panose="020B0604020202020204" pitchFamily="34" charset="0"/>
              </a:rPr>
            </a:br>
            <a:br>
              <a:rPr lang="en-US" sz="2000">
                <a:latin typeface="Aptos" panose="020B0004020202020204" pitchFamily="34" charset="0"/>
                <a:cs typeface="Arial" panose="020B0604020202020204" pitchFamily="34" charset="0"/>
              </a:rPr>
            </a:br>
            <a:r>
              <a:rPr lang="en-US" sz="2000">
                <a:latin typeface="Aptos" panose="020B0004020202020204" pitchFamily="34" charset="0"/>
                <a:cs typeface="Arial" panose="020B0604020202020204" pitchFamily="34" charset="0"/>
              </a:rPr>
              <a:t>2. </a:t>
            </a:r>
            <a:r>
              <a:rPr lang="en-US" sz="2000" err="1">
                <a:latin typeface="Aptos" panose="020B0004020202020204" pitchFamily="34" charset="0"/>
                <a:cs typeface="Arial" panose="020B0604020202020204" pitchFamily="34" charset="0"/>
              </a:rPr>
              <a:t>Siami-Namini</a:t>
            </a:r>
            <a:r>
              <a:rPr lang="en-US" sz="2000">
                <a:latin typeface="Aptos" panose="020B0004020202020204" pitchFamily="34" charset="0"/>
                <a:cs typeface="Arial" panose="020B0604020202020204" pitchFamily="34" charset="0"/>
              </a:rPr>
              <a:t>, S., </a:t>
            </a:r>
            <a:r>
              <a:rPr lang="en-US" sz="2000" err="1">
                <a:latin typeface="Aptos" panose="020B0004020202020204" pitchFamily="34" charset="0"/>
                <a:cs typeface="Arial" panose="020B0604020202020204" pitchFamily="34" charset="0"/>
              </a:rPr>
              <a:t>Tavakoli</a:t>
            </a:r>
            <a:r>
              <a:rPr lang="en-US" sz="2000">
                <a:latin typeface="Aptos" panose="020B0004020202020204" pitchFamily="34" charset="0"/>
                <a:cs typeface="Arial" panose="020B0604020202020204" pitchFamily="34" charset="0"/>
              </a:rPr>
              <a:t>, N., &amp; </a:t>
            </a:r>
            <a:r>
              <a:rPr lang="en-US" sz="2000" err="1">
                <a:latin typeface="Aptos" panose="020B0004020202020204" pitchFamily="34" charset="0"/>
                <a:cs typeface="Arial" panose="020B0604020202020204" pitchFamily="34" charset="0"/>
              </a:rPr>
              <a:t>Namin</a:t>
            </a:r>
            <a:r>
              <a:rPr lang="en-US" sz="2000">
                <a:latin typeface="Aptos" panose="020B0004020202020204" pitchFamily="34" charset="0"/>
                <a:cs typeface="Arial" panose="020B0604020202020204" pitchFamily="34" charset="0"/>
              </a:rPr>
              <a:t>, A. S. (2024). A Comparison of ARIMA and LSTM in Forecasting Time Series. Department of Applied Economics, Texas Tech University. Email: sima.siami-namini@ttu.edu.</a:t>
            </a:r>
            <a:br>
              <a:rPr lang="en-US" sz="2000">
                <a:latin typeface="Aptos" panose="020B0004020202020204" pitchFamily="34" charset="0"/>
                <a:cs typeface="Arial" panose="020B0604020202020204" pitchFamily="34" charset="0"/>
              </a:rPr>
            </a:br>
            <a:br>
              <a:rPr lang="en-US" sz="2000">
                <a:latin typeface="Aptos" panose="020B0004020202020204" pitchFamily="34" charset="0"/>
                <a:cs typeface="Arial" panose="020B0604020202020204" pitchFamily="34" charset="0"/>
              </a:rPr>
            </a:br>
            <a:r>
              <a:rPr lang="en-US" sz="2000">
                <a:latin typeface="Aptos" panose="020B0004020202020204" pitchFamily="34" charset="0"/>
                <a:cs typeface="Arial" panose="020B0604020202020204" pitchFamily="34" charset="0"/>
              </a:rPr>
              <a:t>3. D., Pavithra, T., Parameswaran, M. D., Choudhry, A. S., T., Deepa, R., </a:t>
            </a:r>
            <a:r>
              <a:rPr lang="en-US" sz="2000" err="1">
                <a:latin typeface="Aptos" panose="020B0004020202020204" pitchFamily="34" charset="0"/>
                <a:cs typeface="Arial" panose="020B0604020202020204" pitchFamily="34" charset="0"/>
              </a:rPr>
              <a:t>Kiruthiga</a:t>
            </a:r>
            <a:r>
              <a:rPr lang="en-US" sz="2000">
                <a:latin typeface="Aptos" panose="020B0004020202020204" pitchFamily="34" charset="0"/>
                <a:cs typeface="Arial" panose="020B0604020202020204" pitchFamily="34" charset="0"/>
              </a:rPr>
              <a:t>. (2024). Application of LSTM Networks for Continuous Patient Monitoring and Anomaly Detection in Wearable Health Devices. Indian Journal of Science and Technology, 17(37), 3909-3921. https://doi.org/10.17485/IJST/v17i37.260.</a:t>
            </a:r>
            <a:br>
              <a:rPr lang="en-US" sz="2000">
                <a:latin typeface="Aptos" panose="020B0004020202020204" pitchFamily="34" charset="0"/>
                <a:cs typeface="Arial" panose="020B0604020202020204" pitchFamily="34" charset="0"/>
              </a:rPr>
            </a:br>
            <a:br>
              <a:rPr lang="en-US" sz="2000">
                <a:latin typeface="Aptos" panose="020B0004020202020204" pitchFamily="34" charset="0"/>
                <a:cs typeface="Arial" panose="020B0604020202020204" pitchFamily="34" charset="0"/>
              </a:rPr>
            </a:br>
            <a:r>
              <a:rPr lang="en-US" sz="2000">
                <a:latin typeface="Aptos" panose="020B0004020202020204" pitchFamily="34" charset="0"/>
                <a:cs typeface="Arial" panose="020B0604020202020204" pitchFamily="34" charset="0"/>
              </a:rPr>
              <a:t>4. </a:t>
            </a:r>
            <a:r>
              <a:rPr lang="en-US" sz="2000" err="1">
                <a:latin typeface="Aptos" panose="020B0004020202020204" pitchFamily="34" charset="0"/>
                <a:cs typeface="Arial" panose="020B0604020202020204" pitchFamily="34" charset="0"/>
              </a:rPr>
              <a:t>Gietzelt</a:t>
            </a:r>
            <a:r>
              <a:rPr lang="en-US" sz="2000">
                <a:latin typeface="Aptos" panose="020B0004020202020204" pitchFamily="34" charset="0"/>
                <a:cs typeface="Arial" panose="020B0604020202020204" pitchFamily="34" charset="0"/>
              </a:rPr>
              <a:t>, M. (2024, May 5). Autoencoder-based Anomaly Detection in Time Series: Application to Active Medical Devices.</a:t>
            </a:r>
            <a:br>
              <a:rPr lang="en-US" sz="2000">
                <a:latin typeface="Aptos" panose="020B0004020202020204" pitchFamily="34" charset="0"/>
                <a:cs typeface="Arial" panose="020B0604020202020204" pitchFamily="34" charset="0"/>
              </a:rPr>
            </a:br>
            <a:br>
              <a:rPr lang="en-US" sz="2000">
                <a:latin typeface="Aptos" panose="020B0004020202020204" pitchFamily="34" charset="0"/>
                <a:cs typeface="Arial" panose="020B0604020202020204" pitchFamily="34" charset="0"/>
              </a:rPr>
            </a:br>
            <a:endParaRPr lang="en-US">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9374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03B3-F2CC-655A-74AE-09BFB0964ADE}"/>
              </a:ext>
            </a:extLst>
          </p:cNvPr>
          <p:cNvSpPr>
            <a:spLocks noGrp="1"/>
          </p:cNvSpPr>
          <p:nvPr>
            <p:ph type="title"/>
          </p:nvPr>
        </p:nvSpPr>
        <p:spPr>
          <a:xfrm>
            <a:off x="368060" y="0"/>
            <a:ext cx="7273637" cy="1646555"/>
          </a:xfrm>
        </p:spPr>
        <p:txBody>
          <a:bodyPr/>
          <a:lstStyle/>
          <a:p>
            <a:r>
              <a:rPr lang="en-US" sz="3200" b="1"/>
              <a:t>METHODOLOGY</a:t>
            </a:r>
            <a:r>
              <a:rPr lang="en-US" b="1"/>
              <a:t>:</a:t>
            </a:r>
            <a:endParaRPr lang="en-IN"/>
          </a:p>
        </p:txBody>
      </p:sp>
      <p:sp>
        <p:nvSpPr>
          <p:cNvPr id="3" name="Content Placeholder 2">
            <a:extLst>
              <a:ext uri="{FF2B5EF4-FFF2-40B4-BE49-F238E27FC236}">
                <a16:creationId xmlns:a16="http://schemas.microsoft.com/office/drawing/2014/main" id="{02FA0D32-2E86-BF7C-3B50-B8FDF59B53A1}"/>
              </a:ext>
            </a:extLst>
          </p:cNvPr>
          <p:cNvSpPr>
            <a:spLocks noGrp="1"/>
          </p:cNvSpPr>
          <p:nvPr>
            <p:ph sz="quarter" idx="10"/>
          </p:nvPr>
        </p:nvSpPr>
        <p:spPr>
          <a:xfrm>
            <a:off x="914400" y="1403119"/>
            <a:ext cx="5903496" cy="5139349"/>
          </a:xfrm>
        </p:spPr>
        <p:txBody>
          <a:bodyPr/>
          <a:lstStyle/>
          <a:p>
            <a:pPr>
              <a:buFont typeface="Courier New" panose="02070309020205020404" pitchFamily="49" charset="0"/>
              <a:buChar char="o"/>
            </a:pPr>
            <a:r>
              <a:rPr lang="en-IN"/>
              <a:t>Understanding the Dataset</a:t>
            </a:r>
          </a:p>
          <a:p>
            <a:pPr>
              <a:buFont typeface="Courier New" panose="02070309020205020404" pitchFamily="49" charset="0"/>
              <a:buChar char="o"/>
            </a:pPr>
            <a:r>
              <a:rPr lang="en-IN"/>
              <a:t>Data Preprocessing</a:t>
            </a:r>
          </a:p>
          <a:p>
            <a:pPr>
              <a:buFont typeface="Courier New" panose="02070309020205020404" pitchFamily="49" charset="0"/>
              <a:buChar char="o"/>
            </a:pPr>
            <a:r>
              <a:rPr lang="en-IN"/>
              <a:t>Feature Engineering</a:t>
            </a:r>
          </a:p>
          <a:p>
            <a:pPr>
              <a:buFont typeface="Courier New" panose="02070309020205020404" pitchFamily="49" charset="0"/>
              <a:buChar char="o"/>
            </a:pPr>
            <a:r>
              <a:rPr lang="en-IN"/>
              <a:t>Model Selection</a:t>
            </a:r>
          </a:p>
          <a:p>
            <a:pPr>
              <a:buFont typeface="Courier New" panose="02070309020205020404" pitchFamily="49" charset="0"/>
              <a:buChar char="o"/>
            </a:pPr>
            <a:r>
              <a:rPr lang="en-IN"/>
              <a:t>Model Training</a:t>
            </a:r>
          </a:p>
          <a:p>
            <a:pPr>
              <a:buFont typeface="Courier New" panose="02070309020205020404" pitchFamily="49" charset="0"/>
              <a:buChar char="o"/>
            </a:pPr>
            <a:r>
              <a:rPr lang="en-IN"/>
              <a:t>Evaluation</a:t>
            </a:r>
          </a:p>
          <a:p>
            <a:pPr>
              <a:buFont typeface="Courier New" panose="02070309020205020404" pitchFamily="49" charset="0"/>
              <a:buChar char="o"/>
            </a:pPr>
            <a:r>
              <a:rPr lang="en-IN"/>
              <a:t>Threshold Determination</a:t>
            </a:r>
          </a:p>
          <a:p>
            <a:pPr>
              <a:buFont typeface="Courier New" panose="02070309020205020404" pitchFamily="49" charset="0"/>
              <a:buChar char="o"/>
            </a:pPr>
            <a:r>
              <a:rPr lang="en-IN"/>
              <a:t>Post-Processing</a:t>
            </a:r>
          </a:p>
          <a:p>
            <a:pPr>
              <a:buFont typeface="Courier New" panose="02070309020205020404" pitchFamily="49" charset="0"/>
              <a:buChar char="o"/>
            </a:pPr>
            <a:r>
              <a:rPr lang="en-IN"/>
              <a:t>Deployment</a:t>
            </a:r>
          </a:p>
          <a:p>
            <a:pPr>
              <a:buFont typeface="Courier New" panose="02070309020205020404" pitchFamily="49" charset="0"/>
              <a:buChar char="o"/>
            </a:pPr>
            <a:r>
              <a:rPr lang="en-IN"/>
              <a:t>Documentation and Reporting</a:t>
            </a:r>
          </a:p>
        </p:txBody>
      </p:sp>
      <p:sp>
        <p:nvSpPr>
          <p:cNvPr id="4" name="Slide Number Placeholder 3">
            <a:extLst>
              <a:ext uri="{FF2B5EF4-FFF2-40B4-BE49-F238E27FC236}">
                <a16:creationId xmlns:a16="http://schemas.microsoft.com/office/drawing/2014/main" id="{56638D24-C57E-4C86-F7C7-F772F4C2F66E}"/>
              </a:ext>
            </a:extLst>
          </p:cNvPr>
          <p:cNvSpPr>
            <a:spLocks noGrp="1"/>
          </p:cNvSpPr>
          <p:nvPr>
            <p:ph type="sldNum" sz="quarter" idx="4"/>
          </p:nvPr>
        </p:nvSpPr>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37274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99F3-9BF2-F61D-0878-6626B772A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21483-6739-57C3-7DD5-409002BE0126}"/>
              </a:ext>
            </a:extLst>
          </p:cNvPr>
          <p:cNvSpPr>
            <a:spLocks noGrp="1"/>
          </p:cNvSpPr>
          <p:nvPr>
            <p:ph type="title"/>
          </p:nvPr>
        </p:nvSpPr>
        <p:spPr>
          <a:xfrm>
            <a:off x="529389" y="-215260"/>
            <a:ext cx="7273637" cy="1646555"/>
          </a:xfrm>
        </p:spPr>
        <p:txBody>
          <a:bodyPr/>
          <a:lstStyle/>
          <a:p>
            <a:r>
              <a:rPr lang="en-US" sz="3200" b="1" dirty="0">
                <a:solidFill>
                  <a:schemeClr val="accent1">
                    <a:lumMod val="25000"/>
                  </a:schemeClr>
                </a:solidFill>
              </a:rPr>
              <a:t>WORKFLOW SUMMARY DIAGRAM</a:t>
            </a:r>
            <a:r>
              <a:rPr lang="en-US" b="1" dirty="0">
                <a:solidFill>
                  <a:schemeClr val="accent1">
                    <a:lumMod val="25000"/>
                  </a:schemeClr>
                </a:solidFill>
              </a:rPr>
              <a:t>:</a:t>
            </a:r>
            <a:endParaRPr lang="en-US" sz="3200" dirty="0">
              <a:solidFill>
                <a:schemeClr val="accent1">
                  <a:lumMod val="25000"/>
                </a:schemeClr>
              </a:solidFill>
            </a:endParaRPr>
          </a:p>
        </p:txBody>
      </p:sp>
      <p:sp>
        <p:nvSpPr>
          <p:cNvPr id="4" name="Slide Number Placeholder 3">
            <a:extLst>
              <a:ext uri="{FF2B5EF4-FFF2-40B4-BE49-F238E27FC236}">
                <a16:creationId xmlns:a16="http://schemas.microsoft.com/office/drawing/2014/main" id="{00F13D73-C143-6256-4A76-139A516CE268}"/>
              </a:ext>
            </a:extLst>
          </p:cNvPr>
          <p:cNvSpPr>
            <a:spLocks noGrp="1"/>
          </p:cNvSpPr>
          <p:nvPr>
            <p:ph type="sldNum" sz="quarter" idx="4"/>
          </p:nvPr>
        </p:nvSpPr>
        <p:spPr/>
        <p:txBody>
          <a:bodyPr/>
          <a:lstStyle/>
          <a:p>
            <a:fld id="{B5CEABB6-07DC-46E8-9B57-56EC44A396E5}" type="slidenum">
              <a:rPr lang="en-US" smtClean="0"/>
              <a:pPr/>
              <a:t>7</a:t>
            </a:fld>
            <a:endParaRPr lang="en-US"/>
          </a:p>
        </p:txBody>
      </p:sp>
      <p:graphicFrame>
        <p:nvGraphicFramePr>
          <p:cNvPr id="6" name="Diagram 5">
            <a:extLst>
              <a:ext uri="{FF2B5EF4-FFF2-40B4-BE49-F238E27FC236}">
                <a16:creationId xmlns:a16="http://schemas.microsoft.com/office/drawing/2014/main" id="{D77805CA-EC04-4F71-AA5E-E31E2DD2F5EF}"/>
              </a:ext>
            </a:extLst>
          </p:cNvPr>
          <p:cNvGraphicFramePr/>
          <p:nvPr>
            <p:extLst>
              <p:ext uri="{D42A27DB-BD31-4B8C-83A1-F6EECF244321}">
                <p14:modId xmlns:p14="http://schemas.microsoft.com/office/powerpoint/2010/main" val="554751934"/>
              </p:ext>
            </p:extLst>
          </p:nvPr>
        </p:nvGraphicFramePr>
        <p:xfrm>
          <a:off x="654080" y="9618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71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439946" y="149465"/>
            <a:ext cx="7118231" cy="624980"/>
          </a:xfrm>
        </p:spPr>
        <p:txBody>
          <a:bodyPr/>
          <a:lstStyle/>
          <a:p>
            <a:r>
              <a:rPr lang="en-US" b="1"/>
              <a:t>Ecg5000 dataset overview</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583721" y="943948"/>
            <a:ext cx="11030769" cy="5314312"/>
          </a:xfrm>
        </p:spPr>
        <p:txBody>
          <a:bodyPr vert="horz" lIns="91440" tIns="45720" rIns="91440" bIns="45720" rtlCol="0" anchor="t">
            <a:normAutofit/>
          </a:bodyPr>
          <a:lstStyle/>
          <a:p>
            <a:r>
              <a:rPr lang="en-US"/>
              <a:t>Source: </a:t>
            </a:r>
            <a:endParaRPr lang="en-US">
              <a:ea typeface="+mn-lt"/>
              <a:cs typeface="+mn-lt"/>
            </a:endParaRPr>
          </a:p>
          <a:p>
            <a:pPr marL="0" indent="0">
              <a:buNone/>
            </a:pPr>
            <a:r>
              <a:rPr lang="en-US" b="0">
                <a:ea typeface="+mn-lt"/>
                <a:cs typeface="+mn-lt"/>
              </a:rPr>
              <a:t>       The dataset is publicly available on Kaggle and PhysioNet.</a:t>
            </a:r>
            <a:endParaRPr lang="en-US">
              <a:ea typeface="+mn-lt"/>
              <a:cs typeface="+mn-lt"/>
            </a:endParaRPr>
          </a:p>
          <a:p>
            <a:pPr marL="0" indent="0">
              <a:buNone/>
            </a:pPr>
            <a:r>
              <a:rPr lang="en-US" b="0">
                <a:ea typeface="+mn-lt"/>
                <a:cs typeface="+mn-lt"/>
              </a:rPr>
              <a:t>       Widely used for ECG anomaly detection research.</a:t>
            </a:r>
            <a:endParaRPr lang="en-US"/>
          </a:p>
          <a:p>
            <a:r>
              <a:rPr lang="en-US">
                <a:ea typeface="+mn-lt"/>
                <a:cs typeface="+mn-lt"/>
              </a:rPr>
              <a:t>Dataset Description: </a:t>
            </a:r>
          </a:p>
          <a:p>
            <a:pPr marL="0" indent="0">
              <a:buNone/>
            </a:pPr>
            <a:r>
              <a:rPr lang="en-US" b="0">
                <a:ea typeface="+mn-lt"/>
                <a:cs typeface="+mn-lt"/>
              </a:rPr>
              <a:t>       Contains 5,000 single-lead ECG heartbeat records.</a:t>
            </a:r>
            <a:endParaRPr lang="en-US"/>
          </a:p>
          <a:p>
            <a:pPr marL="0" indent="0">
              <a:buNone/>
            </a:pPr>
            <a:r>
              <a:rPr lang="en-US" b="0">
                <a:ea typeface="+mn-lt"/>
                <a:cs typeface="+mn-lt"/>
              </a:rPr>
              <a:t>       Records are labeled into five categories</a:t>
            </a:r>
          </a:p>
          <a:p>
            <a:pPr marL="0" indent="0">
              <a:buNone/>
            </a:pPr>
            <a:r>
              <a:rPr lang="en-US" b="0">
                <a:ea typeface="+mn-lt"/>
                <a:cs typeface="+mn-lt"/>
              </a:rPr>
              <a:t>              1)Normal beats        2)Supraventricular ectopic beats.</a:t>
            </a:r>
            <a:endParaRPr lang="en-US"/>
          </a:p>
          <a:p>
            <a:pPr marL="0" indent="0">
              <a:buNone/>
            </a:pPr>
            <a:r>
              <a:rPr lang="en-US" b="0">
                <a:ea typeface="+mn-lt"/>
                <a:cs typeface="+mn-lt"/>
              </a:rPr>
              <a:t>              3)Ventricular ectopic beats        4)Fusion beats          5)Unknown beats.</a:t>
            </a:r>
          </a:p>
          <a:p>
            <a:pPr marL="0" indent="0">
              <a:buNone/>
            </a:pPr>
            <a:r>
              <a:rPr lang="en-US" b="0">
                <a:ea typeface="+mn-lt"/>
                <a:cs typeface="+mn-lt"/>
              </a:rPr>
              <a:t>       Each record consists of 140 data points sampled over a short period.</a:t>
            </a:r>
            <a:endParaRPr lang="en-US" b="0"/>
          </a:p>
          <a:p>
            <a:r>
              <a:rPr lang="en-US"/>
              <a:t>Preprocessing:</a:t>
            </a:r>
          </a:p>
          <a:p>
            <a:pPr marL="0" indent="0">
              <a:buNone/>
            </a:pPr>
            <a:r>
              <a:rPr lang="en-US" b="0">
                <a:ea typeface="+mn-lt"/>
                <a:cs typeface="+mn-lt"/>
              </a:rPr>
              <a:t>       Normalized and cleaned to ensure consistent input to models.</a:t>
            </a:r>
            <a:endParaRPr lang="en-US">
              <a:ea typeface="+mn-lt"/>
              <a:cs typeface="+mn-lt"/>
            </a:endParaRPr>
          </a:p>
          <a:p>
            <a:pPr marL="0" indent="0">
              <a:buNone/>
            </a:pPr>
            <a:r>
              <a:rPr lang="en-US" b="0">
                <a:ea typeface="+mn-lt"/>
                <a:cs typeface="+mn-lt"/>
              </a:rPr>
              <a:t>       Focused on detecting anomalies using normal and abnormal labels.</a:t>
            </a:r>
            <a:endParaRPr lang="en-US"/>
          </a:p>
          <a:p>
            <a:endParaRPr lang="en-US"/>
          </a:p>
          <a:p>
            <a:endParaRPr lang="en-US"/>
          </a:p>
          <a:p>
            <a:endParaRPr lang="en-US"/>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a:p>
        </p:txBody>
      </p:sp>
    </p:spTree>
    <p:extLst>
      <p:ext uri="{BB962C8B-B14F-4D97-AF65-F5344CB8AC3E}">
        <p14:creationId xmlns:p14="http://schemas.microsoft.com/office/powerpoint/2010/main" val="53666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1865291" y="173143"/>
            <a:ext cx="9564709" cy="643616"/>
          </a:xfrm>
        </p:spPr>
        <p:txBody>
          <a:bodyPr>
            <a:normAutofit/>
          </a:bodyPr>
          <a:lstStyle/>
          <a:p>
            <a:r>
              <a:rPr lang="en-US" b="1" dirty="0">
                <a:ea typeface="+mj-lt"/>
                <a:cs typeface="+mj-lt"/>
              </a:rPr>
              <a:t>Models Explored for ECG Anomaly Detection</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698740" y="915193"/>
            <a:ext cx="11392618" cy="5946913"/>
          </a:xfrm>
        </p:spPr>
        <p:txBody>
          <a:bodyPr vert="horz" lIns="91440" tIns="45720" rIns="91440" bIns="45720" rtlCol="0" anchor="t">
            <a:normAutofit lnSpcReduction="10000"/>
          </a:bodyPr>
          <a:lstStyle/>
          <a:p>
            <a:r>
              <a:rPr lang="en-US" b="1" dirty="0">
                <a:ea typeface="+mn-lt"/>
                <a:cs typeface="+mn-lt"/>
              </a:rPr>
              <a:t>ARIMA (Auto-Regressive Integrated Moving Average):</a:t>
            </a:r>
            <a:r>
              <a:rPr lang="en-US" b="1" dirty="0"/>
              <a:t> </a:t>
            </a:r>
            <a:endParaRPr lang="en-US" dirty="0">
              <a:ea typeface="+mn-lt"/>
              <a:cs typeface="+mn-lt"/>
            </a:endParaRPr>
          </a:p>
          <a:p>
            <a:pPr marL="0" indent="0">
              <a:buNone/>
            </a:pPr>
            <a:r>
              <a:rPr lang="en-US" b="1" dirty="0">
                <a:ea typeface="+mn-lt"/>
                <a:cs typeface="+mn-lt"/>
              </a:rPr>
              <a:t>       </a:t>
            </a:r>
            <a:r>
              <a:rPr lang="en-US" dirty="0">
                <a:ea typeface="+mn-lt"/>
                <a:cs typeface="+mn-lt"/>
              </a:rPr>
              <a:t>Used for time series forecasting and analysis.</a:t>
            </a:r>
            <a:endParaRPr lang="en-US" b="1" dirty="0">
              <a:ea typeface="+mn-lt"/>
              <a:cs typeface="+mn-lt"/>
            </a:endParaRPr>
          </a:p>
          <a:p>
            <a:pPr marL="0" indent="0">
              <a:buNone/>
            </a:pPr>
            <a:r>
              <a:rPr lang="en-US" dirty="0">
                <a:ea typeface="+mn-lt"/>
                <a:cs typeface="+mn-lt"/>
              </a:rPr>
              <a:t>       Captures trends and seasonality in ECG data.</a:t>
            </a:r>
            <a:endParaRPr lang="en-US" dirty="0"/>
          </a:p>
          <a:p>
            <a:r>
              <a:rPr lang="en-US" b="1" dirty="0">
                <a:ea typeface="+mn-lt"/>
                <a:cs typeface="+mn-lt"/>
              </a:rPr>
              <a:t>Autoencoder:</a:t>
            </a:r>
            <a:r>
              <a:rPr lang="en-US" b="1" dirty="0"/>
              <a:t> </a:t>
            </a:r>
          </a:p>
          <a:p>
            <a:pPr marL="0" indent="0">
              <a:buNone/>
            </a:pPr>
            <a:r>
              <a:rPr lang="en-US" dirty="0">
                <a:ea typeface="+mn-lt"/>
                <a:cs typeface="+mn-lt"/>
              </a:rPr>
              <a:t>       A neural network trained to reconstruct input data.</a:t>
            </a:r>
          </a:p>
          <a:p>
            <a:pPr marL="0" indent="0">
              <a:buNone/>
            </a:pPr>
            <a:r>
              <a:rPr lang="en-US" dirty="0">
                <a:ea typeface="+mn-lt"/>
                <a:cs typeface="+mn-lt"/>
              </a:rPr>
              <a:t>       Learns latent representations of normal ECG patterns.</a:t>
            </a:r>
            <a:endParaRPr lang="en-US"/>
          </a:p>
          <a:p>
            <a:pPr marL="0" indent="0">
              <a:buNone/>
            </a:pPr>
            <a:r>
              <a:rPr lang="en-US" dirty="0">
                <a:ea typeface="+mn-lt"/>
                <a:cs typeface="+mn-lt"/>
              </a:rPr>
              <a:t>       Anomalies are detected when reconstruction error exceeds a threshold.</a:t>
            </a:r>
            <a:endParaRPr lang="en-US" dirty="0"/>
          </a:p>
          <a:p>
            <a:r>
              <a:rPr lang="en-US" b="1" dirty="0"/>
              <a:t>Variational</a:t>
            </a:r>
            <a:r>
              <a:rPr lang="en-US" b="1" dirty="0">
                <a:ea typeface="+mn-lt"/>
                <a:cs typeface="+mn-lt"/>
              </a:rPr>
              <a:t> Autoencoder (VAE):</a:t>
            </a:r>
            <a:endParaRPr lang="en-US" b="1" dirty="0"/>
          </a:p>
          <a:p>
            <a:pPr marL="0" indent="0">
              <a:buNone/>
            </a:pPr>
            <a:r>
              <a:rPr lang="en-US" dirty="0">
                <a:ea typeface="+mn-lt"/>
                <a:cs typeface="+mn-lt"/>
              </a:rPr>
              <a:t>       An extension of autoencoders with probabilistic latent spaces.</a:t>
            </a:r>
            <a:endParaRPr lang="en-US" b="1" dirty="0">
              <a:ea typeface="+mn-lt"/>
              <a:cs typeface="+mn-lt"/>
            </a:endParaRPr>
          </a:p>
          <a:p>
            <a:pPr marL="0" indent="0">
              <a:buNone/>
            </a:pPr>
            <a:r>
              <a:rPr lang="en-US" dirty="0">
                <a:ea typeface="+mn-lt"/>
                <a:cs typeface="+mn-lt"/>
              </a:rPr>
              <a:t>       Enhances robustness in anomaly detection by leveraging probabilistic reconstructions.</a:t>
            </a:r>
          </a:p>
          <a:p>
            <a:r>
              <a:rPr lang="en-US" b="1" dirty="0">
                <a:ea typeface="+mn-lt"/>
                <a:cs typeface="+mn-lt"/>
              </a:rPr>
              <a:t>LSTM (Long Short-Term Memory)Autoencoder:</a:t>
            </a:r>
          </a:p>
          <a:p>
            <a:pPr marL="0" indent="0">
              <a:buNone/>
            </a:pPr>
            <a:r>
              <a:rPr lang="en-US" dirty="0">
                <a:ea typeface="+mn-lt"/>
                <a:cs typeface="+mn-lt"/>
              </a:rPr>
              <a:t>       Combines LSTM and Autoencoder architectures.</a:t>
            </a:r>
            <a:endParaRPr lang="en-US" b="1" dirty="0">
              <a:ea typeface="+mn-lt"/>
              <a:cs typeface="+mn-lt"/>
            </a:endParaRPr>
          </a:p>
          <a:p>
            <a:pPr marL="0" indent="0">
              <a:buNone/>
            </a:pPr>
            <a:r>
              <a:rPr lang="en-US" dirty="0">
                <a:ea typeface="+mn-lt"/>
                <a:cs typeface="+mn-lt"/>
              </a:rPr>
              <a:t>       Encodes and decodes sequential data while preserving temporal dependencies.</a:t>
            </a:r>
          </a:p>
          <a:p>
            <a:pPr marL="0" indent="0">
              <a:buNone/>
            </a:pPr>
            <a:r>
              <a:rPr lang="en-US" dirty="0">
                <a:ea typeface="+mn-lt"/>
                <a:cs typeface="+mn-lt"/>
              </a:rPr>
              <a:t>       Detects anomalies by identifying sequences with high reconstruction error.</a:t>
            </a:r>
            <a:endParaRPr lang="en-US" dirty="0"/>
          </a:p>
          <a:p>
            <a:endParaRPr lang="en-US" b="1" dirty="0"/>
          </a:p>
        </p:txBody>
      </p:sp>
      <p:sp>
        <p:nvSpPr>
          <p:cNvPr id="8" name="Slide Number Placeholder 1">
            <a:extLst>
              <a:ext uri="{FF2B5EF4-FFF2-40B4-BE49-F238E27FC236}">
                <a16:creationId xmlns:a16="http://schemas.microsoft.com/office/drawing/2014/main" id="{970B92A0-83AA-0AE5-9463-758B9C2620C4}"/>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a:p>
        </p:txBody>
      </p:sp>
    </p:spTree>
    <p:extLst>
      <p:ext uri="{BB962C8B-B14F-4D97-AF65-F5344CB8AC3E}">
        <p14:creationId xmlns:p14="http://schemas.microsoft.com/office/powerpoint/2010/main" val="151744706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22457D9-12AC-4794-A05E-F1B90FCD8DA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1455</Words>
  <Application>Microsoft Office PowerPoint</Application>
  <PresentationFormat>Widescreen</PresentationFormat>
  <Paragraphs>190</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Britannic Bold</vt:lpstr>
      <vt:lpstr>Calibri</vt:lpstr>
      <vt:lpstr>Courier New</vt:lpstr>
      <vt:lpstr>Tenorite</vt:lpstr>
      <vt:lpstr>Custom</vt:lpstr>
      <vt:lpstr>TIME SERIES ANOMALY DETECTION IN HEALTHCARE</vt:lpstr>
      <vt:lpstr>OBJECTIVE:</vt:lpstr>
      <vt:lpstr>Dataset Selection :</vt:lpstr>
      <vt:lpstr>Why Choose ECG5000? </vt:lpstr>
      <vt:lpstr>RELATED RESEARCH PAPERS:  1. Le Guen, V., &amp; Thome, N. (2024). Deep Time Series Forecasting with Shape and Temporal Criteria.  2. Siami-Namini, S., Tavakoli, N., &amp; Namin, A. S. (2024). A Comparison of ARIMA and LSTM in Forecasting Time Series. Department of Applied Economics, Texas Tech University. Email: sima.siami-namini@ttu.edu.  3. D., Pavithra, T., Parameswaran, M. D., Choudhry, A. S., T., Deepa, R., Kiruthiga. (2024). Application of LSTM Networks for Continuous Patient Monitoring and Anomaly Detection in Wearable Health Devices. Indian Journal of Science and Technology, 17(37), 3909-3921. https://doi.org/10.17485/IJST/v17i37.260.  4. Gietzelt, M. (2024, May 5). Autoencoder-based Anomaly Detection in Time Series: Application to Active Medical Devices.  </vt:lpstr>
      <vt:lpstr>METHODOLOGY:</vt:lpstr>
      <vt:lpstr>WORKFLOW SUMMARY DIAGRAM:</vt:lpstr>
      <vt:lpstr>Ecg5000 dataset overview</vt:lpstr>
      <vt:lpstr>Models Explored for ECG Anomaly Detection</vt:lpstr>
      <vt:lpstr>Arima vs lstm</vt:lpstr>
      <vt:lpstr>PowerPoint Presentation</vt:lpstr>
      <vt:lpstr>PowerPoint Presentation</vt:lpstr>
      <vt:lpstr>ALGORITHM:</vt:lpstr>
      <vt:lpstr>PowerPoint Presentation</vt:lpstr>
      <vt:lpstr>PowerPoint Presentation</vt:lpstr>
      <vt:lpstr>PowerPoint Presentation</vt:lpstr>
      <vt:lpstr>Parameters of evaluation: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Varshitha Masaram</dc:creator>
  <cp:lastModifiedBy>Varshitha Masaram</cp:lastModifiedBy>
  <cp:revision>1</cp:revision>
  <dcterms:created xsi:type="dcterms:W3CDTF">2024-11-16T11:14:42Z</dcterms:created>
  <dcterms:modified xsi:type="dcterms:W3CDTF">2024-11-17T12:51:50Z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