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0" r:id="rId4"/>
    <p:sldId id="262" r:id="rId5"/>
    <p:sldId id="263" r:id="rId6"/>
    <p:sldId id="271" r:id="rId7"/>
    <p:sldId id="264" r:id="rId8"/>
    <p:sldId id="268" r:id="rId9"/>
    <p:sldId id="269" r:id="rId10"/>
    <p:sldId id="270" r:id="rId11"/>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3" d="100"/>
          <a:sy n="93" d="100"/>
        </p:scale>
        <p:origin x="1162"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6858000"/>
          </a:xfrm>
          <a:custGeom>
            <a:avLst/>
            <a:gdLst/>
            <a:ahLst/>
            <a:cxnLst/>
            <a:rect l="l" t="t" r="r" b="b"/>
            <a:pathLst>
              <a:path w="9144000" h="6858000">
                <a:moveTo>
                  <a:pt x="9144000" y="0"/>
                </a:moveTo>
                <a:lnTo>
                  <a:pt x="0" y="0"/>
                </a:lnTo>
                <a:lnTo>
                  <a:pt x="0" y="6858000"/>
                </a:lnTo>
                <a:lnTo>
                  <a:pt x="9144000" y="6858000"/>
                </a:lnTo>
                <a:lnTo>
                  <a:pt x="9144000" y="0"/>
                </a:lnTo>
                <a:close/>
              </a:path>
            </a:pathLst>
          </a:custGeom>
          <a:solidFill>
            <a:srgbClr val="000000"/>
          </a:solidFill>
        </p:spPr>
        <p:txBody>
          <a:bodyPr wrap="square" lIns="0" tIns="0" rIns="0" bIns="0" rtlCol="0"/>
          <a:lstStyle/>
          <a:p>
            <a:endParaRPr/>
          </a:p>
        </p:txBody>
      </p:sp>
      <p:sp>
        <p:nvSpPr>
          <p:cNvPr id="17" name="bg object 17"/>
          <p:cNvSpPr/>
          <p:nvPr/>
        </p:nvSpPr>
        <p:spPr>
          <a:xfrm>
            <a:off x="0" y="0"/>
            <a:ext cx="9144000" cy="1080515"/>
          </a:xfrm>
          <a:prstGeom prst="rect">
            <a:avLst/>
          </a:prstGeom>
          <a:blipFill>
            <a:blip r:embed="rId2" cstate="print"/>
            <a:stretch>
              <a:fillRect/>
            </a:stretch>
          </a:blipFill>
        </p:spPr>
        <p:txBody>
          <a:bodyPr wrap="square" lIns="0" tIns="0" rIns="0" bIns="0" rtlCol="0"/>
          <a:lstStyle/>
          <a:p>
            <a:endParaRPr/>
          </a:p>
        </p:txBody>
      </p:sp>
      <p:sp>
        <p:nvSpPr>
          <p:cNvPr id="18" name="bg object 18"/>
          <p:cNvSpPr/>
          <p:nvPr/>
        </p:nvSpPr>
        <p:spPr>
          <a:xfrm>
            <a:off x="0" y="4995671"/>
            <a:ext cx="9144000" cy="1862327"/>
          </a:xfrm>
          <a:prstGeom prst="rect">
            <a:avLst/>
          </a:prstGeom>
          <a:blipFill>
            <a:blip r:embed="rId3" cstate="print"/>
            <a:stretch>
              <a:fillRect/>
            </a:stretch>
          </a:blipFill>
        </p:spPr>
        <p:txBody>
          <a:bodyPr wrap="square" lIns="0" tIns="0" rIns="0" bIns="0" rtlCol="0"/>
          <a:lstStyle/>
          <a:p>
            <a:endParaRPr/>
          </a:p>
        </p:txBody>
      </p:sp>
      <p:sp>
        <p:nvSpPr>
          <p:cNvPr id="2" name="Holder 2"/>
          <p:cNvSpPr>
            <a:spLocks noGrp="1"/>
          </p:cNvSpPr>
          <p:nvPr>
            <p:ph type="ctrTitle"/>
          </p:nvPr>
        </p:nvSpPr>
        <p:spPr>
          <a:xfrm>
            <a:off x="993444" y="2942970"/>
            <a:ext cx="7157110" cy="63500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bg1"/>
                </a:solidFill>
                <a:latin typeface="Century Gothic"/>
                <a:cs typeface="Century Gothic"/>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bg1"/>
                </a:solidFill>
                <a:latin typeface="Century Gothic"/>
                <a:cs typeface="Century Gothic"/>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6858000"/>
          </a:xfrm>
          <a:custGeom>
            <a:avLst/>
            <a:gdLst/>
            <a:ahLst/>
            <a:cxnLst/>
            <a:rect l="l" t="t" r="r" b="b"/>
            <a:pathLst>
              <a:path w="9144000" h="6858000">
                <a:moveTo>
                  <a:pt x="9144000" y="0"/>
                </a:moveTo>
                <a:lnTo>
                  <a:pt x="0" y="0"/>
                </a:lnTo>
                <a:lnTo>
                  <a:pt x="0" y="6858000"/>
                </a:lnTo>
                <a:lnTo>
                  <a:pt x="9144000" y="6858000"/>
                </a:lnTo>
                <a:lnTo>
                  <a:pt x="9144000" y="0"/>
                </a:lnTo>
                <a:close/>
              </a:path>
            </a:pathLst>
          </a:custGeom>
          <a:solidFill>
            <a:srgbClr val="000000"/>
          </a:solidFill>
        </p:spPr>
        <p:txBody>
          <a:bodyPr wrap="square" lIns="0" tIns="0" rIns="0" bIns="0" rtlCol="0"/>
          <a:lstStyle/>
          <a:p>
            <a:endParaRPr/>
          </a:p>
        </p:txBody>
      </p:sp>
      <p:sp>
        <p:nvSpPr>
          <p:cNvPr id="17" name="bg object 17"/>
          <p:cNvSpPr/>
          <p:nvPr/>
        </p:nvSpPr>
        <p:spPr>
          <a:xfrm>
            <a:off x="0" y="0"/>
            <a:ext cx="9144000" cy="1080515"/>
          </a:xfrm>
          <a:prstGeom prst="rect">
            <a:avLst/>
          </a:prstGeom>
          <a:blipFill>
            <a:blip r:embed="rId2" cstate="print"/>
            <a:stretch>
              <a:fillRect/>
            </a:stretch>
          </a:blipFill>
        </p:spPr>
        <p:txBody>
          <a:bodyPr wrap="square" lIns="0" tIns="0" rIns="0" bIns="0" rtlCol="0"/>
          <a:lstStyle/>
          <a:p>
            <a:endParaRPr/>
          </a:p>
        </p:txBody>
      </p:sp>
      <p:sp>
        <p:nvSpPr>
          <p:cNvPr id="18" name="bg object 18"/>
          <p:cNvSpPr/>
          <p:nvPr/>
        </p:nvSpPr>
        <p:spPr>
          <a:xfrm>
            <a:off x="0" y="4995671"/>
            <a:ext cx="9144000" cy="1862327"/>
          </a:xfrm>
          <a:prstGeom prst="rect">
            <a:avLst/>
          </a:prstGeom>
          <a:blipFill>
            <a:blip r:embed="rId3"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000" b="0" i="0">
                <a:solidFill>
                  <a:schemeClr val="bg1"/>
                </a:solidFill>
                <a:latin typeface="Century Gothic"/>
                <a:cs typeface="Century Gothic"/>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6858000"/>
          </a:xfrm>
          <a:custGeom>
            <a:avLst/>
            <a:gdLst/>
            <a:ahLst/>
            <a:cxnLst/>
            <a:rect l="l" t="t" r="r" b="b"/>
            <a:pathLst>
              <a:path w="9144000" h="6858000">
                <a:moveTo>
                  <a:pt x="9144000" y="0"/>
                </a:moveTo>
                <a:lnTo>
                  <a:pt x="0" y="0"/>
                </a:lnTo>
                <a:lnTo>
                  <a:pt x="0" y="6858000"/>
                </a:lnTo>
                <a:lnTo>
                  <a:pt x="9144000" y="6858000"/>
                </a:lnTo>
                <a:lnTo>
                  <a:pt x="9144000" y="0"/>
                </a:lnTo>
                <a:close/>
              </a:path>
            </a:pathLst>
          </a:custGeom>
          <a:solidFill>
            <a:srgbClr val="000000"/>
          </a:solidFill>
        </p:spPr>
        <p:txBody>
          <a:bodyPr wrap="square" lIns="0" tIns="0" rIns="0" bIns="0" rtlCol="0"/>
          <a:lstStyle/>
          <a:p>
            <a:endParaRPr/>
          </a:p>
        </p:txBody>
      </p:sp>
      <p:sp>
        <p:nvSpPr>
          <p:cNvPr id="17" name="bg object 17"/>
          <p:cNvSpPr/>
          <p:nvPr/>
        </p:nvSpPr>
        <p:spPr>
          <a:xfrm>
            <a:off x="0" y="0"/>
            <a:ext cx="9144000" cy="1080515"/>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672591" y="1052575"/>
            <a:ext cx="7798816" cy="635000"/>
          </a:xfrm>
          <a:prstGeom prst="rect">
            <a:avLst/>
          </a:prstGeom>
        </p:spPr>
        <p:txBody>
          <a:bodyPr wrap="square" lIns="0" tIns="0" rIns="0" bIns="0">
            <a:spAutoFit/>
          </a:bodyPr>
          <a:lstStyle>
            <a:lvl1pPr>
              <a:defRPr sz="4000" b="0" i="0">
                <a:solidFill>
                  <a:schemeClr val="bg1"/>
                </a:solidFill>
                <a:latin typeface="Century Gothic"/>
                <a:cs typeface="Century Gothic"/>
              </a:defRPr>
            </a:lvl1pPr>
          </a:lstStyle>
          <a:p>
            <a:endParaRPr/>
          </a:p>
        </p:txBody>
      </p:sp>
      <p:sp>
        <p:nvSpPr>
          <p:cNvPr id="3" name="Holder 3"/>
          <p:cNvSpPr>
            <a:spLocks noGrp="1"/>
          </p:cNvSpPr>
          <p:nvPr>
            <p:ph type="body" idx="1"/>
          </p:nvPr>
        </p:nvSpPr>
        <p:spPr>
          <a:xfrm>
            <a:off x="673100" y="2173350"/>
            <a:ext cx="7797800" cy="2116454"/>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11/3/2020</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conference.scipy.org/proceedings/scipy2015/pdfs/brian_mcfee.pdf" TargetMode="External"/><Relationship Id="rId2" Type="http://schemas.openxmlformats.org/officeDocument/2006/relationships/hyperlink" Target="https://scikit-learn.org/" TargetMode="External"/><Relationship Id="rId1" Type="http://schemas.openxmlformats.org/officeDocument/2006/relationships/slideLayout" Target="../slideLayouts/slideLayout2.xml"/><Relationship Id="rId6" Type="http://schemas.openxmlformats.org/officeDocument/2006/relationships/hyperlink" Target="https://www.ijeat.org/wp-content/uploads/papers/v9i1s5/A10681291S52019.pdf" TargetMode="External"/><Relationship Id="rId5" Type="http://schemas.openxmlformats.org/officeDocument/2006/relationships/hyperlink" Target="https://en.wikipedia.org/wiki/Frequency_domain" TargetMode="External"/><Relationship Id="rId4" Type="http://schemas.openxmlformats.org/officeDocument/2006/relationships/hyperlink" Target="https://towardsdatascience.com/ok-google-how-to-do-speech-recognition-f77b5d7cbe0b"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8600" y="914400"/>
            <a:ext cx="8497266" cy="627736"/>
          </a:xfrm>
          <a:prstGeom prst="rect">
            <a:avLst/>
          </a:prstGeom>
        </p:spPr>
        <p:txBody>
          <a:bodyPr vert="horz" wrap="square" lIns="0" tIns="12065" rIns="0" bIns="0" rtlCol="0">
            <a:spAutoFit/>
          </a:bodyPr>
          <a:lstStyle/>
          <a:p>
            <a:pPr marL="12700">
              <a:lnSpc>
                <a:spcPct val="100000"/>
              </a:lnSpc>
              <a:spcBef>
                <a:spcPts val="95"/>
              </a:spcBef>
            </a:pPr>
            <a:r>
              <a:rPr lang="en-US" sz="4000" dirty="0">
                <a:solidFill>
                  <a:srgbClr val="FFFFFF"/>
                </a:solidFill>
                <a:latin typeface="Times New Roman" panose="02020603050405020304" pitchFamily="18" charset="0"/>
                <a:cs typeface="Times New Roman" panose="02020603050405020304" pitchFamily="18" charset="0"/>
              </a:rPr>
              <a:t>SPEECH </a:t>
            </a:r>
            <a:r>
              <a:rPr sz="4000" dirty="0">
                <a:solidFill>
                  <a:srgbClr val="FFFFFF"/>
                </a:solidFill>
                <a:latin typeface="Times New Roman" panose="02020603050405020304" pitchFamily="18" charset="0"/>
                <a:cs typeface="Times New Roman" panose="02020603050405020304" pitchFamily="18" charset="0"/>
              </a:rPr>
              <a:t>EMOTION </a:t>
            </a:r>
            <a:r>
              <a:rPr sz="4000" spc="-5" dirty="0">
                <a:solidFill>
                  <a:srgbClr val="FFFFFF"/>
                </a:solidFill>
                <a:latin typeface="Times New Roman" panose="02020603050405020304" pitchFamily="18" charset="0"/>
                <a:cs typeface="Times New Roman" panose="02020603050405020304" pitchFamily="18" charset="0"/>
              </a:rPr>
              <a:t>RECOGNITION </a:t>
            </a:r>
            <a:endParaRPr sz="40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7543800" y="5612765"/>
            <a:ext cx="2446655" cy="330835"/>
          </a:xfrm>
          <a:prstGeom prst="rect">
            <a:avLst/>
          </a:prstGeom>
        </p:spPr>
        <p:txBody>
          <a:bodyPr vert="horz" wrap="square" lIns="0" tIns="12700" rIns="0" bIns="0" rtlCol="0">
            <a:spAutoFit/>
          </a:bodyPr>
          <a:lstStyle/>
          <a:p>
            <a:pPr marL="12700">
              <a:lnSpc>
                <a:spcPct val="100000"/>
              </a:lnSpc>
              <a:spcBef>
                <a:spcPts val="100"/>
              </a:spcBef>
            </a:pPr>
            <a:r>
              <a:rPr lang="en-US" sz="2000" spc="-5" dirty="0">
                <a:latin typeface="Times New Roman" panose="02020603050405020304" pitchFamily="18" charset="0"/>
                <a:cs typeface="Times New Roman" panose="02020603050405020304" pitchFamily="18" charset="0"/>
              </a:rPr>
              <a:t>- Varshitha</a:t>
            </a:r>
            <a:r>
              <a:rPr lang="en-US" sz="2000" spc="-5" dirty="0">
                <a:solidFill>
                  <a:srgbClr val="FFFFFF"/>
                </a:solidFill>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K</a:t>
            </a:r>
            <a:endParaRPr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A8267F5-4375-44C3-B59B-253ADDC46D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676400"/>
            <a:ext cx="6248400" cy="3657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44" y="2639695"/>
            <a:ext cx="4273550" cy="939800"/>
          </a:xfrm>
          <a:prstGeom prst="rect">
            <a:avLst/>
          </a:prstGeom>
        </p:spPr>
        <p:txBody>
          <a:bodyPr vert="horz" wrap="square" lIns="0" tIns="12700" rIns="0" bIns="0" rtlCol="0">
            <a:spAutoFit/>
          </a:bodyPr>
          <a:lstStyle/>
          <a:p>
            <a:pPr marL="12700">
              <a:lnSpc>
                <a:spcPct val="100000"/>
              </a:lnSpc>
              <a:spcBef>
                <a:spcPts val="100"/>
              </a:spcBef>
            </a:pPr>
            <a:r>
              <a:rPr sz="6000" dirty="0"/>
              <a:t>THANK</a:t>
            </a:r>
            <a:r>
              <a:rPr sz="6000" spc="-95" dirty="0"/>
              <a:t> </a:t>
            </a:r>
            <a:r>
              <a:rPr sz="6000" dirty="0"/>
              <a:t>YOU</a:t>
            </a:r>
            <a:endParaRPr sz="6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1" y="1052575"/>
            <a:ext cx="8091424" cy="627736"/>
          </a:xfrm>
          <a:prstGeom prst="rect">
            <a:avLst/>
          </a:prstGeom>
        </p:spPr>
        <p:txBody>
          <a:bodyPr vert="horz" wrap="square" lIns="0" tIns="12065" rIns="0" bIns="0" rtlCol="0">
            <a:spAutoFit/>
          </a:bodyPr>
          <a:lstStyle/>
          <a:p>
            <a:pPr marL="12700">
              <a:lnSpc>
                <a:spcPct val="100000"/>
              </a:lnSpc>
              <a:spcBef>
                <a:spcPts val="95"/>
              </a:spcBef>
            </a:pPr>
            <a:r>
              <a:rPr lang="en-US" spc="-10" dirty="0">
                <a:latin typeface="Times New Roman" panose="02020603050405020304" pitchFamily="18" charset="0"/>
                <a:cs typeface="Times New Roman" panose="02020603050405020304" pitchFamily="18" charset="0"/>
              </a:rPr>
              <a:t>INTRODUCTION</a:t>
            </a:r>
            <a:endParaRPr spc="-10" dirty="0">
              <a:latin typeface="Times New Roman" panose="02020603050405020304" pitchFamily="18" charset="0"/>
              <a:cs typeface="Times New Roman" panose="02020603050405020304" pitchFamily="18" charset="0"/>
            </a:endParaRPr>
          </a:p>
        </p:txBody>
      </p:sp>
      <p:sp>
        <p:nvSpPr>
          <p:cNvPr id="3" name="object 3"/>
          <p:cNvSpPr txBox="1"/>
          <p:nvPr/>
        </p:nvSpPr>
        <p:spPr>
          <a:xfrm>
            <a:off x="673100" y="2173350"/>
            <a:ext cx="7647305" cy="4352474"/>
          </a:xfrm>
          <a:prstGeom prst="rect">
            <a:avLst/>
          </a:prstGeom>
        </p:spPr>
        <p:txBody>
          <a:bodyPr vert="horz" wrap="square" lIns="0" tIns="60960" rIns="0" bIns="0" rtlCol="0">
            <a:spAutoFit/>
          </a:bodyPr>
          <a:lstStyle/>
          <a:p>
            <a:pPr marL="342900" lvl="0" indent="-342900" algn="just">
              <a:lnSpc>
                <a:spcPct val="150000"/>
              </a:lnSpc>
              <a:buFont typeface="Wingdings" panose="05000000000000000000" pitchFamily="2" charset="2"/>
              <a:buChar char=""/>
            </a:pP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Emotion plays a significant role in daily interpersonal human interactions. This is essential to our rational as well as intelligent decisions. </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It helps us to match and understand the feelings of others by conveying our feelings and giving feedback to others. </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Research has revealed the powerful role that emotion play in shaping human social interaction. </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Wingdings" panose="05000000000000000000" pitchFamily="2" charset="2"/>
              <a:buChar char=""/>
            </a:pP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Emotional displays convey considerable information about the mental state of an individual. This has opened up a new research field called speech emotion recognition, having basic goals to understand and retrieve desired emotions.</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241300" marR="5080" indent="-229235">
              <a:lnSpc>
                <a:spcPts val="3020"/>
              </a:lnSpc>
              <a:spcBef>
                <a:spcPts val="480"/>
              </a:spcBef>
              <a:buFont typeface="Arial"/>
              <a:buChar char="•"/>
              <a:tabLst>
                <a:tab pos="241935" algn="l"/>
              </a:tabLst>
            </a:pPr>
            <a:endParaRPr sz="2800" dirty="0">
              <a:solidFill>
                <a:schemeClr val="bg1"/>
              </a:solidFill>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1052575"/>
            <a:ext cx="2726690" cy="635000"/>
          </a:xfrm>
          <a:prstGeom prst="rect">
            <a:avLst/>
          </a:prstGeom>
        </p:spPr>
        <p:txBody>
          <a:bodyPr vert="horz" wrap="square" lIns="0" tIns="12065" rIns="0" bIns="0" rtlCol="0">
            <a:spAutoFit/>
          </a:bodyPr>
          <a:lstStyle/>
          <a:p>
            <a:pPr marL="12700">
              <a:lnSpc>
                <a:spcPct val="100000"/>
              </a:lnSpc>
              <a:spcBef>
                <a:spcPts val="95"/>
              </a:spcBef>
            </a:pPr>
            <a:r>
              <a:rPr lang="en-US" spc="-5" dirty="0">
                <a:latin typeface="Times New Roman" panose="02020603050405020304" pitchFamily="18" charset="0"/>
                <a:cs typeface="Times New Roman" panose="02020603050405020304" pitchFamily="18" charset="0"/>
              </a:rPr>
              <a:t>OBJECTIVE</a:t>
            </a:r>
            <a:endParaRPr spc="-5" dirty="0">
              <a:latin typeface="Times New Roman" panose="02020603050405020304" pitchFamily="18" charset="0"/>
              <a:cs typeface="Times New Roman" panose="02020603050405020304" pitchFamily="18" charset="0"/>
            </a:endParaRPr>
          </a:p>
        </p:txBody>
      </p:sp>
      <p:sp>
        <p:nvSpPr>
          <p:cNvPr id="3" name="object 3"/>
          <p:cNvSpPr txBox="1"/>
          <p:nvPr/>
        </p:nvSpPr>
        <p:spPr>
          <a:xfrm>
            <a:off x="673100" y="2173350"/>
            <a:ext cx="7485380" cy="3620222"/>
          </a:xfrm>
          <a:prstGeom prst="rect">
            <a:avLst/>
          </a:prstGeom>
        </p:spPr>
        <p:txBody>
          <a:bodyPr vert="horz" wrap="square" lIns="0" tIns="54610" rIns="0" bIns="0" rtlCol="0">
            <a:spAutoFit/>
          </a:bodyPr>
          <a:lstStyle/>
          <a:p>
            <a:pPr marL="342900" lvl="0" indent="-342900" algn="just">
              <a:lnSpc>
                <a:spcPct val="150000"/>
              </a:lnSpc>
              <a:buFont typeface="Wingdings" panose="05000000000000000000" pitchFamily="2" charset="2"/>
              <a:buChar char=""/>
            </a:pP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improve man-machine interface.</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monitor the psycho physiological state of a person in lie detectors</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Analyse the representation capability of different feature extraction techniques based on acoustic and non-linear analysis with the aim of recognize emotions from speech.</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Wingdings" panose="05000000000000000000" pitchFamily="2" charset="2"/>
              <a:buChar char=""/>
            </a:pP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Evaluate the effect of different non-controlled acoustic conditions for the recognition of emotions from speech.</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chemeClr val="bg1"/>
                </a:solidFill>
                <a:effectLst/>
                <a:latin typeface="Times New Roman" panose="02020603050405020304" pitchFamily="18" charset="0"/>
                <a:ea typeface="Calibri" panose="020F0502020204030204" pitchFamily="34" charset="0"/>
              </a:rPr>
              <a:t>Evaluate the performance of speech enhancement methods to improve the emotion recognition in non-controlled acoustic conditions</a:t>
            </a:r>
            <a:endParaRPr sz="2800" dirty="0">
              <a:solidFill>
                <a:schemeClr val="bg1"/>
              </a:solidFill>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1128713" y="1052513"/>
            <a:ext cx="8015287" cy="627062"/>
          </a:xfrm>
          <a:prstGeom prst="rect">
            <a:avLst/>
          </a:prstGeom>
        </p:spPr>
        <p:txBody>
          <a:bodyPr vert="horz" wrap="square" lIns="0" tIns="12065" rIns="0" bIns="0" rtlCol="0">
            <a:spAutoFit/>
          </a:bodyPr>
          <a:lstStyle/>
          <a:p>
            <a:pPr marL="12700">
              <a:lnSpc>
                <a:spcPct val="100000"/>
              </a:lnSpc>
              <a:spcBef>
                <a:spcPts val="95"/>
              </a:spcBef>
            </a:pPr>
            <a:r>
              <a:rPr lang="en-US" spc="-5" dirty="0">
                <a:latin typeface="Times New Roman" panose="02020603050405020304" pitchFamily="18" charset="0"/>
                <a:cs typeface="Times New Roman" panose="02020603050405020304" pitchFamily="18" charset="0"/>
              </a:rPr>
              <a:t>BACKGROUND</a:t>
            </a:r>
            <a:endParaRPr spc="-5" dirty="0">
              <a:latin typeface="Times New Roman" panose="02020603050405020304" pitchFamily="18" charset="0"/>
              <a:cs typeface="Times New Roman" panose="02020603050405020304" pitchFamily="18" charset="0"/>
            </a:endParaRPr>
          </a:p>
        </p:txBody>
      </p:sp>
      <p:sp>
        <p:nvSpPr>
          <p:cNvPr id="3" name="object 3"/>
          <p:cNvSpPr txBox="1"/>
          <p:nvPr/>
        </p:nvSpPr>
        <p:spPr>
          <a:xfrm>
            <a:off x="673100" y="2173350"/>
            <a:ext cx="7402195" cy="4291431"/>
          </a:xfrm>
          <a:prstGeom prst="rect">
            <a:avLst/>
          </a:prstGeom>
        </p:spPr>
        <p:txBody>
          <a:bodyPr vert="horz" wrap="square" lIns="0" tIns="60960" rIns="0" bIns="0" rtlCol="0">
            <a:spAutoFit/>
          </a:bodyPr>
          <a:lstStyle/>
          <a:p>
            <a:pPr marL="342900" lvl="0" indent="-342900" algn="just">
              <a:lnSpc>
                <a:spcPct val="150000"/>
              </a:lnSpc>
              <a:buFont typeface="Wingdings" panose="05000000000000000000" pitchFamily="2" charset="2"/>
              <a:buChar char=""/>
            </a:pP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Categorization of emotions</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Sensory modalities for emotion expression</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Facial expressions</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IN" sz="18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Speech  </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Physiological signals</a:t>
            </a:r>
          </a:p>
          <a:p>
            <a:pPr lvl="0" algn="just">
              <a:lnSpc>
                <a:spcPct val="150000"/>
              </a:lnSpc>
            </a:pP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We define a SER system as a collection of methodologies that process and classify speech signals to detect emotions embedded in them. Such a system can find use in a wide variety of application areas like interactive voice based-assistant or caller-agent conversation analysis.</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241300" marR="93345" indent="-229235">
              <a:lnSpc>
                <a:spcPts val="3020"/>
              </a:lnSpc>
              <a:spcBef>
                <a:spcPts val="480"/>
              </a:spcBef>
              <a:buFont typeface="Arial"/>
              <a:buChar char="•"/>
              <a:tabLst>
                <a:tab pos="241935" algn="l"/>
              </a:tabLst>
            </a:pPr>
            <a:endParaRPr sz="2800" dirty="0">
              <a:solidFill>
                <a:schemeClr val="bg1"/>
              </a:solidFill>
              <a:latin typeface="Times New Roman"/>
              <a:cs typeface="Times New Roman"/>
            </a:endParaRPr>
          </a:p>
        </p:txBody>
      </p:sp>
      <p:pic>
        <p:nvPicPr>
          <p:cNvPr id="3074" name="Picture 2" descr="How Much Should You Charge for a Speech?">
            <a:extLst>
              <a:ext uri="{FF2B5EF4-FFF2-40B4-BE49-F238E27FC236}">
                <a16:creationId xmlns:a16="http://schemas.microsoft.com/office/drawing/2014/main" id="{51FBCFBA-A465-4BB0-9C57-04575B272C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7807" y="2362200"/>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1048664"/>
            <a:ext cx="8091424" cy="627736"/>
          </a:xfrm>
          <a:prstGeom prst="rect">
            <a:avLst/>
          </a:prstGeom>
        </p:spPr>
        <p:txBody>
          <a:bodyPr vert="horz" wrap="square" lIns="0" tIns="12065" rIns="0" bIns="0" rtlCol="0">
            <a:spAutoFit/>
          </a:bodyPr>
          <a:lstStyle/>
          <a:p>
            <a:pPr marL="12700">
              <a:lnSpc>
                <a:spcPct val="100000"/>
              </a:lnSpc>
              <a:spcBef>
                <a:spcPts val="95"/>
              </a:spcBef>
            </a:pPr>
            <a:r>
              <a:rPr lang="en-US" spc="-10" dirty="0">
                <a:latin typeface="Times New Roman" panose="02020603050405020304" pitchFamily="18" charset="0"/>
                <a:cs typeface="Times New Roman" panose="02020603050405020304" pitchFamily="18" charset="0"/>
              </a:rPr>
              <a:t>HARDWARE REQUIREMENTS</a:t>
            </a:r>
            <a:endParaRPr spc="-10"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12903ABA-59DC-43D1-8821-93E92280A694}"/>
              </a:ext>
            </a:extLst>
          </p:cNvPr>
          <p:cNvGraphicFramePr>
            <a:graphicFrameLocks noGrp="1"/>
          </p:cNvGraphicFramePr>
          <p:nvPr>
            <p:extLst>
              <p:ext uri="{D42A27DB-BD31-4B8C-83A1-F6EECF244321}">
                <p14:modId xmlns:p14="http://schemas.microsoft.com/office/powerpoint/2010/main" val="3369835940"/>
              </p:ext>
            </p:extLst>
          </p:nvPr>
        </p:nvGraphicFramePr>
        <p:xfrm>
          <a:off x="1600200" y="2173287"/>
          <a:ext cx="6096000" cy="4075111"/>
        </p:xfrm>
        <a:graphic>
          <a:graphicData uri="http://schemas.openxmlformats.org/drawingml/2006/table">
            <a:tbl>
              <a:tblPr firstRow="1" firstCol="1" bandRow="1">
                <a:tableStyleId>{5C22544A-7EE6-4342-B048-85BDC9FD1C3A}</a:tableStyleId>
              </a:tblPr>
              <a:tblGrid>
                <a:gridCol w="3048000">
                  <a:extLst>
                    <a:ext uri="{9D8B030D-6E8A-4147-A177-3AD203B41FA5}">
                      <a16:colId xmlns:a16="http://schemas.microsoft.com/office/drawing/2014/main" val="3920684223"/>
                    </a:ext>
                  </a:extLst>
                </a:gridCol>
                <a:gridCol w="3048000">
                  <a:extLst>
                    <a:ext uri="{9D8B030D-6E8A-4147-A177-3AD203B41FA5}">
                      <a16:colId xmlns:a16="http://schemas.microsoft.com/office/drawing/2014/main" val="1197709717"/>
                    </a:ext>
                  </a:extLst>
                </a:gridCol>
              </a:tblGrid>
              <a:tr h="663277">
                <a:tc>
                  <a:txBody>
                    <a:bodyPr/>
                    <a:lstStyle/>
                    <a:p>
                      <a:pPr algn="just">
                        <a:lnSpc>
                          <a:spcPct val="200000"/>
                        </a:lnSpc>
                        <a:spcAft>
                          <a:spcPts val="800"/>
                        </a:spcAft>
                      </a:pPr>
                      <a:r>
                        <a:rPr lang="en-IN" sz="1300" spc="15">
                          <a:effectLst/>
                        </a:rPr>
                        <a:t>Hardware Tools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4569" marR="64569" marT="0" marB="0"/>
                </a:tc>
                <a:tc>
                  <a:txBody>
                    <a:bodyPr/>
                    <a:lstStyle/>
                    <a:p>
                      <a:pPr algn="just">
                        <a:lnSpc>
                          <a:spcPct val="200000"/>
                        </a:lnSpc>
                        <a:spcAft>
                          <a:spcPts val="800"/>
                        </a:spcAft>
                      </a:pPr>
                      <a:r>
                        <a:rPr lang="en-IN" sz="1300" spc="15">
                          <a:effectLst/>
                        </a:rPr>
                        <a:t>Minimum Requirements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4569" marR="64569" marT="0" marB="0"/>
                </a:tc>
                <a:extLst>
                  <a:ext uri="{0D108BD9-81ED-4DB2-BD59-A6C34878D82A}">
                    <a16:rowId xmlns:a16="http://schemas.microsoft.com/office/drawing/2014/main" val="1205898815"/>
                  </a:ext>
                </a:extLst>
              </a:tr>
              <a:tr h="568639">
                <a:tc>
                  <a:txBody>
                    <a:bodyPr/>
                    <a:lstStyle/>
                    <a:p>
                      <a:pPr algn="just">
                        <a:lnSpc>
                          <a:spcPct val="200000"/>
                        </a:lnSpc>
                        <a:spcAft>
                          <a:spcPts val="800"/>
                        </a:spcAft>
                      </a:pPr>
                      <a:r>
                        <a:rPr lang="en-IN" sz="1100" spc="15">
                          <a:effectLst/>
                        </a:rPr>
                        <a:t>Processor</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4569" marR="64569" marT="0" marB="0"/>
                </a:tc>
                <a:tc>
                  <a:txBody>
                    <a:bodyPr/>
                    <a:lstStyle/>
                    <a:p>
                      <a:pPr algn="just">
                        <a:lnSpc>
                          <a:spcPct val="200000"/>
                        </a:lnSpc>
                        <a:spcAft>
                          <a:spcPts val="800"/>
                        </a:spcAft>
                      </a:pPr>
                      <a:r>
                        <a:rPr lang="en-IN" sz="1100" spc="15">
                          <a:effectLst/>
                        </a:rPr>
                        <a:t>I5 or above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4569" marR="64569" marT="0" marB="0"/>
                </a:tc>
                <a:extLst>
                  <a:ext uri="{0D108BD9-81ED-4DB2-BD59-A6C34878D82A}">
                    <a16:rowId xmlns:a16="http://schemas.microsoft.com/office/drawing/2014/main" val="2254386850"/>
                  </a:ext>
                </a:extLst>
              </a:tr>
              <a:tr h="568639">
                <a:tc>
                  <a:txBody>
                    <a:bodyPr/>
                    <a:lstStyle/>
                    <a:p>
                      <a:pPr algn="just">
                        <a:lnSpc>
                          <a:spcPct val="200000"/>
                        </a:lnSpc>
                        <a:spcAft>
                          <a:spcPts val="800"/>
                        </a:spcAft>
                      </a:pPr>
                      <a:r>
                        <a:rPr lang="en-IN" sz="1100" spc="15">
                          <a:effectLst/>
                        </a:rPr>
                        <a:t>Hard disk</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4569" marR="64569" marT="0" marB="0"/>
                </a:tc>
                <a:tc>
                  <a:txBody>
                    <a:bodyPr/>
                    <a:lstStyle/>
                    <a:p>
                      <a:pPr algn="just">
                        <a:lnSpc>
                          <a:spcPct val="200000"/>
                        </a:lnSpc>
                        <a:spcAft>
                          <a:spcPts val="800"/>
                        </a:spcAft>
                      </a:pPr>
                      <a:r>
                        <a:rPr lang="en-IN" sz="1100" spc="15">
                          <a:effectLst/>
                        </a:rPr>
                        <a:t>10GB</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4569" marR="64569" marT="0" marB="0"/>
                </a:tc>
                <a:extLst>
                  <a:ext uri="{0D108BD9-81ED-4DB2-BD59-A6C34878D82A}">
                    <a16:rowId xmlns:a16="http://schemas.microsoft.com/office/drawing/2014/main" val="1657120769"/>
                  </a:ext>
                </a:extLst>
              </a:tr>
              <a:tr h="568639">
                <a:tc>
                  <a:txBody>
                    <a:bodyPr/>
                    <a:lstStyle/>
                    <a:p>
                      <a:pPr algn="just">
                        <a:lnSpc>
                          <a:spcPct val="200000"/>
                        </a:lnSpc>
                        <a:spcAft>
                          <a:spcPts val="800"/>
                        </a:spcAft>
                      </a:pPr>
                      <a:r>
                        <a:rPr lang="en-IN" sz="1100" spc="15">
                          <a:effectLst/>
                        </a:rPr>
                        <a:t>RAM</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4569" marR="64569" marT="0" marB="0"/>
                </a:tc>
                <a:tc>
                  <a:txBody>
                    <a:bodyPr/>
                    <a:lstStyle/>
                    <a:p>
                      <a:pPr algn="just">
                        <a:lnSpc>
                          <a:spcPct val="200000"/>
                        </a:lnSpc>
                        <a:spcAft>
                          <a:spcPts val="800"/>
                        </a:spcAft>
                      </a:pPr>
                      <a:r>
                        <a:rPr lang="en-IN" sz="1100" spc="15">
                          <a:effectLst/>
                        </a:rPr>
                        <a:t>4GB</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4569" marR="64569" marT="0" marB="0"/>
                </a:tc>
                <a:extLst>
                  <a:ext uri="{0D108BD9-81ED-4DB2-BD59-A6C34878D82A}">
                    <a16:rowId xmlns:a16="http://schemas.microsoft.com/office/drawing/2014/main" val="214463528"/>
                  </a:ext>
                </a:extLst>
              </a:tr>
              <a:tr h="568639">
                <a:tc>
                  <a:txBody>
                    <a:bodyPr/>
                    <a:lstStyle/>
                    <a:p>
                      <a:pPr algn="just">
                        <a:lnSpc>
                          <a:spcPct val="200000"/>
                        </a:lnSpc>
                        <a:spcAft>
                          <a:spcPts val="800"/>
                        </a:spcAft>
                      </a:pPr>
                      <a:r>
                        <a:rPr lang="en-IN" sz="1100" spc="15">
                          <a:effectLst/>
                        </a:rPr>
                        <a:t>Monitor</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4569" marR="64569" marT="0" marB="0"/>
                </a:tc>
                <a:tc>
                  <a:txBody>
                    <a:bodyPr/>
                    <a:lstStyle/>
                    <a:p>
                      <a:pPr algn="just">
                        <a:lnSpc>
                          <a:spcPct val="200000"/>
                        </a:lnSpc>
                        <a:spcAft>
                          <a:spcPts val="800"/>
                        </a:spcAft>
                      </a:pPr>
                      <a:r>
                        <a:rPr lang="en-IN" sz="1100" spc="15">
                          <a:effectLst/>
                        </a:rPr>
                        <a:t>15” Coloured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4569" marR="64569" marT="0" marB="0"/>
                </a:tc>
                <a:extLst>
                  <a:ext uri="{0D108BD9-81ED-4DB2-BD59-A6C34878D82A}">
                    <a16:rowId xmlns:a16="http://schemas.microsoft.com/office/drawing/2014/main" val="2481618089"/>
                  </a:ext>
                </a:extLst>
              </a:tr>
              <a:tr h="568639">
                <a:tc>
                  <a:txBody>
                    <a:bodyPr/>
                    <a:lstStyle/>
                    <a:p>
                      <a:pPr algn="just">
                        <a:lnSpc>
                          <a:spcPct val="200000"/>
                        </a:lnSpc>
                        <a:spcAft>
                          <a:spcPts val="800"/>
                        </a:spcAft>
                      </a:pPr>
                      <a:r>
                        <a:rPr lang="en-IN" sz="1100" spc="15">
                          <a:effectLst/>
                        </a:rPr>
                        <a:t>Mouse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4569" marR="64569" marT="0" marB="0"/>
                </a:tc>
                <a:tc>
                  <a:txBody>
                    <a:bodyPr/>
                    <a:lstStyle/>
                    <a:p>
                      <a:pPr algn="just">
                        <a:lnSpc>
                          <a:spcPct val="200000"/>
                        </a:lnSpc>
                        <a:spcAft>
                          <a:spcPts val="800"/>
                        </a:spcAft>
                      </a:pPr>
                      <a:r>
                        <a:rPr lang="en-IN" sz="1100" spc="15">
                          <a:effectLst/>
                        </a:rPr>
                        <a:t>Optical</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4569" marR="64569" marT="0" marB="0"/>
                </a:tc>
                <a:extLst>
                  <a:ext uri="{0D108BD9-81ED-4DB2-BD59-A6C34878D82A}">
                    <a16:rowId xmlns:a16="http://schemas.microsoft.com/office/drawing/2014/main" val="1184709869"/>
                  </a:ext>
                </a:extLst>
              </a:tr>
              <a:tr h="568639">
                <a:tc>
                  <a:txBody>
                    <a:bodyPr/>
                    <a:lstStyle/>
                    <a:p>
                      <a:pPr algn="just">
                        <a:lnSpc>
                          <a:spcPct val="200000"/>
                        </a:lnSpc>
                        <a:spcAft>
                          <a:spcPts val="800"/>
                        </a:spcAft>
                      </a:pPr>
                      <a:r>
                        <a:rPr lang="en-IN" sz="1100" spc="15">
                          <a:effectLst/>
                        </a:rPr>
                        <a:t>Keyboard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4569" marR="64569" marT="0" marB="0"/>
                </a:tc>
                <a:tc>
                  <a:txBody>
                    <a:bodyPr/>
                    <a:lstStyle/>
                    <a:p>
                      <a:pPr algn="just">
                        <a:lnSpc>
                          <a:spcPct val="200000"/>
                        </a:lnSpc>
                        <a:spcAft>
                          <a:spcPts val="800"/>
                        </a:spcAft>
                      </a:pPr>
                      <a:r>
                        <a:rPr lang="en-IN" sz="1100" spc="15" dirty="0">
                          <a:effectLst/>
                        </a:rPr>
                        <a:t>122 keys</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569" marR="64569" marT="0" marB="0"/>
                </a:tc>
                <a:extLst>
                  <a:ext uri="{0D108BD9-81ED-4DB2-BD59-A6C34878D82A}">
                    <a16:rowId xmlns:a16="http://schemas.microsoft.com/office/drawing/2014/main" val="3423547065"/>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4958B5C7-C7D1-48EB-B82E-F9BFFB566B7A}"/>
              </a:ext>
            </a:extLst>
          </p:cNvPr>
          <p:cNvSpPr txBox="1">
            <a:spLocks/>
          </p:cNvSpPr>
          <p:nvPr/>
        </p:nvSpPr>
        <p:spPr>
          <a:xfrm>
            <a:off x="381000" y="1048664"/>
            <a:ext cx="8091424" cy="627736"/>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n-US" sz="4000" kern="0" spc="-10" dirty="0">
                <a:solidFill>
                  <a:schemeClr val="bg1"/>
                </a:solidFill>
                <a:latin typeface="Times New Roman" panose="02020603050405020304" pitchFamily="18" charset="0"/>
                <a:cs typeface="Times New Roman" panose="02020603050405020304" pitchFamily="18" charset="0"/>
              </a:rPr>
              <a:t>SOFTWARE</a:t>
            </a:r>
            <a:r>
              <a:rPr lang="en-US" kern="0" spc="-10" dirty="0">
                <a:solidFill>
                  <a:schemeClr val="bg1"/>
                </a:solidFill>
                <a:latin typeface="Times New Roman" panose="02020603050405020304" pitchFamily="18" charset="0"/>
                <a:cs typeface="Times New Roman" panose="02020603050405020304" pitchFamily="18" charset="0"/>
              </a:rPr>
              <a:t> </a:t>
            </a:r>
            <a:r>
              <a:rPr lang="en-US" sz="4000" kern="0" spc="-10" dirty="0">
                <a:solidFill>
                  <a:schemeClr val="bg1"/>
                </a:solidFill>
                <a:latin typeface="Times New Roman" panose="02020603050405020304" pitchFamily="18" charset="0"/>
                <a:cs typeface="Times New Roman" panose="02020603050405020304" pitchFamily="18" charset="0"/>
              </a:rPr>
              <a:t>REQUIREMENTS</a:t>
            </a:r>
          </a:p>
        </p:txBody>
      </p:sp>
      <p:graphicFrame>
        <p:nvGraphicFramePr>
          <p:cNvPr id="6" name="Table 5">
            <a:extLst>
              <a:ext uri="{FF2B5EF4-FFF2-40B4-BE49-F238E27FC236}">
                <a16:creationId xmlns:a16="http://schemas.microsoft.com/office/drawing/2014/main" id="{2505B848-B29D-4E29-A749-FB03ABB57447}"/>
              </a:ext>
            </a:extLst>
          </p:cNvPr>
          <p:cNvGraphicFramePr>
            <a:graphicFrameLocks noGrp="1"/>
          </p:cNvGraphicFramePr>
          <p:nvPr>
            <p:extLst>
              <p:ext uri="{D42A27DB-BD31-4B8C-83A1-F6EECF244321}">
                <p14:modId xmlns:p14="http://schemas.microsoft.com/office/powerpoint/2010/main" val="518886233"/>
              </p:ext>
            </p:extLst>
          </p:nvPr>
        </p:nvGraphicFramePr>
        <p:xfrm>
          <a:off x="1371600" y="2133600"/>
          <a:ext cx="6215450" cy="3581399"/>
        </p:xfrm>
        <a:graphic>
          <a:graphicData uri="http://schemas.openxmlformats.org/drawingml/2006/table">
            <a:tbl>
              <a:tblPr firstRow="1" firstCol="1" bandRow="1">
                <a:tableStyleId>{5C22544A-7EE6-4342-B048-85BDC9FD1C3A}</a:tableStyleId>
              </a:tblPr>
              <a:tblGrid>
                <a:gridCol w="3107725">
                  <a:extLst>
                    <a:ext uri="{9D8B030D-6E8A-4147-A177-3AD203B41FA5}">
                      <a16:colId xmlns:a16="http://schemas.microsoft.com/office/drawing/2014/main" val="2458210907"/>
                    </a:ext>
                  </a:extLst>
                </a:gridCol>
                <a:gridCol w="3107725">
                  <a:extLst>
                    <a:ext uri="{9D8B030D-6E8A-4147-A177-3AD203B41FA5}">
                      <a16:colId xmlns:a16="http://schemas.microsoft.com/office/drawing/2014/main" val="1882350024"/>
                    </a:ext>
                  </a:extLst>
                </a:gridCol>
              </a:tblGrid>
              <a:tr h="677499">
                <a:tc>
                  <a:txBody>
                    <a:bodyPr/>
                    <a:lstStyle/>
                    <a:p>
                      <a:pPr algn="just">
                        <a:lnSpc>
                          <a:spcPct val="200000"/>
                        </a:lnSpc>
                        <a:spcAft>
                          <a:spcPts val="800"/>
                        </a:spcAft>
                      </a:pPr>
                      <a:r>
                        <a:rPr lang="en-IN" sz="1400" spc="15">
                          <a:effectLst/>
                        </a:rPr>
                        <a:t>Software Tools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200000"/>
                        </a:lnSpc>
                        <a:spcAft>
                          <a:spcPts val="800"/>
                        </a:spcAft>
                      </a:pPr>
                      <a:r>
                        <a:rPr lang="en-IN" sz="1400" spc="15">
                          <a:effectLst/>
                        </a:rPr>
                        <a:t>Minimum Requirements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39798513"/>
                  </a:ext>
                </a:extLst>
              </a:tr>
              <a:tr h="580780">
                <a:tc>
                  <a:txBody>
                    <a:bodyPr/>
                    <a:lstStyle/>
                    <a:p>
                      <a:pPr algn="just">
                        <a:lnSpc>
                          <a:spcPct val="200000"/>
                        </a:lnSpc>
                        <a:spcAft>
                          <a:spcPts val="800"/>
                        </a:spcAft>
                      </a:pPr>
                      <a:r>
                        <a:rPr lang="en-IN" sz="1200" spc="15">
                          <a:effectLst/>
                        </a:rPr>
                        <a:t>Platform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200000"/>
                        </a:lnSpc>
                        <a:spcAft>
                          <a:spcPts val="800"/>
                        </a:spcAft>
                      </a:pPr>
                      <a:r>
                        <a:rPr lang="en-IN" sz="1200" spc="15">
                          <a:effectLst/>
                        </a:rPr>
                        <a:t>Windows, Linux or MacOS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75175553"/>
                  </a:ext>
                </a:extLst>
              </a:tr>
              <a:tr h="580780">
                <a:tc>
                  <a:txBody>
                    <a:bodyPr/>
                    <a:lstStyle/>
                    <a:p>
                      <a:pPr algn="just">
                        <a:lnSpc>
                          <a:spcPct val="200000"/>
                        </a:lnSpc>
                        <a:spcAft>
                          <a:spcPts val="800"/>
                        </a:spcAft>
                      </a:pPr>
                      <a:r>
                        <a:rPr lang="en-IN" sz="1200" spc="15">
                          <a:effectLst/>
                        </a:rPr>
                        <a:t>Operating System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200000"/>
                        </a:lnSpc>
                        <a:spcAft>
                          <a:spcPts val="800"/>
                        </a:spcAft>
                      </a:pPr>
                      <a:r>
                        <a:rPr lang="en-IN" sz="1200" spc="15">
                          <a:effectLst/>
                        </a:rPr>
                        <a:t>Windows, Linux or MacOS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57875583"/>
                  </a:ext>
                </a:extLst>
              </a:tr>
              <a:tr h="580780">
                <a:tc>
                  <a:txBody>
                    <a:bodyPr/>
                    <a:lstStyle/>
                    <a:p>
                      <a:pPr algn="just">
                        <a:lnSpc>
                          <a:spcPct val="200000"/>
                        </a:lnSpc>
                        <a:spcAft>
                          <a:spcPts val="800"/>
                        </a:spcAft>
                      </a:pPr>
                      <a:r>
                        <a:rPr lang="en-IN" sz="1200" spc="15">
                          <a:effectLst/>
                        </a:rPr>
                        <a:t>Technology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200000"/>
                        </a:lnSpc>
                        <a:spcAft>
                          <a:spcPts val="800"/>
                        </a:spcAft>
                      </a:pPr>
                      <a:r>
                        <a:rPr lang="en-IN" sz="1200" spc="15" dirty="0">
                          <a:effectLst/>
                        </a:rPr>
                        <a:t>Machine Learning-Python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64367122"/>
                  </a:ext>
                </a:extLst>
              </a:tr>
              <a:tr h="580780">
                <a:tc>
                  <a:txBody>
                    <a:bodyPr/>
                    <a:lstStyle/>
                    <a:p>
                      <a:pPr algn="just">
                        <a:lnSpc>
                          <a:spcPct val="200000"/>
                        </a:lnSpc>
                        <a:spcAft>
                          <a:spcPts val="800"/>
                        </a:spcAft>
                      </a:pPr>
                      <a:r>
                        <a:rPr lang="en-IN" sz="1200" spc="15">
                          <a:effectLst/>
                        </a:rPr>
                        <a:t>Scripting Language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200000"/>
                        </a:lnSpc>
                        <a:spcAft>
                          <a:spcPts val="800"/>
                        </a:spcAft>
                      </a:pPr>
                      <a:r>
                        <a:rPr lang="en-IN" sz="1200" spc="15">
                          <a:effectLst/>
                        </a:rPr>
                        <a:t>Python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66017103"/>
                  </a:ext>
                </a:extLst>
              </a:tr>
              <a:tr h="580780">
                <a:tc>
                  <a:txBody>
                    <a:bodyPr/>
                    <a:lstStyle/>
                    <a:p>
                      <a:pPr algn="just">
                        <a:lnSpc>
                          <a:spcPct val="200000"/>
                        </a:lnSpc>
                        <a:spcAft>
                          <a:spcPts val="800"/>
                        </a:spcAft>
                      </a:pPr>
                      <a:r>
                        <a:rPr lang="en-IN" sz="1200" spc="15">
                          <a:effectLst/>
                        </a:rPr>
                        <a:t>IDE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200000"/>
                        </a:lnSpc>
                        <a:spcAft>
                          <a:spcPts val="800"/>
                        </a:spcAft>
                      </a:pPr>
                      <a:r>
                        <a:rPr lang="en-IN" sz="1200" spc="15" dirty="0" err="1">
                          <a:effectLst/>
                        </a:rPr>
                        <a:t>Jupyter</a:t>
                      </a:r>
                      <a:r>
                        <a:rPr lang="en-IN" sz="1200" spc="15" dirty="0">
                          <a:effectLst/>
                        </a:rPr>
                        <a:t> Notebook</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96524459"/>
                  </a:ext>
                </a:extLst>
              </a:tr>
            </a:tbl>
          </a:graphicData>
        </a:graphic>
      </p:graphicFrame>
    </p:spTree>
    <p:extLst>
      <p:ext uri="{BB962C8B-B14F-4D97-AF65-F5344CB8AC3E}">
        <p14:creationId xmlns:p14="http://schemas.microsoft.com/office/powerpoint/2010/main" val="2153051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1052575"/>
            <a:ext cx="5078730" cy="635000"/>
          </a:xfrm>
          <a:prstGeom prst="rect">
            <a:avLst/>
          </a:prstGeom>
        </p:spPr>
        <p:txBody>
          <a:bodyPr vert="horz" wrap="square" lIns="0" tIns="12065" rIns="0" bIns="0" rtlCol="0">
            <a:spAutoFit/>
          </a:bodyPr>
          <a:lstStyle/>
          <a:p>
            <a:pPr marL="12700">
              <a:lnSpc>
                <a:spcPct val="100000"/>
              </a:lnSpc>
              <a:spcBef>
                <a:spcPts val="95"/>
              </a:spcBef>
            </a:pPr>
            <a:r>
              <a:rPr lang="en-US" spc="-10" dirty="0">
                <a:latin typeface="Times New Roman" panose="02020603050405020304" pitchFamily="18" charset="0"/>
                <a:cs typeface="Times New Roman" panose="02020603050405020304" pitchFamily="18" charset="0"/>
              </a:rPr>
              <a:t>FUTURE SCOPE</a:t>
            </a:r>
            <a:endParaRPr spc="-1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E3BD38F-95B6-4241-81EB-3C5834B1EC78}"/>
              </a:ext>
            </a:extLst>
          </p:cNvPr>
          <p:cNvSpPr txBox="1"/>
          <p:nvPr/>
        </p:nvSpPr>
        <p:spPr>
          <a:xfrm>
            <a:off x="619897" y="2133600"/>
            <a:ext cx="7924800" cy="2120068"/>
          </a:xfrm>
          <a:prstGeom prst="rect">
            <a:avLst/>
          </a:prstGeom>
          <a:noFill/>
        </p:spPr>
        <p:txBody>
          <a:bodyPr wrap="square">
            <a:spAutoFit/>
          </a:bodyPr>
          <a:lstStyle/>
          <a:p>
            <a:pPr indent="457200" algn="just">
              <a:lnSpc>
                <a:spcPct val="150000"/>
              </a:lnSpc>
              <a:spcAft>
                <a:spcPts val="1200"/>
              </a:spcAft>
            </a:pPr>
            <a:r>
              <a:rPr lang="en-IN" sz="1800" dirty="0">
                <a:solidFill>
                  <a:schemeClr val="bg1"/>
                </a:solidFill>
                <a:effectLst/>
                <a:latin typeface="Times New Roman" panose="02020603050405020304" pitchFamily="18" charset="0"/>
                <a:ea typeface="Times New Roman" panose="02020603050405020304" pitchFamily="18" charset="0"/>
              </a:rPr>
              <a:t>An alternate approach that could be explored for this problem is splitting the classifying task into two distinct problems. A separate model could be used to classify gender and then separate models for each gender to classify emotion could be utilized. This could possibly lead to a performance improvement by segregating the task of emotion classification by gender.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1052575"/>
            <a:ext cx="3418204" cy="635000"/>
          </a:xfrm>
          <a:prstGeom prst="rect">
            <a:avLst/>
          </a:prstGeom>
        </p:spPr>
        <p:txBody>
          <a:bodyPr vert="horz" wrap="square" lIns="0" tIns="12065" rIns="0" bIns="0" rtlCol="0">
            <a:spAutoFit/>
          </a:bodyPr>
          <a:lstStyle/>
          <a:p>
            <a:pPr marL="12700">
              <a:lnSpc>
                <a:spcPct val="100000"/>
              </a:lnSpc>
              <a:spcBef>
                <a:spcPts val="95"/>
              </a:spcBef>
            </a:pPr>
            <a:r>
              <a:rPr lang="en-IN" spc="-5" dirty="0">
                <a:latin typeface="Times New Roman" panose="02020603050405020304" pitchFamily="18" charset="0"/>
                <a:cs typeface="Times New Roman" panose="02020603050405020304" pitchFamily="18" charset="0"/>
              </a:rPr>
              <a:t>CONCLUSION</a:t>
            </a:r>
          </a:p>
        </p:txBody>
      </p:sp>
      <p:sp>
        <p:nvSpPr>
          <p:cNvPr id="3" name="object 3"/>
          <p:cNvSpPr txBox="1"/>
          <p:nvPr/>
        </p:nvSpPr>
        <p:spPr>
          <a:xfrm>
            <a:off x="673100" y="2173350"/>
            <a:ext cx="7861300" cy="3102581"/>
          </a:xfrm>
          <a:prstGeom prst="rect">
            <a:avLst/>
          </a:prstGeom>
        </p:spPr>
        <p:txBody>
          <a:bodyPr vert="horz" wrap="square" lIns="0" tIns="60960" rIns="0" bIns="0" rtlCol="0">
            <a:spAutoFit/>
          </a:bodyPr>
          <a:lstStyle/>
          <a:p>
            <a:pPr marL="12065" marR="5080" algn="just">
              <a:lnSpc>
                <a:spcPts val="3020"/>
              </a:lnSpc>
              <a:spcBef>
                <a:spcPts val="480"/>
              </a:spcBef>
              <a:tabLst>
                <a:tab pos="241935" algn="l"/>
              </a:tabLst>
            </a:pP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use of three features (MFCC’s, Mel Spectrograms and chroma STFT) gave impressive accuracy in most of the models, reiterating the importance of feature selection. As with many data science projects, different features could be used and/or engineered. </a:t>
            </a:r>
            <a:r>
              <a:rPr lang="en-IN" sz="1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Tonnetz</a:t>
            </a: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was originally used in modelling, however it led to decreased performance and was removed. Some other possible features to explore concerning audio would be MFCC </a:t>
            </a:r>
            <a:r>
              <a:rPr lang="en-IN" sz="1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Filterbanks</a:t>
            </a: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or features extracted using the perceptual linear predictive (PLP) technique. These features could affect the performance of models in the emotion classification task.</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14800" y="1052575"/>
            <a:ext cx="12586207" cy="627736"/>
          </a:xfrm>
          <a:prstGeom prst="rect">
            <a:avLst/>
          </a:prstGeom>
        </p:spPr>
        <p:txBody>
          <a:bodyPr vert="horz" wrap="square" lIns="0" tIns="12065" rIns="0" bIns="0" rtlCol="0">
            <a:spAutoFit/>
          </a:bodyPr>
          <a:lstStyle/>
          <a:p>
            <a:pPr marL="4792980">
              <a:lnSpc>
                <a:spcPct val="100000"/>
              </a:lnSpc>
              <a:spcBef>
                <a:spcPts val="95"/>
              </a:spcBef>
            </a:pPr>
            <a:r>
              <a:rPr spc="-5" dirty="0">
                <a:latin typeface="Times New Roman" panose="02020603050405020304" pitchFamily="18" charset="0"/>
                <a:cs typeface="Times New Roman" panose="02020603050405020304" pitchFamily="18" charset="0"/>
              </a:rPr>
              <a:t>REFERENCES</a:t>
            </a:r>
            <a:r>
              <a:rPr lang="en-US" spc="-5" dirty="0">
                <a:latin typeface="Times New Roman" panose="02020603050405020304" pitchFamily="18" charset="0"/>
                <a:cs typeface="Times New Roman" panose="02020603050405020304" pitchFamily="18" charset="0"/>
              </a:rPr>
              <a:t> &amp; BIBLOGRAPHY</a:t>
            </a:r>
            <a:endParaRPr spc="-5" dirty="0">
              <a:latin typeface="Times New Roman" panose="02020603050405020304" pitchFamily="18" charset="0"/>
              <a:cs typeface="Times New Roman" panose="02020603050405020304" pitchFamily="18" charset="0"/>
            </a:endParaRPr>
          </a:p>
        </p:txBody>
      </p:sp>
      <p:sp>
        <p:nvSpPr>
          <p:cNvPr id="3" name="object 3"/>
          <p:cNvSpPr txBox="1"/>
          <p:nvPr/>
        </p:nvSpPr>
        <p:spPr>
          <a:xfrm>
            <a:off x="914400" y="1814525"/>
            <a:ext cx="7872730" cy="4003660"/>
          </a:xfrm>
          <a:prstGeom prst="rect">
            <a:avLst/>
          </a:prstGeom>
        </p:spPr>
        <p:txBody>
          <a:bodyPr vert="horz" wrap="square" lIns="0" tIns="12700" rIns="0" bIns="0" rtlCol="0">
            <a:spAutoFit/>
          </a:bodyPr>
          <a:lstStyle/>
          <a:p>
            <a:pPr>
              <a:lnSpc>
                <a:spcPct val="150000"/>
              </a:lnSpc>
              <a:spcAft>
                <a:spcPts val="800"/>
              </a:spcAft>
            </a:pP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[1] Datasets (https://www.kaggle.com)</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 </a:t>
            </a:r>
            <a:r>
              <a:rPr lang="en-IN" sz="1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Sklearn</a:t>
            </a: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libraries (</a:t>
            </a:r>
            <a:r>
              <a:rPr lang="en-IN" sz="1800" u="sng"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https://scikit-learn.org/</a:t>
            </a: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[3] </a:t>
            </a:r>
            <a:r>
              <a:rPr lang="en-IN" sz="1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Scipy</a:t>
            </a: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u="sng"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http://conference.scipy.org/proceedings/scipy2015/pdfs/brian_mcfee.pdf</a:t>
            </a: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b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[4] Speech Recognition Article (</a:t>
            </a:r>
            <a:r>
              <a:rPr lang="en-IN" sz="1800" u="sng"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https://towardsdatascience.com/ok-google-how-to-do-speech-recognition-f77b5d7cbe0b</a:t>
            </a:r>
            <a:r>
              <a:rPr lang="en-IN" sz="1800" u="sng"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b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[5] Frequency Domain (</a:t>
            </a:r>
            <a:r>
              <a:rPr lang="en-IN" sz="1800" u="sng"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https://en.wikipedia.org/wiki/Frequency_domain</a:t>
            </a:r>
            <a:r>
              <a:rPr lang="en-IN" sz="1800" u="sng"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b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[6] IEEE Paper: Machine Learning Based Emotion Recognition using Speech Signal (</a:t>
            </a:r>
            <a:r>
              <a:rPr lang="en-IN" sz="1800" u="sng"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https://www.ijeat.org/wp-content/uploads/papers/v9i1s5/A10681291S52019.pdf</a:t>
            </a: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241300" indent="-229235">
              <a:lnSpc>
                <a:spcPts val="2740"/>
              </a:lnSpc>
              <a:spcBef>
                <a:spcPts val="100"/>
              </a:spcBef>
              <a:buClr>
                <a:srgbClr val="FFFFFF"/>
              </a:buClr>
              <a:buFont typeface="Arial"/>
              <a:buChar char="•"/>
              <a:tabLst>
                <a:tab pos="241935" algn="l"/>
              </a:tabLst>
            </a:pPr>
            <a:endParaRPr sz="2400" dirty="0">
              <a:solidFill>
                <a:schemeClr val="bg1"/>
              </a:solidFill>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EF522B"/>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TotalTime>
  <Words>580</Words>
  <Application>Microsoft Office PowerPoint</Application>
  <PresentationFormat>On-screen Show (4:3)</PresentationFormat>
  <Paragraphs>58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Century Gothic</vt:lpstr>
      <vt:lpstr>Times New Roman</vt:lpstr>
      <vt:lpstr>Wingdings</vt:lpstr>
      <vt:lpstr>Office Theme</vt:lpstr>
      <vt:lpstr>PowerPoint Presentation</vt:lpstr>
      <vt:lpstr>INTRODUCTION</vt:lpstr>
      <vt:lpstr>OBJECTIVE</vt:lpstr>
      <vt:lpstr>BACKGROUND</vt:lpstr>
      <vt:lpstr>HARDWARE REQUIREMENTS</vt:lpstr>
      <vt:lpstr>PowerPoint Presentation</vt:lpstr>
      <vt:lpstr>FUTURE SCOPE</vt:lpstr>
      <vt:lpstr>CONCLUSION</vt:lpstr>
      <vt:lpstr>REFERENCES &amp; BIBLOGRAPHY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varshitha</dc:creator>
  <cp:lastModifiedBy>VARSHITHA.K_ 1MV18CS422</cp:lastModifiedBy>
  <cp:revision>8</cp:revision>
  <dcterms:created xsi:type="dcterms:W3CDTF">2020-11-03T09:26:30Z</dcterms:created>
  <dcterms:modified xsi:type="dcterms:W3CDTF">2020-11-03T09:47:41Z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2014-11-01T00:00:00Z</vt:filetime>
  </property>
  <property fmtid="{D5CDD505-2E9C-101B-9397-08002B2CF9AE}" pid="3" name="Creator">
    <vt:lpwstr>Microsoft® PowerPoint® 2013</vt:lpwstr>
  </property>
  <property fmtid="{D5CDD505-2E9C-101B-9397-08002B2CF9AE}" pid="4" name="LastSaved">
    <vt:filetime>2020-11-03T00:00:00Z</vt:filetime>
  </property>
</Properties>
</file>