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30ab509a7_1_37: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2a30ab509a7_1_37: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30ab509a7_1_73: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177800" lvl="0" marL="177800" rtl="0" algn="l">
              <a:spcBef>
                <a:spcPts val="0"/>
              </a:spcBef>
              <a:spcAft>
                <a:spcPts val="0"/>
              </a:spcAft>
              <a:buClr>
                <a:srgbClr val="E51A2D"/>
              </a:buClr>
              <a:buSzPts val="2000"/>
              <a:buChar char="•"/>
            </a:pPr>
            <a:r>
              <a:rPr lang="en-GB" sz="1800">
                <a:solidFill>
                  <a:schemeClr val="dk1"/>
                </a:solidFill>
                <a:latin typeface="Calibri"/>
                <a:ea typeface="Calibri"/>
                <a:cs typeface="Calibri"/>
                <a:sym typeface="Calibri"/>
              </a:rPr>
              <a:t>Describe the statistical or machine learning techniques used</a:t>
            </a:r>
            <a:endParaRPr sz="1800">
              <a:solidFill>
                <a:schemeClr val="dk1"/>
              </a:solidFill>
              <a:latin typeface="Calibri"/>
              <a:ea typeface="Calibri"/>
              <a:cs typeface="Calibri"/>
              <a:sym typeface="Calibri"/>
            </a:endParaRPr>
          </a:p>
          <a:p>
            <a:pPr indent="-177800" lvl="0" marL="177800" rtl="0" algn="l">
              <a:spcBef>
                <a:spcPts val="400"/>
              </a:spcBef>
              <a:spcAft>
                <a:spcPts val="0"/>
              </a:spcAft>
              <a:buClr>
                <a:srgbClr val="E51A2D"/>
              </a:buClr>
              <a:buSzPts val="2000"/>
              <a:buChar char="•"/>
            </a:pPr>
            <a:r>
              <a:rPr lang="en-GB" sz="1800">
                <a:solidFill>
                  <a:schemeClr val="dk1"/>
                </a:solidFill>
                <a:latin typeface="Calibri"/>
                <a:ea typeface="Calibri"/>
                <a:cs typeface="Calibri"/>
                <a:sym typeface="Calibri"/>
              </a:rPr>
              <a:t>Present key results and findings</a:t>
            </a:r>
            <a:endParaRPr/>
          </a:p>
        </p:txBody>
      </p:sp>
      <p:sp>
        <p:nvSpPr>
          <p:cNvPr id="159" name="Google Shape;159;g2a30ab509a7_1_73: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37599995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37599995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3a1f8d89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3a1f8d89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3a1f8d89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3a1f8d89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D1D5DB"/>
                </a:solidFill>
                <a:highlight>
                  <a:srgbClr val="343541"/>
                </a:highlight>
                <a:latin typeface="Roboto"/>
                <a:ea typeface="Roboto"/>
                <a:cs typeface="Roboto"/>
                <a:sym typeface="Roboto"/>
              </a:rPr>
              <a:t>TF (Term Frequency) measures how often a word appears in a document. It's like counting how many times a hero shows up in a comic.</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rPr lang="en-GB" sz="1200">
                <a:solidFill>
                  <a:srgbClr val="D1D5DB"/>
                </a:solidFill>
                <a:highlight>
                  <a:srgbClr val="343541"/>
                </a:highlight>
                <a:latin typeface="Roboto"/>
                <a:ea typeface="Roboto"/>
                <a:cs typeface="Roboto"/>
                <a:sym typeface="Roboto"/>
              </a:rPr>
              <a:t>IDF (Inverse Document Frequency) tells us how special a word is across all documents. Rare words get a higher score because they're more unique, like a superhero with a one-of-a-kind power.</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rgbClr val="343541"/>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30ab509a7_1_79: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177800" lvl="0" marL="177800" rtl="0" algn="l">
              <a:spcBef>
                <a:spcPts val="0"/>
              </a:spcBef>
              <a:spcAft>
                <a:spcPts val="0"/>
              </a:spcAft>
              <a:buClr>
                <a:srgbClr val="E51A2D"/>
              </a:buClr>
              <a:buSzPts val="2000"/>
              <a:buChar char="•"/>
            </a:pPr>
            <a:r>
              <a:rPr lang="en-GB" sz="1800">
                <a:solidFill>
                  <a:schemeClr val="dk1"/>
                </a:solidFill>
                <a:latin typeface="Calibri"/>
                <a:ea typeface="Calibri"/>
                <a:cs typeface="Calibri"/>
                <a:sym typeface="Calibri"/>
              </a:rPr>
              <a:t>Showcase any visualizations or key metrics</a:t>
            </a:r>
            <a:endParaRPr sz="1800">
              <a:solidFill>
                <a:schemeClr val="dk1"/>
              </a:solidFill>
              <a:latin typeface="Calibri"/>
              <a:ea typeface="Calibri"/>
              <a:cs typeface="Calibri"/>
              <a:sym typeface="Calibri"/>
            </a:endParaRPr>
          </a:p>
          <a:p>
            <a:pPr indent="-177800" lvl="0" marL="177800" rtl="0" algn="l">
              <a:spcBef>
                <a:spcPts val="400"/>
              </a:spcBef>
              <a:spcAft>
                <a:spcPts val="0"/>
              </a:spcAft>
              <a:buClr>
                <a:srgbClr val="E51A2D"/>
              </a:buClr>
              <a:buSzPts val="2000"/>
              <a:buChar char="•"/>
            </a:pPr>
            <a:r>
              <a:rPr lang="en-GB" sz="1800">
                <a:solidFill>
                  <a:schemeClr val="dk1"/>
                </a:solidFill>
                <a:latin typeface="Calibri"/>
                <a:ea typeface="Calibri"/>
                <a:cs typeface="Calibri"/>
                <a:sym typeface="Calibri"/>
              </a:rPr>
              <a:t>Highlight the impact of your analysis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92" name="Google Shape;192;g2a30ab509a7_1_79: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30ab509a7_1_85: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0" lvl="0" marL="177800" rtl="0" algn="l">
              <a:spcBef>
                <a:spcPts val="400"/>
              </a:spcBef>
              <a:spcAft>
                <a:spcPts val="0"/>
              </a:spcAft>
              <a:buClr>
                <a:schemeClr val="dk1"/>
              </a:buClr>
              <a:buSzPts val="1100"/>
              <a:buFont typeface="Arial"/>
              <a:buNone/>
            </a:pPr>
            <a:r>
              <a:rPr lang="en-GB" sz="1800">
                <a:solidFill>
                  <a:schemeClr val="dk1"/>
                </a:solidFill>
                <a:latin typeface="Calibri"/>
                <a:ea typeface="Calibri"/>
                <a:cs typeface="Calibri"/>
                <a:sym typeface="Calibri"/>
              </a:rPr>
              <a:t>Overcoming: I had to carefully preprocess and clean the data, removing duplicates, correcting labels where possible, and using techniques like crowdsourcing for labeling to improve data quality. Additionally, I experimented with various sources and data augmentation methods to enhance the dataset.</a:t>
            </a:r>
            <a:endParaRPr/>
          </a:p>
        </p:txBody>
      </p:sp>
      <p:sp>
        <p:nvSpPr>
          <p:cNvPr id="200" name="Google Shape;200;g2a30ab509a7_1_85: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3a1f8d89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3a1f8d89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3a1f8d89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3a1f8d89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30ab509a7_1_91: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a30ab509a7_1_91: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3a1f8d89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3a1f8d89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30ab509a7_1_43: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a30ab509a7_1_43: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30ab509a7_1_97: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a30ab509a7_1_97: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30ab509a7_1_103: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a30ab509a7_1_103: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30ab509a7_1_109: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a30ab509a7_1_109: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30ab509a7_1_115: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a30ab509a7_1_115: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30ab509a7_1_121: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a30ab509a7_1_121: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30ab509a7_1_49: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0" lvl="0" marL="177800" rtl="0" algn="l">
              <a:spcBef>
                <a:spcPts val="400"/>
              </a:spcBef>
              <a:spcAft>
                <a:spcPts val="0"/>
              </a:spcAft>
              <a:buClr>
                <a:schemeClr val="dk1"/>
              </a:buClr>
              <a:buSzPts val="1100"/>
              <a:buFont typeface="Arial"/>
              <a:buNone/>
            </a:pPr>
            <a:r>
              <a:t/>
            </a:r>
            <a:endParaRPr/>
          </a:p>
        </p:txBody>
      </p:sp>
      <p:sp>
        <p:nvSpPr>
          <p:cNvPr id="102" name="Google Shape;102;g2a30ab509a7_1_49: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30ab509a7_1_55: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a30ab509a7_1_55: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32c47227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32c47227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rgbClr val="E51A2D"/>
              </a:buClr>
              <a:buSzPts val="1400"/>
              <a:buFont typeface="Roboto"/>
              <a:buChar char="●"/>
            </a:pPr>
            <a:r>
              <a:rPr b="1" lang="en-GB" sz="1000">
                <a:solidFill>
                  <a:srgbClr val="374151"/>
                </a:solidFill>
                <a:latin typeface="Roboto"/>
                <a:ea typeface="Roboto"/>
                <a:cs typeface="Roboto"/>
                <a:sym typeface="Roboto"/>
              </a:rPr>
              <a:t>Core of Customer Satisfaction:</a:t>
            </a:r>
            <a:endParaRPr b="1" sz="1000">
              <a:solidFill>
                <a:srgbClr val="374151"/>
              </a:solidFill>
              <a:latin typeface="Roboto"/>
              <a:ea typeface="Roboto"/>
              <a:cs typeface="Roboto"/>
              <a:sym typeface="Roboto"/>
            </a:endParaRPr>
          </a:p>
          <a:p>
            <a:pPr indent="-330200" lvl="1" marL="914400" rtl="0" algn="l">
              <a:lnSpc>
                <a:spcPct val="115000"/>
              </a:lnSpc>
              <a:spcBef>
                <a:spcPts val="0"/>
              </a:spcBef>
              <a:spcAft>
                <a:spcPts val="0"/>
              </a:spcAft>
              <a:buClr>
                <a:srgbClr val="E51A2D"/>
              </a:buClr>
              <a:buSzPts val="1600"/>
              <a:buChar char="○"/>
            </a:pPr>
            <a:r>
              <a:rPr lang="en-GB" sz="1000">
                <a:solidFill>
                  <a:srgbClr val="374151"/>
                </a:solidFill>
                <a:latin typeface="Roboto"/>
                <a:ea typeface="Roboto"/>
                <a:cs typeface="Roboto"/>
                <a:sym typeface="Roboto"/>
              </a:rPr>
              <a:t>Customer satisfaction is foundational to the success of any business.</a:t>
            </a:r>
            <a:endParaRPr sz="1000">
              <a:solidFill>
                <a:srgbClr val="374151"/>
              </a:solidFill>
              <a:latin typeface="Roboto"/>
              <a:ea typeface="Roboto"/>
              <a:cs typeface="Roboto"/>
              <a:sym typeface="Roboto"/>
            </a:endParaRPr>
          </a:p>
          <a:p>
            <a:pPr indent="-330200" lvl="1" marL="914400" rtl="0" algn="l">
              <a:lnSpc>
                <a:spcPct val="115000"/>
              </a:lnSpc>
              <a:spcBef>
                <a:spcPts val="0"/>
              </a:spcBef>
              <a:spcAft>
                <a:spcPts val="0"/>
              </a:spcAft>
              <a:buClr>
                <a:srgbClr val="E51A2D"/>
              </a:buClr>
              <a:buSzPts val="1600"/>
              <a:buChar char="○"/>
            </a:pPr>
            <a:r>
              <a:rPr lang="en-GB" sz="1000">
                <a:solidFill>
                  <a:srgbClr val="374151"/>
                </a:solidFill>
                <a:latin typeface="Roboto"/>
                <a:ea typeface="Roboto"/>
                <a:cs typeface="Roboto"/>
                <a:sym typeface="Roboto"/>
              </a:rPr>
              <a:t>Overcoming the challenges of decision fatigue and dissatisfaction is essential for sustained customer happiness.</a:t>
            </a:r>
            <a:endParaRPr sz="1000">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E51A2D"/>
              </a:buClr>
              <a:buSzPts val="1800"/>
              <a:buChar char="●"/>
            </a:pPr>
            <a:r>
              <a:rPr b="1" lang="en-GB" sz="1000">
                <a:solidFill>
                  <a:srgbClr val="374151"/>
                </a:solidFill>
                <a:latin typeface="Roboto"/>
                <a:ea typeface="Roboto"/>
                <a:cs typeface="Roboto"/>
                <a:sym typeface="Roboto"/>
              </a:rPr>
              <a:t>Missed Business Opportunities:</a:t>
            </a:r>
            <a:endParaRPr b="1" sz="1000">
              <a:solidFill>
                <a:srgbClr val="374151"/>
              </a:solidFill>
              <a:latin typeface="Roboto"/>
              <a:ea typeface="Roboto"/>
              <a:cs typeface="Roboto"/>
              <a:sym typeface="Roboto"/>
            </a:endParaRPr>
          </a:p>
          <a:p>
            <a:pPr indent="-330200" lvl="1" marL="914400" rtl="0" algn="l">
              <a:lnSpc>
                <a:spcPct val="115000"/>
              </a:lnSpc>
              <a:spcBef>
                <a:spcPts val="0"/>
              </a:spcBef>
              <a:spcAft>
                <a:spcPts val="0"/>
              </a:spcAft>
              <a:buClr>
                <a:srgbClr val="E51A2D"/>
              </a:buClr>
              <a:buSzPts val="1600"/>
              <a:buChar char="○"/>
            </a:pPr>
            <a:r>
              <a:rPr lang="en-GB" sz="1000">
                <a:solidFill>
                  <a:srgbClr val="374151"/>
                </a:solidFill>
                <a:latin typeface="Roboto"/>
                <a:ea typeface="Roboto"/>
                <a:cs typeface="Roboto"/>
                <a:sym typeface="Roboto"/>
              </a:rPr>
              <a:t>A disconnected shopping experience results in missed opportunities for businesses.</a:t>
            </a:r>
            <a:endParaRPr sz="1000">
              <a:solidFill>
                <a:srgbClr val="374151"/>
              </a:solidFill>
              <a:latin typeface="Roboto"/>
              <a:ea typeface="Roboto"/>
              <a:cs typeface="Roboto"/>
              <a:sym typeface="Roboto"/>
            </a:endParaRPr>
          </a:p>
          <a:p>
            <a:pPr indent="-330200" lvl="1" marL="914400" rtl="0" algn="l">
              <a:lnSpc>
                <a:spcPct val="115000"/>
              </a:lnSpc>
              <a:spcBef>
                <a:spcPts val="0"/>
              </a:spcBef>
              <a:spcAft>
                <a:spcPts val="0"/>
              </a:spcAft>
              <a:buClr>
                <a:srgbClr val="E51A2D"/>
              </a:buClr>
              <a:buSzPts val="1600"/>
              <a:buChar char="○"/>
            </a:pPr>
            <a:r>
              <a:rPr lang="en-GB" sz="1000">
                <a:solidFill>
                  <a:srgbClr val="374151"/>
                </a:solidFill>
                <a:latin typeface="Roboto"/>
                <a:ea typeface="Roboto"/>
                <a:cs typeface="Roboto"/>
                <a:sym typeface="Roboto"/>
              </a:rPr>
              <a:t>Businesses need to adapt to evolving consumer expectations to stay competitive.</a:t>
            </a:r>
            <a:endParaRPr sz="1000">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E51A2D"/>
              </a:buClr>
              <a:buSzPts val="1800"/>
              <a:buChar char="●"/>
            </a:pPr>
            <a:r>
              <a:rPr b="1" lang="en-GB" sz="1000">
                <a:solidFill>
                  <a:srgbClr val="374151"/>
                </a:solidFill>
                <a:latin typeface="Roboto"/>
                <a:ea typeface="Roboto"/>
                <a:cs typeface="Roboto"/>
                <a:sym typeface="Roboto"/>
              </a:rPr>
              <a:t>Personalized Interactions:</a:t>
            </a:r>
            <a:endParaRPr b="1" sz="1000">
              <a:solidFill>
                <a:srgbClr val="374151"/>
              </a:solidFill>
              <a:latin typeface="Roboto"/>
              <a:ea typeface="Roboto"/>
              <a:cs typeface="Roboto"/>
              <a:sym typeface="Roboto"/>
            </a:endParaRPr>
          </a:p>
          <a:p>
            <a:pPr indent="-330200" lvl="1" marL="914400" rtl="0" algn="l">
              <a:lnSpc>
                <a:spcPct val="115000"/>
              </a:lnSpc>
              <a:spcBef>
                <a:spcPts val="0"/>
              </a:spcBef>
              <a:spcAft>
                <a:spcPts val="0"/>
              </a:spcAft>
              <a:buClr>
                <a:srgbClr val="E51A2D"/>
              </a:buClr>
              <a:buSzPts val="1600"/>
              <a:buChar char="○"/>
            </a:pPr>
            <a:r>
              <a:rPr lang="en-GB" sz="1000">
                <a:solidFill>
                  <a:srgbClr val="374151"/>
                </a:solidFill>
                <a:latin typeface="Roboto"/>
                <a:ea typeface="Roboto"/>
                <a:cs typeface="Roboto"/>
                <a:sym typeface="Roboto"/>
              </a:rPr>
              <a:t>Understanding and addressing customer sentiments enable the creation of personalized, meaningful interactions.</a:t>
            </a:r>
            <a:endParaRPr sz="1000">
              <a:solidFill>
                <a:srgbClr val="374151"/>
              </a:solidFill>
              <a:latin typeface="Roboto"/>
              <a:ea typeface="Roboto"/>
              <a:cs typeface="Roboto"/>
              <a:sym typeface="Roboto"/>
            </a:endParaRPr>
          </a:p>
          <a:p>
            <a:pPr indent="-330200" lvl="1" marL="914400" rtl="0" algn="l">
              <a:lnSpc>
                <a:spcPct val="115000"/>
              </a:lnSpc>
              <a:spcBef>
                <a:spcPts val="0"/>
              </a:spcBef>
              <a:spcAft>
                <a:spcPts val="0"/>
              </a:spcAft>
              <a:buClr>
                <a:srgbClr val="E51A2D"/>
              </a:buClr>
              <a:buSzPts val="1600"/>
              <a:buChar char="○"/>
            </a:pPr>
            <a:r>
              <a:rPr lang="en-GB" sz="1000">
                <a:solidFill>
                  <a:srgbClr val="374151"/>
                </a:solidFill>
                <a:latin typeface="Roboto"/>
                <a:ea typeface="Roboto"/>
                <a:cs typeface="Roboto"/>
                <a:sym typeface="Roboto"/>
              </a:rPr>
              <a:t>Personalization fosters a sense of connection between customers and businesses.</a:t>
            </a:r>
            <a:endParaRPr sz="1000">
              <a:solidFill>
                <a:srgbClr val="374151"/>
              </a:solidFill>
              <a:latin typeface="Roboto"/>
              <a:ea typeface="Roboto"/>
              <a:cs typeface="Roboto"/>
              <a:sym typeface="Roboto"/>
            </a:endParaRPr>
          </a:p>
          <a:p>
            <a:pPr indent="-342900" lvl="0" marL="457200" rtl="0" algn="l">
              <a:lnSpc>
                <a:spcPct val="115000"/>
              </a:lnSpc>
              <a:spcBef>
                <a:spcPts val="0"/>
              </a:spcBef>
              <a:spcAft>
                <a:spcPts val="0"/>
              </a:spcAft>
              <a:buClr>
                <a:srgbClr val="E51A2D"/>
              </a:buClr>
              <a:buSzPts val="1800"/>
              <a:buChar char="●"/>
            </a:pPr>
            <a:r>
              <a:rPr b="1" lang="en-GB" sz="1000">
                <a:solidFill>
                  <a:srgbClr val="374151"/>
                </a:solidFill>
                <a:latin typeface="Roboto"/>
                <a:ea typeface="Roboto"/>
                <a:cs typeface="Roboto"/>
                <a:sym typeface="Roboto"/>
              </a:rPr>
              <a:t>Building Loyalty and Growth:</a:t>
            </a:r>
            <a:endParaRPr b="1" sz="1000">
              <a:solidFill>
                <a:srgbClr val="374151"/>
              </a:solidFill>
              <a:latin typeface="Roboto"/>
              <a:ea typeface="Roboto"/>
              <a:cs typeface="Roboto"/>
              <a:sym typeface="Roboto"/>
            </a:endParaRPr>
          </a:p>
          <a:p>
            <a:pPr indent="-330200" lvl="1" marL="914400" rtl="0" algn="l">
              <a:lnSpc>
                <a:spcPct val="115000"/>
              </a:lnSpc>
              <a:spcBef>
                <a:spcPts val="0"/>
              </a:spcBef>
              <a:spcAft>
                <a:spcPts val="0"/>
              </a:spcAft>
              <a:buClr>
                <a:srgbClr val="E51A2D"/>
              </a:buClr>
              <a:buSzPts val="1600"/>
              <a:buChar char="○"/>
            </a:pPr>
            <a:r>
              <a:rPr lang="en-GB" sz="1000">
                <a:solidFill>
                  <a:srgbClr val="374151"/>
                </a:solidFill>
                <a:latin typeface="Roboto"/>
                <a:ea typeface="Roboto"/>
                <a:cs typeface="Roboto"/>
                <a:sym typeface="Roboto"/>
              </a:rPr>
              <a:t>Emotional engagement through sentiment-driven approaches builds lasting relationships and fosters customer loyalty.</a:t>
            </a:r>
            <a:endParaRPr sz="1000">
              <a:solidFill>
                <a:srgbClr val="374151"/>
              </a:solidFill>
              <a:latin typeface="Roboto"/>
              <a:ea typeface="Roboto"/>
              <a:cs typeface="Roboto"/>
              <a:sym typeface="Roboto"/>
            </a:endParaRPr>
          </a:p>
          <a:p>
            <a:pPr indent="-342900" lvl="1" marL="914400" rtl="0" algn="l">
              <a:lnSpc>
                <a:spcPct val="115000"/>
              </a:lnSpc>
              <a:spcBef>
                <a:spcPts val="0"/>
              </a:spcBef>
              <a:spcAft>
                <a:spcPts val="0"/>
              </a:spcAft>
              <a:buClr>
                <a:srgbClr val="E51A2D"/>
              </a:buClr>
              <a:buSzPts val="1800"/>
              <a:buChar char="○"/>
            </a:pPr>
            <a:r>
              <a:rPr lang="en-GB" sz="1000">
                <a:solidFill>
                  <a:srgbClr val="374151"/>
                </a:solidFill>
                <a:latin typeface="Roboto"/>
                <a:ea typeface="Roboto"/>
                <a:cs typeface="Roboto"/>
                <a:sym typeface="Roboto"/>
              </a:rPr>
              <a:t>Ultimately, tapping into customer sentiments is a strategic move for driving business growth</a:t>
            </a:r>
            <a:r>
              <a:rPr lang="en-GB"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9144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30ab509a7_1_61: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a30ab509a7_1_61: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3a1f8d8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3a1f8d8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30ab509a7_1_67:notes"/>
          <p:cNvSpPr txBox="1"/>
          <p:nvPr>
            <p:ph idx="1" type="body"/>
          </p:nvPr>
        </p:nvSpPr>
        <p:spPr>
          <a:xfrm>
            <a:off x="685800" y="4343401"/>
            <a:ext cx="5486400" cy="4114800"/>
          </a:xfrm>
          <a:prstGeom prst="rect">
            <a:avLst/>
          </a:prstGeom>
        </p:spPr>
        <p:txBody>
          <a:bodyPr anchorCtr="0" anchor="t" bIns="91425" lIns="91425" spcFirstLastPara="1" rIns="91425" wrap="square" tIns="91425">
            <a:noAutofit/>
          </a:bodyPr>
          <a:lstStyle/>
          <a:p>
            <a:pPr indent="-177800" lvl="0" marL="177800" rtl="0" algn="l">
              <a:spcBef>
                <a:spcPts val="0"/>
              </a:spcBef>
              <a:spcAft>
                <a:spcPts val="0"/>
              </a:spcAft>
              <a:buClr>
                <a:srgbClr val="E51A2D"/>
              </a:buClr>
              <a:buSzPts val="2000"/>
              <a:buChar char="•"/>
            </a:pPr>
            <a:r>
              <a:rPr lang="en-GB" sz="1800">
                <a:solidFill>
                  <a:schemeClr val="dk1"/>
                </a:solidFill>
                <a:latin typeface="Calibri"/>
                <a:ea typeface="Calibri"/>
                <a:cs typeface="Calibri"/>
                <a:sym typeface="Calibri"/>
              </a:rPr>
              <a:t>Visualizations and key findings from EDA</a:t>
            </a:r>
            <a:endParaRPr sz="1800">
              <a:solidFill>
                <a:schemeClr val="dk1"/>
              </a:solidFill>
              <a:latin typeface="Calibri"/>
              <a:ea typeface="Calibri"/>
              <a:cs typeface="Calibri"/>
              <a:sym typeface="Calibri"/>
            </a:endParaRPr>
          </a:p>
          <a:p>
            <a:pPr indent="-177800" lvl="0" marL="177800" rtl="0" algn="l">
              <a:spcBef>
                <a:spcPts val="400"/>
              </a:spcBef>
              <a:spcAft>
                <a:spcPts val="0"/>
              </a:spcAft>
              <a:buClr>
                <a:srgbClr val="E51A2D"/>
              </a:buClr>
              <a:buSzPts val="2000"/>
              <a:buChar char="•"/>
            </a:pPr>
            <a:r>
              <a:rPr lang="en-GB" sz="1800">
                <a:solidFill>
                  <a:schemeClr val="dk1"/>
                </a:solidFill>
                <a:latin typeface="Calibri"/>
                <a:ea typeface="Calibri"/>
                <a:cs typeface="Calibri"/>
                <a:sym typeface="Calibri"/>
              </a:rPr>
              <a:t>Any insights gained from the initial exploration</a:t>
            </a:r>
            <a:endParaRPr sz="1800">
              <a:solidFill>
                <a:schemeClr val="dk1"/>
              </a:solidFill>
              <a:latin typeface="Calibri"/>
              <a:ea typeface="Calibri"/>
              <a:cs typeface="Calibri"/>
              <a:sym typeface="Calibri"/>
            </a:endParaRPr>
          </a:p>
          <a:p>
            <a:pPr indent="-177800" lvl="0" marL="177800" rtl="0" algn="l">
              <a:spcBef>
                <a:spcPts val="400"/>
              </a:spcBef>
              <a:spcAft>
                <a:spcPts val="0"/>
              </a:spcAft>
              <a:buClr>
                <a:srgbClr val="E51A2D"/>
              </a:buClr>
              <a:buSzPts val="2000"/>
              <a:buChar char="•"/>
            </a:pPr>
            <a:r>
              <a:rPr lang="en-GB" sz="1800">
                <a:solidFill>
                  <a:schemeClr val="dk1"/>
                </a:solidFill>
                <a:latin typeface="Calibri"/>
                <a:ea typeface="Calibri"/>
                <a:cs typeface="Calibri"/>
                <a:sym typeface="Calibri"/>
              </a:rPr>
              <a:t>Active dashboard [Tableau]</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41" name="Google Shape;141;g2a30ab509a7_1_67:notes"/>
          <p:cNvSpPr/>
          <p:nvPr>
            <p:ph idx="2" type="sldImg"/>
          </p:nvPr>
        </p:nvSpPr>
        <p:spPr>
          <a:xfrm>
            <a:off x="330200" y="685488"/>
            <a:ext cx="6197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37599995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37599995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showMasterSp="0">
  <p:cSld name="9_Title Slide">
    <p:bg>
      <p:bgPr>
        <a:solidFill>
          <a:schemeClr val="lt1"/>
        </a:solidFill>
      </p:bgPr>
    </p:bg>
    <p:spTree>
      <p:nvGrpSpPr>
        <p:cNvPr id="57" name="Shape 57"/>
        <p:cNvGrpSpPr/>
        <p:nvPr/>
      </p:nvGrpSpPr>
      <p:grpSpPr>
        <a:xfrm>
          <a:off x="0" y="0"/>
          <a:ext cx="0" cy="0"/>
          <a:chOff x="0" y="0"/>
          <a:chExt cx="0" cy="0"/>
        </a:xfrm>
      </p:grpSpPr>
      <p:pic>
        <p:nvPicPr>
          <p:cNvPr descr="/Volumes/WorkDrive/___CLARK/___All_Jobs/__BRANDING/___2015/__Rollout/Rollout_PPT/__PPT_Linear_Red_Cov_FINAL-01.png" id="58" name="Google Shape;58;p14"/>
          <p:cNvPicPr preferRelativeResize="0"/>
          <p:nvPr/>
        </p:nvPicPr>
        <p:blipFill rotWithShape="1">
          <a:blip r:embed="rId2">
            <a:alphaModFix/>
          </a:blip>
          <a:srcRect b="0" l="0" r="0" t="0"/>
          <a:stretch/>
        </p:blipFill>
        <p:spPr>
          <a:xfrm>
            <a:off x="-228600" y="-106120"/>
            <a:ext cx="9601200" cy="5242911"/>
          </a:xfrm>
          <a:prstGeom prst="rect">
            <a:avLst/>
          </a:prstGeom>
          <a:noFill/>
          <a:ln>
            <a:noFill/>
          </a:ln>
        </p:spPr>
      </p:pic>
      <p:sp>
        <p:nvSpPr>
          <p:cNvPr id="59" name="Google Shape;59;p14"/>
          <p:cNvSpPr txBox="1"/>
          <p:nvPr>
            <p:ph type="ctrTitle"/>
          </p:nvPr>
        </p:nvSpPr>
        <p:spPr>
          <a:xfrm>
            <a:off x="474133" y="2"/>
            <a:ext cx="8225367" cy="1366896"/>
          </a:xfrm>
          <a:prstGeom prst="rect">
            <a:avLst/>
          </a:prstGeom>
          <a:noFill/>
          <a:ln>
            <a:noFill/>
          </a:ln>
        </p:spPr>
        <p:txBody>
          <a:bodyPr anchorCtr="0" anchor="b" bIns="0" lIns="0" spcFirstLastPara="1" rIns="0" wrap="square" tIns="171450">
            <a:noAutofit/>
          </a:bodyPr>
          <a:lstStyle>
            <a:lvl1pPr lvl="0" algn="ctr">
              <a:lnSpc>
                <a:spcPct val="115000"/>
              </a:lnSpc>
              <a:spcBef>
                <a:spcPts val="0"/>
              </a:spcBef>
              <a:spcAft>
                <a:spcPts val="0"/>
              </a:spcAft>
              <a:buSzPts val="1100"/>
              <a:buNone/>
              <a:defRPr sz="30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 type="body"/>
          </p:nvPr>
        </p:nvSpPr>
        <p:spPr>
          <a:xfrm>
            <a:off x="443207" y="996383"/>
            <a:ext cx="8270124" cy="714444"/>
          </a:xfrm>
          <a:prstGeom prst="rect">
            <a:avLst/>
          </a:prstGeom>
          <a:noFill/>
          <a:ln>
            <a:noFill/>
          </a:ln>
        </p:spPr>
        <p:txBody>
          <a:bodyPr anchorCtr="0" anchor="b" bIns="34275" lIns="68575" spcFirstLastPara="1" rIns="68575" wrap="square" tIns="34275">
            <a:noAutofit/>
          </a:bodyPr>
          <a:lstStyle>
            <a:lvl1pPr indent="-228600" lvl="0" marL="457200" marR="0" rtl="0" algn="ctr">
              <a:spcBef>
                <a:spcPts val="400"/>
              </a:spcBef>
              <a:spcAft>
                <a:spcPts val="0"/>
              </a:spcAft>
              <a:buClr>
                <a:srgbClr val="C50B26"/>
              </a:buClr>
              <a:buSzPts val="2100"/>
              <a:buFont typeface="Merriweather Sans"/>
              <a:buNone/>
              <a:defRPr b="0" i="0" sz="1800" u="none" cap="none" strike="noStrike">
                <a:solidFill>
                  <a:schemeClr val="dk1"/>
                </a:solidFill>
                <a:latin typeface="Calibri"/>
                <a:ea typeface="Calibri"/>
                <a:cs typeface="Calibri"/>
                <a:sym typeface="Calibri"/>
              </a:defRPr>
            </a:lvl1pPr>
            <a:lvl2pPr indent="-228600" lvl="1" marL="914400" marR="0" rtl="0" algn="l">
              <a:spcBef>
                <a:spcPts val="300"/>
              </a:spcBef>
              <a:spcAft>
                <a:spcPts val="0"/>
              </a:spcAft>
              <a:buSzPts val="1100"/>
              <a:buNone/>
              <a:defRPr b="0" i="0" sz="1500" u="none" cap="none" strike="noStrike">
                <a:solidFill>
                  <a:srgbClr val="767878"/>
                </a:solidFill>
                <a:latin typeface="Calibri"/>
                <a:ea typeface="Calibri"/>
                <a:cs typeface="Calibri"/>
                <a:sym typeface="Calibri"/>
              </a:defRPr>
            </a:lvl2pPr>
            <a:lvl3pPr indent="-342900" lvl="2" marL="1371600" marR="0" rtl="0" algn="l">
              <a:spcBef>
                <a:spcPts val="400"/>
              </a:spcBef>
              <a:spcAft>
                <a:spcPts val="0"/>
              </a:spcAft>
              <a:buClr>
                <a:srgbClr val="00895F"/>
              </a:buClr>
              <a:buSzPts val="1800"/>
              <a:buFont typeface="Merriweather Sans"/>
              <a:buChar char="&gt;"/>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SzPts val="1100"/>
              <a:buNone/>
              <a:defRPr b="0" i="0" sz="1500" u="none" cap="none" strike="noStrike">
                <a:solidFill>
                  <a:srgbClr val="767878"/>
                </a:solidFill>
                <a:latin typeface="Calibri"/>
                <a:ea typeface="Calibri"/>
                <a:cs typeface="Calibri"/>
                <a:sym typeface="Calibri"/>
              </a:defRPr>
            </a:lvl4pPr>
            <a:lvl5pPr indent="-323850" lvl="4" marL="2286000" marR="0" rtl="0" algn="l">
              <a:spcBef>
                <a:spcPts val="300"/>
              </a:spcBef>
              <a:spcAft>
                <a:spcPts val="0"/>
              </a:spcAft>
              <a:buClr>
                <a:srgbClr val="00895F"/>
              </a:buClr>
              <a:buSzPts val="1500"/>
              <a:buFont typeface="Merriweather Sans"/>
              <a:buChar char="&gt;"/>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 name="Shape 61"/>
        <p:cNvGrpSpPr/>
        <p:nvPr/>
      </p:nvGrpSpPr>
      <p:grpSpPr>
        <a:xfrm>
          <a:off x="0" y="0"/>
          <a:ext cx="0" cy="0"/>
          <a:chOff x="0" y="0"/>
          <a:chExt cx="0" cy="0"/>
        </a:xfrm>
      </p:grpSpPr>
      <p:sp>
        <p:nvSpPr>
          <p:cNvPr id="62" name="Google Shape;62;p15"/>
          <p:cNvSpPr txBox="1"/>
          <p:nvPr>
            <p:ph type="title"/>
          </p:nvPr>
        </p:nvSpPr>
        <p:spPr>
          <a:xfrm>
            <a:off x="457200" y="89298"/>
            <a:ext cx="6540500" cy="856853"/>
          </a:xfrm>
          <a:prstGeom prst="rect">
            <a:avLst/>
          </a:prstGeom>
          <a:noFill/>
          <a:ln>
            <a:noFill/>
          </a:ln>
        </p:spPr>
        <p:txBody>
          <a:bodyPr anchorCtr="0" anchor="b" bIns="34275" lIns="68575" spcFirstLastPara="1" rIns="68575" wrap="square" tIns="34275">
            <a:noAutofit/>
          </a:bodyPr>
          <a:lstStyle>
            <a:lvl1pPr lvl="0" algn="l">
              <a:lnSpc>
                <a:spcPct val="106250"/>
              </a:lnSpc>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5"/>
          <p:cNvSpPr txBox="1"/>
          <p:nvPr>
            <p:ph idx="1" type="body"/>
          </p:nvPr>
        </p:nvSpPr>
        <p:spPr>
          <a:xfrm>
            <a:off x="457200" y="1186961"/>
            <a:ext cx="8229600" cy="3407661"/>
          </a:xfrm>
          <a:prstGeom prst="rect">
            <a:avLst/>
          </a:prstGeom>
          <a:noFill/>
          <a:ln>
            <a:noFill/>
          </a:ln>
        </p:spPr>
        <p:txBody>
          <a:bodyPr anchorCtr="0" anchor="t" bIns="34275" lIns="68575" spcFirstLastPara="1" rIns="68575" wrap="square" tIns="34275">
            <a:noAutofit/>
          </a:bodyPr>
          <a:lstStyle>
            <a:lvl1pPr indent="-355600" lvl="0" marL="457200" marR="0" rtl="0" algn="l">
              <a:spcBef>
                <a:spcPts val="400"/>
              </a:spcBef>
              <a:spcAft>
                <a:spcPts val="0"/>
              </a:spcAft>
              <a:buClr>
                <a:schemeClr val="accent1"/>
              </a:buClr>
              <a:buSzPts val="2000"/>
              <a:buFont typeface="Arial"/>
              <a:buChar char="•"/>
              <a:defRPr b="0" i="0" sz="1800" u="none" cap="none" strike="noStrike">
                <a:solidFill>
                  <a:schemeClr val="dk1"/>
                </a:solidFill>
                <a:latin typeface="Calibri"/>
                <a:ea typeface="Calibri"/>
                <a:cs typeface="Calibri"/>
                <a:sym typeface="Calibri"/>
              </a:defRPr>
            </a:lvl1pPr>
            <a:lvl2pPr indent="-342900" lvl="1" marL="914400" marR="0" rtl="0" algn="l">
              <a:spcBef>
                <a:spcPts val="400"/>
              </a:spcBef>
              <a:spcAft>
                <a:spcPts val="0"/>
              </a:spcAft>
              <a:buClr>
                <a:schemeClr val="accent1"/>
              </a:buClr>
              <a:buSzPts val="1800"/>
              <a:buFont typeface="Arial"/>
              <a:buChar char="•"/>
              <a:defRPr b="0" i="0" sz="1800" u="none" cap="none" strike="noStrike">
                <a:solidFill>
                  <a:srgbClr val="767878"/>
                </a:solidFill>
                <a:latin typeface="Calibri"/>
                <a:ea typeface="Calibri"/>
                <a:cs typeface="Calibri"/>
                <a:sym typeface="Calibri"/>
              </a:defRPr>
            </a:lvl2pPr>
            <a:lvl3pPr indent="-342900" lvl="2" marL="1371600" marR="0" rtl="0" algn="l">
              <a:spcBef>
                <a:spcPts val="300"/>
              </a:spcBef>
              <a:spcAft>
                <a:spcPts val="0"/>
              </a:spcAft>
              <a:buClr>
                <a:schemeClr val="accent1"/>
              </a:buClr>
              <a:buSzPts val="1800"/>
              <a:buFont typeface="Arial"/>
              <a:buChar char="•"/>
              <a:defRPr b="0" i="0" sz="1700" u="none" cap="none" strike="noStrike">
                <a:solidFill>
                  <a:srgbClr val="7F7F7F"/>
                </a:solidFill>
                <a:latin typeface="Calibri"/>
                <a:ea typeface="Calibri"/>
                <a:cs typeface="Calibri"/>
                <a:sym typeface="Calibri"/>
              </a:defRPr>
            </a:lvl3pPr>
            <a:lvl4pPr indent="-228600" lvl="3" marL="1828800" marR="0" rtl="0" algn="l">
              <a:spcBef>
                <a:spcPts val="300"/>
              </a:spcBef>
              <a:spcAft>
                <a:spcPts val="0"/>
              </a:spcAft>
              <a:buSzPts val="1100"/>
              <a:buNone/>
              <a:defRPr b="0" i="0" sz="1500" u="none" cap="none" strike="noStrike">
                <a:solidFill>
                  <a:srgbClr val="767878"/>
                </a:solidFill>
                <a:latin typeface="Calibri"/>
                <a:ea typeface="Calibri"/>
                <a:cs typeface="Calibri"/>
                <a:sym typeface="Calibri"/>
              </a:defRPr>
            </a:lvl4pPr>
            <a:lvl5pPr indent="-323850" lvl="4" marL="2286000" marR="0" rtl="0" algn="l">
              <a:spcBef>
                <a:spcPts val="300"/>
              </a:spcBef>
              <a:spcAft>
                <a:spcPts val="0"/>
              </a:spcAft>
              <a:buClr>
                <a:srgbClr val="00895F"/>
              </a:buClr>
              <a:buSzPts val="1500"/>
              <a:buFont typeface="Merriweather Sans"/>
              <a:buChar char="&gt;"/>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4" name="Google Shape;64;p15"/>
          <p:cNvSpPr txBox="1"/>
          <p:nvPr>
            <p:ph idx="11" type="ftr"/>
          </p:nvPr>
        </p:nvSpPr>
        <p:spPr>
          <a:xfrm>
            <a:off x="3138798" y="4778212"/>
            <a:ext cx="2895600" cy="273844"/>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100"/>
              <a:buNone/>
              <a:defRPr sz="600">
                <a:solidFill>
                  <a:srgbClr val="FFFFF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0" type="dt"/>
          </p:nvPr>
        </p:nvSpPr>
        <p:spPr>
          <a:xfrm>
            <a:off x="471798" y="4778212"/>
            <a:ext cx="2133600" cy="27384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sz="600">
                <a:solidFill>
                  <a:srgbClr val="FFFFF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rgbClr val="FFFFFF"/>
                </a:solidFill>
                <a:latin typeface="Arial"/>
                <a:ea typeface="Arial"/>
                <a:cs typeface="Arial"/>
                <a:sym typeface="Arial"/>
              </a:defRPr>
            </a:lvl1pPr>
            <a:lvl2pPr indent="0" lvl="1" marL="0" algn="r">
              <a:spcBef>
                <a:spcPts val="0"/>
              </a:spcBef>
              <a:buNone/>
              <a:defRPr b="0" i="0" sz="600" u="none" cap="none" strike="noStrike">
                <a:solidFill>
                  <a:srgbClr val="FFFFFF"/>
                </a:solidFill>
                <a:latin typeface="Arial"/>
                <a:ea typeface="Arial"/>
                <a:cs typeface="Arial"/>
                <a:sym typeface="Arial"/>
              </a:defRPr>
            </a:lvl2pPr>
            <a:lvl3pPr indent="0" lvl="2" marL="0" algn="r">
              <a:spcBef>
                <a:spcPts val="0"/>
              </a:spcBef>
              <a:buNone/>
              <a:defRPr b="0" i="0" sz="600" u="none" cap="none" strike="noStrike">
                <a:solidFill>
                  <a:srgbClr val="FFFFFF"/>
                </a:solidFill>
                <a:latin typeface="Arial"/>
                <a:ea typeface="Arial"/>
                <a:cs typeface="Arial"/>
                <a:sym typeface="Arial"/>
              </a:defRPr>
            </a:lvl3pPr>
            <a:lvl4pPr indent="0" lvl="3" marL="0" algn="r">
              <a:spcBef>
                <a:spcPts val="0"/>
              </a:spcBef>
              <a:buNone/>
              <a:defRPr b="0" i="0" sz="600" u="none" cap="none" strike="noStrike">
                <a:solidFill>
                  <a:srgbClr val="FFFFFF"/>
                </a:solidFill>
                <a:latin typeface="Arial"/>
                <a:ea typeface="Arial"/>
                <a:cs typeface="Arial"/>
                <a:sym typeface="Arial"/>
              </a:defRPr>
            </a:lvl4pPr>
            <a:lvl5pPr indent="0" lvl="4" marL="0" algn="r">
              <a:spcBef>
                <a:spcPts val="0"/>
              </a:spcBef>
              <a:buNone/>
              <a:defRPr b="0" i="0" sz="600" u="none" cap="none" strike="noStrike">
                <a:solidFill>
                  <a:srgbClr val="FFFFFF"/>
                </a:solidFill>
                <a:latin typeface="Arial"/>
                <a:ea typeface="Arial"/>
                <a:cs typeface="Arial"/>
                <a:sym typeface="Arial"/>
              </a:defRPr>
            </a:lvl5pPr>
            <a:lvl6pPr indent="0" lvl="5" marL="0" algn="r">
              <a:spcBef>
                <a:spcPts val="0"/>
              </a:spcBef>
              <a:buNone/>
              <a:defRPr b="0" i="0" sz="600" u="none" cap="none" strike="noStrike">
                <a:solidFill>
                  <a:srgbClr val="FFFFFF"/>
                </a:solidFill>
                <a:latin typeface="Arial"/>
                <a:ea typeface="Arial"/>
                <a:cs typeface="Arial"/>
                <a:sym typeface="Arial"/>
              </a:defRPr>
            </a:lvl6pPr>
            <a:lvl7pPr indent="0" lvl="6" marL="0" algn="r">
              <a:spcBef>
                <a:spcPts val="0"/>
              </a:spcBef>
              <a:buNone/>
              <a:defRPr b="0" i="0" sz="600" u="none" cap="none" strike="noStrike">
                <a:solidFill>
                  <a:srgbClr val="FFFFFF"/>
                </a:solidFill>
                <a:latin typeface="Arial"/>
                <a:ea typeface="Arial"/>
                <a:cs typeface="Arial"/>
                <a:sym typeface="Arial"/>
              </a:defRPr>
            </a:lvl7pPr>
            <a:lvl8pPr indent="0" lvl="7" marL="0" algn="r">
              <a:spcBef>
                <a:spcPts val="0"/>
              </a:spcBef>
              <a:buNone/>
              <a:defRPr b="0" i="0" sz="600" u="none" cap="none" strike="noStrike">
                <a:solidFill>
                  <a:srgbClr val="FFFFFF"/>
                </a:solidFill>
                <a:latin typeface="Arial"/>
                <a:ea typeface="Arial"/>
                <a:cs typeface="Arial"/>
                <a:sym typeface="Arial"/>
              </a:defRPr>
            </a:lvl8pPr>
            <a:lvl9pPr indent="0" lvl="8" marL="0" algn="r">
              <a:spcBef>
                <a:spcPts val="0"/>
              </a:spcBef>
              <a:buNone/>
              <a:defRPr b="0" i="0" sz="6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showMasterSp="0">
  <p:cSld name="8_Title Slide">
    <p:bg>
      <p:bgPr>
        <a:solidFill>
          <a:schemeClr val="lt1"/>
        </a:solidFill>
      </p:bgPr>
    </p:bg>
    <p:spTree>
      <p:nvGrpSpPr>
        <p:cNvPr id="67" name="Shape 67"/>
        <p:cNvGrpSpPr/>
        <p:nvPr/>
      </p:nvGrpSpPr>
      <p:grpSpPr>
        <a:xfrm>
          <a:off x="0" y="0"/>
          <a:ext cx="0" cy="0"/>
          <a:chOff x="0" y="0"/>
          <a:chExt cx="0" cy="0"/>
        </a:xfrm>
      </p:grpSpPr>
      <p:pic>
        <p:nvPicPr>
          <p:cNvPr descr="/Volumes/WorkDrive/___CLARK/___All_Jobs/__BRANDING/___2015/__Rollout/Rollout_PPT/__PPT_Linear_RED_DIVIDER_KO_2-01.png" id="68" name="Google Shape;68;p16"/>
          <p:cNvPicPr preferRelativeResize="0"/>
          <p:nvPr/>
        </p:nvPicPr>
        <p:blipFill rotWithShape="1">
          <a:blip r:embed="rId2">
            <a:alphaModFix/>
          </a:blip>
          <a:srcRect b="0" l="0" r="0" t="0"/>
          <a:stretch/>
        </p:blipFill>
        <p:spPr>
          <a:xfrm>
            <a:off x="0" y="3015189"/>
            <a:ext cx="9144000" cy="2481493"/>
          </a:xfrm>
          <a:prstGeom prst="rect">
            <a:avLst/>
          </a:prstGeom>
          <a:noFill/>
          <a:ln>
            <a:noFill/>
          </a:ln>
        </p:spPr>
      </p:pic>
      <p:sp>
        <p:nvSpPr>
          <p:cNvPr id="69" name="Google Shape;69;p16"/>
          <p:cNvSpPr txBox="1"/>
          <p:nvPr>
            <p:ph type="ctrTitle"/>
          </p:nvPr>
        </p:nvSpPr>
        <p:spPr>
          <a:xfrm>
            <a:off x="474133" y="1"/>
            <a:ext cx="8225367" cy="1878381"/>
          </a:xfrm>
          <a:prstGeom prst="rect">
            <a:avLst/>
          </a:prstGeom>
          <a:noFill/>
          <a:ln>
            <a:noFill/>
          </a:ln>
        </p:spPr>
        <p:txBody>
          <a:bodyPr anchorCtr="0" anchor="b" bIns="0" lIns="0" spcFirstLastPara="1" rIns="0" wrap="square" tIns="171450">
            <a:noAutofit/>
          </a:bodyPr>
          <a:lstStyle>
            <a:lvl1pPr lvl="0" algn="ctr">
              <a:lnSpc>
                <a:spcPct val="115000"/>
              </a:lnSpc>
              <a:spcBef>
                <a:spcPts val="0"/>
              </a:spcBef>
              <a:spcAft>
                <a:spcPts val="0"/>
              </a:spcAft>
              <a:buSzPts val="1100"/>
              <a:buNone/>
              <a:defRPr sz="3000" cap="none">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 type="body"/>
          </p:nvPr>
        </p:nvSpPr>
        <p:spPr>
          <a:xfrm>
            <a:off x="466725" y="3968280"/>
            <a:ext cx="3087688" cy="1160859"/>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Clr>
                <a:srgbClr val="00895F"/>
              </a:buClr>
              <a:buSzPts val="1400"/>
              <a:buFont typeface="Merriweather Sans"/>
              <a:buNone/>
              <a:defRPr b="0" i="0" sz="1400" u="none" cap="none" strike="noStrike">
                <a:solidFill>
                  <a:schemeClr val="lt1"/>
                </a:solidFill>
                <a:latin typeface="Calibri"/>
                <a:ea typeface="Calibri"/>
                <a:cs typeface="Calibri"/>
                <a:sym typeface="Calibri"/>
              </a:defRPr>
            </a:lvl1pPr>
            <a:lvl2pPr indent="-228600" lvl="1" marL="914400" marR="0" rtl="0" algn="l">
              <a:spcBef>
                <a:spcPts val="300"/>
              </a:spcBef>
              <a:spcAft>
                <a:spcPts val="0"/>
              </a:spcAft>
              <a:buClr>
                <a:srgbClr val="767878"/>
              </a:buClr>
              <a:buSzPts val="1400"/>
              <a:buFont typeface="Arial"/>
              <a:buNone/>
              <a:defRPr b="0" i="0" sz="1400" u="none" cap="none" strike="noStrike">
                <a:solidFill>
                  <a:srgbClr val="767878"/>
                </a:solidFill>
                <a:latin typeface="Calibri"/>
                <a:ea typeface="Calibri"/>
                <a:cs typeface="Calibri"/>
                <a:sym typeface="Calibri"/>
              </a:defRPr>
            </a:lvl2pPr>
            <a:lvl3pPr indent="-228600" lvl="2" marL="1371600" marR="0" rtl="0" algn="l">
              <a:spcBef>
                <a:spcPts val="300"/>
              </a:spcBef>
              <a:spcAft>
                <a:spcPts val="0"/>
              </a:spcAft>
              <a:buClr>
                <a:srgbClr val="00895F"/>
              </a:buClr>
              <a:buSzPts val="1400"/>
              <a:buFont typeface="Merriweather Sans"/>
              <a:buNone/>
              <a:defRPr b="0" i="0" sz="14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rgbClr val="767878"/>
              </a:buClr>
              <a:buSzPts val="1400"/>
              <a:buFont typeface="Arial"/>
              <a:buNone/>
              <a:defRPr b="0" i="0" sz="1400" u="none" cap="none" strike="noStrike">
                <a:solidFill>
                  <a:srgbClr val="767878"/>
                </a:solidFill>
                <a:latin typeface="Calibri"/>
                <a:ea typeface="Calibri"/>
                <a:cs typeface="Calibri"/>
                <a:sym typeface="Calibri"/>
              </a:defRPr>
            </a:lvl4pPr>
            <a:lvl5pPr indent="-228600" lvl="4" marL="2286000" marR="0" rtl="0" algn="l">
              <a:spcBef>
                <a:spcPts val="300"/>
              </a:spcBef>
              <a:spcAft>
                <a:spcPts val="0"/>
              </a:spcAft>
              <a:buClr>
                <a:srgbClr val="00895F"/>
              </a:buClr>
              <a:buSzPts val="1400"/>
              <a:buFont typeface="Merriweather Sans"/>
              <a:buNone/>
              <a:defRPr b="0" i="0" sz="14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71" name="Shape 71"/>
        <p:cNvGrpSpPr/>
        <p:nvPr/>
      </p:nvGrpSpPr>
      <p:grpSpPr>
        <a:xfrm>
          <a:off x="0" y="0"/>
          <a:ext cx="0" cy="0"/>
          <a:chOff x="0" y="0"/>
          <a:chExt cx="0" cy="0"/>
        </a:xfrm>
      </p:grpSpPr>
      <p:sp>
        <p:nvSpPr>
          <p:cNvPr id="72" name="Google Shape;72;p17"/>
          <p:cNvSpPr txBox="1"/>
          <p:nvPr>
            <p:ph type="title"/>
          </p:nvPr>
        </p:nvSpPr>
        <p:spPr>
          <a:xfrm>
            <a:off x="457200" y="89298"/>
            <a:ext cx="6540500" cy="856853"/>
          </a:xfrm>
          <a:prstGeom prst="rect">
            <a:avLst/>
          </a:prstGeom>
          <a:noFill/>
          <a:ln>
            <a:noFill/>
          </a:ln>
        </p:spPr>
        <p:txBody>
          <a:bodyPr anchorCtr="0" anchor="b" bIns="34275" lIns="68575" spcFirstLastPara="1" rIns="68575" wrap="square" tIns="34275">
            <a:noAutofit/>
          </a:bodyPr>
          <a:lstStyle>
            <a:lvl1pPr lvl="0" algn="l">
              <a:lnSpc>
                <a:spcPct val="106250"/>
              </a:lnSpc>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7"/>
          <p:cNvSpPr txBox="1"/>
          <p:nvPr>
            <p:ph idx="1" type="body"/>
          </p:nvPr>
        </p:nvSpPr>
        <p:spPr>
          <a:xfrm>
            <a:off x="457200" y="1226527"/>
            <a:ext cx="3810000" cy="3368096"/>
          </a:xfrm>
          <a:prstGeom prst="rect">
            <a:avLst/>
          </a:prstGeom>
          <a:noFill/>
          <a:ln>
            <a:noFill/>
          </a:ln>
        </p:spPr>
        <p:txBody>
          <a:bodyPr anchorCtr="0" anchor="t" bIns="34275" lIns="68575" spcFirstLastPara="1" rIns="68575" wrap="square" tIns="34275">
            <a:noAutofit/>
          </a:bodyPr>
          <a:lstStyle>
            <a:lvl1pPr indent="-355600" lvl="0" marL="457200" marR="0" rtl="0" algn="l">
              <a:spcBef>
                <a:spcPts val="400"/>
              </a:spcBef>
              <a:spcAft>
                <a:spcPts val="0"/>
              </a:spcAft>
              <a:buClr>
                <a:schemeClr val="accent1"/>
              </a:buClr>
              <a:buSzPts val="2000"/>
              <a:buFont typeface="Arial"/>
              <a:buChar char="•"/>
              <a:defRPr b="0" i="0" sz="1800" u="none" cap="none" strike="noStrike">
                <a:solidFill>
                  <a:schemeClr val="dk1"/>
                </a:solidFill>
                <a:latin typeface="Calibri"/>
                <a:ea typeface="Calibri"/>
                <a:cs typeface="Calibri"/>
                <a:sym typeface="Calibri"/>
              </a:defRPr>
            </a:lvl1pPr>
            <a:lvl2pPr indent="-342900" lvl="1" marL="914400" marR="0" rtl="0" algn="l">
              <a:spcBef>
                <a:spcPts val="400"/>
              </a:spcBef>
              <a:spcAft>
                <a:spcPts val="0"/>
              </a:spcAft>
              <a:buClr>
                <a:schemeClr val="accent1"/>
              </a:buClr>
              <a:buSzPts val="1800"/>
              <a:buFont typeface="Arial"/>
              <a:buChar char="•"/>
              <a:defRPr b="0" i="0" sz="1800" u="none" cap="none" strike="noStrike">
                <a:solidFill>
                  <a:srgbClr val="767878"/>
                </a:solidFill>
                <a:latin typeface="Calibri"/>
                <a:ea typeface="Calibri"/>
                <a:cs typeface="Calibri"/>
                <a:sym typeface="Calibri"/>
              </a:defRPr>
            </a:lvl2pPr>
            <a:lvl3pPr indent="-342900" lvl="2" marL="1371600" marR="0" rtl="0" algn="l">
              <a:spcBef>
                <a:spcPts val="300"/>
              </a:spcBef>
              <a:spcAft>
                <a:spcPts val="0"/>
              </a:spcAft>
              <a:buClr>
                <a:schemeClr val="accent1"/>
              </a:buClr>
              <a:buSzPts val="1800"/>
              <a:buFont typeface="Arial"/>
              <a:buChar char="•"/>
              <a:defRPr b="0" i="0" sz="1700" u="none" cap="none" strike="noStrike">
                <a:solidFill>
                  <a:srgbClr val="7F7F7F"/>
                </a:solidFill>
                <a:latin typeface="Calibri"/>
                <a:ea typeface="Calibri"/>
                <a:cs typeface="Calibri"/>
                <a:sym typeface="Calibri"/>
              </a:defRPr>
            </a:lvl3pPr>
            <a:lvl4pPr indent="-228600" lvl="3" marL="1828800" marR="0" rtl="0" algn="l">
              <a:spcBef>
                <a:spcPts val="300"/>
              </a:spcBef>
              <a:spcAft>
                <a:spcPts val="0"/>
              </a:spcAft>
              <a:buSzPts val="1100"/>
              <a:buNone/>
              <a:defRPr b="0" i="0" sz="1500" u="none" cap="none" strike="noStrike">
                <a:solidFill>
                  <a:srgbClr val="767878"/>
                </a:solidFill>
                <a:latin typeface="Calibri"/>
                <a:ea typeface="Calibri"/>
                <a:cs typeface="Calibri"/>
                <a:sym typeface="Calibri"/>
              </a:defRPr>
            </a:lvl4pPr>
            <a:lvl5pPr indent="-323850" lvl="4" marL="2286000" marR="0" rtl="0" algn="l">
              <a:spcBef>
                <a:spcPts val="300"/>
              </a:spcBef>
              <a:spcAft>
                <a:spcPts val="0"/>
              </a:spcAft>
              <a:buClr>
                <a:srgbClr val="00895F"/>
              </a:buClr>
              <a:buSzPts val="1500"/>
              <a:buFont typeface="Merriweather Sans"/>
              <a:buChar char="&gt;"/>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74" name="Google Shape;74;p17"/>
          <p:cNvSpPr txBox="1"/>
          <p:nvPr>
            <p:ph idx="2" type="body"/>
          </p:nvPr>
        </p:nvSpPr>
        <p:spPr>
          <a:xfrm>
            <a:off x="4817533" y="1226522"/>
            <a:ext cx="3810000" cy="3368096"/>
          </a:xfrm>
          <a:prstGeom prst="rect">
            <a:avLst/>
          </a:prstGeom>
          <a:noFill/>
          <a:ln>
            <a:noFill/>
          </a:ln>
        </p:spPr>
        <p:txBody>
          <a:bodyPr anchorCtr="0" anchor="t" bIns="34275" lIns="68575" spcFirstLastPara="1" rIns="68575" wrap="square" tIns="34275">
            <a:noAutofit/>
          </a:bodyPr>
          <a:lstStyle>
            <a:lvl1pPr indent="-355600" lvl="0" marL="457200" marR="0" rtl="0" algn="l">
              <a:spcBef>
                <a:spcPts val="400"/>
              </a:spcBef>
              <a:spcAft>
                <a:spcPts val="0"/>
              </a:spcAft>
              <a:buClr>
                <a:schemeClr val="accent1"/>
              </a:buClr>
              <a:buSzPts val="2000"/>
              <a:buFont typeface="Arial"/>
              <a:buChar char="•"/>
              <a:defRPr b="0" i="0" sz="1800" u="none" cap="none" strike="noStrike">
                <a:solidFill>
                  <a:schemeClr val="dk1"/>
                </a:solidFill>
                <a:latin typeface="Calibri"/>
                <a:ea typeface="Calibri"/>
                <a:cs typeface="Calibri"/>
                <a:sym typeface="Calibri"/>
              </a:defRPr>
            </a:lvl1pPr>
            <a:lvl2pPr indent="-342900" lvl="1" marL="914400" marR="0" rtl="0" algn="l">
              <a:spcBef>
                <a:spcPts val="400"/>
              </a:spcBef>
              <a:spcAft>
                <a:spcPts val="0"/>
              </a:spcAft>
              <a:buClr>
                <a:schemeClr val="accent1"/>
              </a:buClr>
              <a:buSzPts val="1800"/>
              <a:buFont typeface="Arial"/>
              <a:buChar char="•"/>
              <a:defRPr b="0" i="0" sz="1800" u="none" cap="none" strike="noStrike">
                <a:solidFill>
                  <a:srgbClr val="767878"/>
                </a:solidFill>
                <a:latin typeface="Calibri"/>
                <a:ea typeface="Calibri"/>
                <a:cs typeface="Calibri"/>
                <a:sym typeface="Calibri"/>
              </a:defRPr>
            </a:lvl2pPr>
            <a:lvl3pPr indent="-342900" lvl="2" marL="1371600" marR="0" rtl="0" algn="l">
              <a:spcBef>
                <a:spcPts val="300"/>
              </a:spcBef>
              <a:spcAft>
                <a:spcPts val="0"/>
              </a:spcAft>
              <a:buClr>
                <a:schemeClr val="accent1"/>
              </a:buClr>
              <a:buSzPts val="1800"/>
              <a:buFont typeface="Arial"/>
              <a:buChar char="•"/>
              <a:defRPr b="0" i="0" sz="1700" u="none" cap="none" strike="noStrike">
                <a:solidFill>
                  <a:srgbClr val="7F7F7F"/>
                </a:solidFill>
                <a:latin typeface="Calibri"/>
                <a:ea typeface="Calibri"/>
                <a:cs typeface="Calibri"/>
                <a:sym typeface="Calibri"/>
              </a:defRPr>
            </a:lvl3pPr>
            <a:lvl4pPr indent="-228600" lvl="3" marL="1828800" marR="0" rtl="0" algn="l">
              <a:spcBef>
                <a:spcPts val="300"/>
              </a:spcBef>
              <a:spcAft>
                <a:spcPts val="0"/>
              </a:spcAft>
              <a:buSzPts val="1100"/>
              <a:buNone/>
              <a:defRPr b="0" i="0" sz="1500" u="none" cap="none" strike="noStrike">
                <a:solidFill>
                  <a:srgbClr val="767878"/>
                </a:solidFill>
                <a:latin typeface="Calibri"/>
                <a:ea typeface="Calibri"/>
                <a:cs typeface="Calibri"/>
                <a:sym typeface="Calibri"/>
              </a:defRPr>
            </a:lvl4pPr>
            <a:lvl5pPr indent="-323850" lvl="4" marL="2286000" marR="0" rtl="0" algn="l">
              <a:spcBef>
                <a:spcPts val="300"/>
              </a:spcBef>
              <a:spcAft>
                <a:spcPts val="0"/>
              </a:spcAft>
              <a:buClr>
                <a:srgbClr val="00895F"/>
              </a:buClr>
              <a:buSzPts val="1500"/>
              <a:buFont typeface="Merriweather Sans"/>
              <a:buChar char="&gt;"/>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75" name="Google Shape;75;p17"/>
          <p:cNvSpPr txBox="1"/>
          <p:nvPr>
            <p:ph idx="11" type="ftr"/>
          </p:nvPr>
        </p:nvSpPr>
        <p:spPr>
          <a:xfrm>
            <a:off x="3138798" y="4778212"/>
            <a:ext cx="2895600" cy="273844"/>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100"/>
              <a:buNone/>
              <a:defRPr sz="600">
                <a:solidFill>
                  <a:srgbClr val="FFFFF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0" type="dt"/>
          </p:nvPr>
        </p:nvSpPr>
        <p:spPr>
          <a:xfrm>
            <a:off x="471798" y="4778212"/>
            <a:ext cx="2133600" cy="27384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sz="600">
                <a:solidFill>
                  <a:srgbClr val="FFFFF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rgbClr val="FFFFFF"/>
                </a:solidFill>
                <a:latin typeface="Arial"/>
                <a:ea typeface="Arial"/>
                <a:cs typeface="Arial"/>
                <a:sym typeface="Arial"/>
              </a:defRPr>
            </a:lvl1pPr>
            <a:lvl2pPr indent="0" lvl="1" marL="0" algn="r">
              <a:spcBef>
                <a:spcPts val="0"/>
              </a:spcBef>
              <a:buNone/>
              <a:defRPr b="0" i="0" sz="600" u="none" cap="none" strike="noStrike">
                <a:solidFill>
                  <a:srgbClr val="FFFFFF"/>
                </a:solidFill>
                <a:latin typeface="Arial"/>
                <a:ea typeface="Arial"/>
                <a:cs typeface="Arial"/>
                <a:sym typeface="Arial"/>
              </a:defRPr>
            </a:lvl2pPr>
            <a:lvl3pPr indent="0" lvl="2" marL="0" algn="r">
              <a:spcBef>
                <a:spcPts val="0"/>
              </a:spcBef>
              <a:buNone/>
              <a:defRPr b="0" i="0" sz="600" u="none" cap="none" strike="noStrike">
                <a:solidFill>
                  <a:srgbClr val="FFFFFF"/>
                </a:solidFill>
                <a:latin typeface="Arial"/>
                <a:ea typeface="Arial"/>
                <a:cs typeface="Arial"/>
                <a:sym typeface="Arial"/>
              </a:defRPr>
            </a:lvl3pPr>
            <a:lvl4pPr indent="0" lvl="3" marL="0" algn="r">
              <a:spcBef>
                <a:spcPts val="0"/>
              </a:spcBef>
              <a:buNone/>
              <a:defRPr b="0" i="0" sz="600" u="none" cap="none" strike="noStrike">
                <a:solidFill>
                  <a:srgbClr val="FFFFFF"/>
                </a:solidFill>
                <a:latin typeface="Arial"/>
                <a:ea typeface="Arial"/>
                <a:cs typeface="Arial"/>
                <a:sym typeface="Arial"/>
              </a:defRPr>
            </a:lvl4pPr>
            <a:lvl5pPr indent="0" lvl="4" marL="0" algn="r">
              <a:spcBef>
                <a:spcPts val="0"/>
              </a:spcBef>
              <a:buNone/>
              <a:defRPr b="0" i="0" sz="600" u="none" cap="none" strike="noStrike">
                <a:solidFill>
                  <a:srgbClr val="FFFFFF"/>
                </a:solidFill>
                <a:latin typeface="Arial"/>
                <a:ea typeface="Arial"/>
                <a:cs typeface="Arial"/>
                <a:sym typeface="Arial"/>
              </a:defRPr>
            </a:lvl5pPr>
            <a:lvl6pPr indent="0" lvl="5" marL="0" algn="r">
              <a:spcBef>
                <a:spcPts val="0"/>
              </a:spcBef>
              <a:buNone/>
              <a:defRPr b="0" i="0" sz="600" u="none" cap="none" strike="noStrike">
                <a:solidFill>
                  <a:srgbClr val="FFFFFF"/>
                </a:solidFill>
                <a:latin typeface="Arial"/>
                <a:ea typeface="Arial"/>
                <a:cs typeface="Arial"/>
                <a:sym typeface="Arial"/>
              </a:defRPr>
            </a:lvl6pPr>
            <a:lvl7pPr indent="0" lvl="6" marL="0" algn="r">
              <a:spcBef>
                <a:spcPts val="0"/>
              </a:spcBef>
              <a:buNone/>
              <a:defRPr b="0" i="0" sz="600" u="none" cap="none" strike="noStrike">
                <a:solidFill>
                  <a:srgbClr val="FFFFFF"/>
                </a:solidFill>
                <a:latin typeface="Arial"/>
                <a:ea typeface="Arial"/>
                <a:cs typeface="Arial"/>
                <a:sym typeface="Arial"/>
              </a:defRPr>
            </a:lvl7pPr>
            <a:lvl8pPr indent="0" lvl="7" marL="0" algn="r">
              <a:spcBef>
                <a:spcPts val="0"/>
              </a:spcBef>
              <a:buNone/>
              <a:defRPr b="0" i="0" sz="600" u="none" cap="none" strike="noStrike">
                <a:solidFill>
                  <a:srgbClr val="FFFFFF"/>
                </a:solidFill>
                <a:latin typeface="Arial"/>
                <a:ea typeface="Arial"/>
                <a:cs typeface="Arial"/>
                <a:sym typeface="Arial"/>
              </a:defRPr>
            </a:lvl8pPr>
            <a:lvl9pPr indent="0" lvl="8" marL="0" algn="r">
              <a:spcBef>
                <a:spcPts val="0"/>
              </a:spcBef>
              <a:buNone/>
              <a:defRPr b="0" i="0" sz="6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only">
  <p:cSld name="Headline only">
    <p:spTree>
      <p:nvGrpSpPr>
        <p:cNvPr id="78" name="Shape 78"/>
        <p:cNvGrpSpPr/>
        <p:nvPr/>
      </p:nvGrpSpPr>
      <p:grpSpPr>
        <a:xfrm>
          <a:off x="0" y="0"/>
          <a:ext cx="0" cy="0"/>
          <a:chOff x="0" y="0"/>
          <a:chExt cx="0" cy="0"/>
        </a:xfrm>
      </p:grpSpPr>
      <p:sp>
        <p:nvSpPr>
          <p:cNvPr id="79" name="Google Shape;79;p18"/>
          <p:cNvSpPr txBox="1"/>
          <p:nvPr>
            <p:ph type="title"/>
          </p:nvPr>
        </p:nvSpPr>
        <p:spPr>
          <a:xfrm>
            <a:off x="457200" y="89298"/>
            <a:ext cx="6540500" cy="856853"/>
          </a:xfrm>
          <a:prstGeom prst="rect">
            <a:avLst/>
          </a:prstGeom>
          <a:noFill/>
          <a:ln>
            <a:noFill/>
          </a:ln>
        </p:spPr>
        <p:txBody>
          <a:bodyPr anchorCtr="0" anchor="b" bIns="34275" lIns="68575" spcFirstLastPara="1" rIns="68575" wrap="square" tIns="34275">
            <a:noAutofit/>
          </a:bodyPr>
          <a:lstStyle>
            <a:lvl1pPr lvl="0" algn="l">
              <a:lnSpc>
                <a:spcPct val="106250"/>
              </a:lnSpc>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8"/>
          <p:cNvSpPr txBox="1"/>
          <p:nvPr>
            <p:ph idx="11" type="ftr"/>
          </p:nvPr>
        </p:nvSpPr>
        <p:spPr>
          <a:xfrm>
            <a:off x="3138798" y="4778212"/>
            <a:ext cx="2895600" cy="273844"/>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8"/>
          <p:cNvSpPr txBox="1"/>
          <p:nvPr>
            <p:ph idx="10" type="dt"/>
          </p:nvPr>
        </p:nvSpPr>
        <p:spPr>
          <a:xfrm>
            <a:off x="471798" y="4778212"/>
            <a:ext cx="2133600" cy="27384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8"/>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3" name="Shape 83"/>
        <p:cNvGrpSpPr/>
        <p:nvPr/>
      </p:nvGrpSpPr>
      <p:grpSpPr>
        <a:xfrm>
          <a:off x="0" y="0"/>
          <a:ext cx="0" cy="0"/>
          <a:chOff x="0" y="0"/>
          <a:chExt cx="0" cy="0"/>
        </a:xfrm>
      </p:grpSpPr>
      <p:sp>
        <p:nvSpPr>
          <p:cNvPr id="84" name="Google Shape;84;p19"/>
          <p:cNvSpPr txBox="1"/>
          <p:nvPr>
            <p:ph idx="11" type="ftr"/>
          </p:nvPr>
        </p:nvSpPr>
        <p:spPr>
          <a:xfrm>
            <a:off x="3138798" y="4778212"/>
            <a:ext cx="2895600" cy="273844"/>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9"/>
          <p:cNvSpPr txBox="1"/>
          <p:nvPr>
            <p:ph idx="10" type="dt"/>
          </p:nvPr>
        </p:nvSpPr>
        <p:spPr>
          <a:xfrm>
            <a:off x="471798" y="4778212"/>
            <a:ext cx="2133600" cy="27384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9"/>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descr="/Volumes/WorkDrive/___CLARK/___All_Jobs/__BRANDING/___2015/__Rollout/Rollout_PPT/__PPT_Linear_Header_SEAL5-01.png" id="51" name="Google Shape;51;p13"/>
          <p:cNvPicPr preferRelativeResize="0"/>
          <p:nvPr/>
        </p:nvPicPr>
        <p:blipFill rotWithShape="1">
          <a:blip r:embed="rId1">
            <a:alphaModFix/>
          </a:blip>
          <a:srcRect b="0" l="0" r="0" t="0"/>
          <a:stretch/>
        </p:blipFill>
        <p:spPr>
          <a:xfrm>
            <a:off x="0" y="1"/>
            <a:ext cx="9144000" cy="1093390"/>
          </a:xfrm>
          <a:prstGeom prst="rect">
            <a:avLst/>
          </a:prstGeom>
          <a:noFill/>
          <a:ln>
            <a:noFill/>
          </a:ln>
        </p:spPr>
      </p:pic>
      <p:sp>
        <p:nvSpPr>
          <p:cNvPr id="52" name="Google Shape;52;p13"/>
          <p:cNvSpPr txBox="1"/>
          <p:nvPr>
            <p:ph type="title"/>
          </p:nvPr>
        </p:nvSpPr>
        <p:spPr>
          <a:xfrm>
            <a:off x="457200" y="89298"/>
            <a:ext cx="6540500" cy="856853"/>
          </a:xfrm>
          <a:prstGeom prst="rect">
            <a:avLst/>
          </a:prstGeom>
          <a:noFill/>
          <a:ln>
            <a:noFill/>
          </a:ln>
        </p:spPr>
        <p:txBody>
          <a:bodyPr anchorCtr="0" anchor="b" bIns="34275" lIns="68575" spcFirstLastPara="1" rIns="68575" wrap="square" tIns="34275">
            <a:noAutofit/>
          </a:bodyPr>
          <a:lstStyle>
            <a:lvl1pPr lvl="0" marR="0" rtl="0" algn="l">
              <a:lnSpc>
                <a:spcPct val="106250"/>
              </a:lnSpc>
              <a:spcBef>
                <a:spcPts val="0"/>
              </a:spcBef>
              <a:spcAft>
                <a:spcPts val="0"/>
              </a:spcAft>
              <a:buSzPts val="1100"/>
              <a:buNone/>
              <a:defRPr b="0" i="0" sz="2400" u="none" cap="none" strike="noStrike">
                <a:solidFill>
                  <a:schemeClr val="accent1"/>
                </a:solidFill>
                <a:latin typeface="Calibri"/>
                <a:ea typeface="Calibri"/>
                <a:cs typeface="Calibri"/>
                <a:sym typeface="Calibri"/>
              </a:defRPr>
            </a:lvl1pPr>
            <a:lvl2pPr lvl="1" marR="0" rtl="0" algn="l">
              <a:spcBef>
                <a:spcPts val="0"/>
              </a:spcBef>
              <a:spcAft>
                <a:spcPts val="0"/>
              </a:spcAft>
              <a:buSzPts val="11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1" i="0" sz="2400" u="none" cap="none" strike="noStrike">
                <a:solidFill>
                  <a:srgbClr val="CC3333"/>
                </a:solidFill>
                <a:latin typeface="Calibri"/>
                <a:ea typeface="Calibri"/>
                <a:cs typeface="Calibri"/>
                <a:sym typeface="Calibri"/>
              </a:defRPr>
            </a:lvl6pPr>
            <a:lvl7pPr lvl="6" marR="0" rtl="0" algn="l">
              <a:spcBef>
                <a:spcPts val="0"/>
              </a:spcBef>
              <a:spcAft>
                <a:spcPts val="0"/>
              </a:spcAft>
              <a:buSzPts val="1100"/>
              <a:buNone/>
              <a:defRPr b="1" i="0" sz="2400" u="none" cap="none" strike="noStrike">
                <a:solidFill>
                  <a:srgbClr val="CC3333"/>
                </a:solidFill>
                <a:latin typeface="Calibri"/>
                <a:ea typeface="Calibri"/>
                <a:cs typeface="Calibri"/>
                <a:sym typeface="Calibri"/>
              </a:defRPr>
            </a:lvl7pPr>
            <a:lvl8pPr lvl="7" marR="0" rtl="0" algn="l">
              <a:spcBef>
                <a:spcPts val="0"/>
              </a:spcBef>
              <a:spcAft>
                <a:spcPts val="0"/>
              </a:spcAft>
              <a:buSzPts val="1100"/>
              <a:buNone/>
              <a:defRPr b="1" i="0" sz="2400" u="none" cap="none" strike="noStrike">
                <a:solidFill>
                  <a:srgbClr val="CC3333"/>
                </a:solidFill>
                <a:latin typeface="Calibri"/>
                <a:ea typeface="Calibri"/>
                <a:cs typeface="Calibri"/>
                <a:sym typeface="Calibri"/>
              </a:defRPr>
            </a:lvl8pPr>
            <a:lvl9pPr lvl="8" marR="0" rtl="0" algn="l">
              <a:spcBef>
                <a:spcPts val="0"/>
              </a:spcBef>
              <a:spcAft>
                <a:spcPts val="0"/>
              </a:spcAft>
              <a:buSzPts val="1100"/>
              <a:buNone/>
              <a:defRPr b="1" i="0" sz="2400" u="none" cap="none" strike="noStrike">
                <a:solidFill>
                  <a:srgbClr val="CC3333"/>
                </a:solidFill>
                <a:latin typeface="Calibri"/>
                <a:ea typeface="Calibri"/>
                <a:cs typeface="Calibri"/>
                <a:sym typeface="Calibri"/>
              </a:defRPr>
            </a:lvl9pPr>
          </a:lstStyle>
          <a:p/>
        </p:txBody>
      </p:sp>
      <p:sp>
        <p:nvSpPr>
          <p:cNvPr id="53" name="Google Shape;53;p13"/>
          <p:cNvSpPr txBox="1"/>
          <p:nvPr>
            <p:ph idx="11" type="ftr"/>
          </p:nvPr>
        </p:nvSpPr>
        <p:spPr>
          <a:xfrm>
            <a:off x="3138798" y="4778212"/>
            <a:ext cx="2895600" cy="273844"/>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1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0" type="dt"/>
          </p:nvPr>
        </p:nvSpPr>
        <p:spPr>
          <a:xfrm>
            <a:off x="471798" y="4778212"/>
            <a:ext cx="2133600" cy="273844"/>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1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600" u="none" cap="none" strike="noStrike">
                <a:solidFill>
                  <a:srgbClr val="FFFFFF"/>
                </a:solidFill>
                <a:latin typeface="Arial"/>
                <a:ea typeface="Arial"/>
                <a:cs typeface="Arial"/>
                <a:sym typeface="Arial"/>
              </a:defRPr>
            </a:lvl1pPr>
            <a:lvl2pPr indent="0" lvl="1" marL="0" marR="0" rtl="0" algn="r">
              <a:spcBef>
                <a:spcPts val="0"/>
              </a:spcBef>
              <a:buNone/>
              <a:defRPr b="0" i="0" sz="600" u="none" cap="none" strike="noStrike">
                <a:solidFill>
                  <a:srgbClr val="FFFFFF"/>
                </a:solidFill>
                <a:latin typeface="Arial"/>
                <a:ea typeface="Arial"/>
                <a:cs typeface="Arial"/>
                <a:sym typeface="Arial"/>
              </a:defRPr>
            </a:lvl2pPr>
            <a:lvl3pPr indent="0" lvl="2" marL="0" marR="0" rtl="0" algn="r">
              <a:spcBef>
                <a:spcPts val="0"/>
              </a:spcBef>
              <a:buNone/>
              <a:defRPr b="0" i="0" sz="600" u="none" cap="none" strike="noStrike">
                <a:solidFill>
                  <a:srgbClr val="FFFFFF"/>
                </a:solidFill>
                <a:latin typeface="Arial"/>
                <a:ea typeface="Arial"/>
                <a:cs typeface="Arial"/>
                <a:sym typeface="Arial"/>
              </a:defRPr>
            </a:lvl3pPr>
            <a:lvl4pPr indent="0" lvl="3" marL="0" marR="0" rtl="0" algn="r">
              <a:spcBef>
                <a:spcPts val="0"/>
              </a:spcBef>
              <a:buNone/>
              <a:defRPr b="0" i="0" sz="600" u="none" cap="none" strike="noStrike">
                <a:solidFill>
                  <a:srgbClr val="FFFFFF"/>
                </a:solidFill>
                <a:latin typeface="Arial"/>
                <a:ea typeface="Arial"/>
                <a:cs typeface="Arial"/>
                <a:sym typeface="Arial"/>
              </a:defRPr>
            </a:lvl4pPr>
            <a:lvl5pPr indent="0" lvl="4" marL="0" marR="0" rtl="0" algn="r">
              <a:spcBef>
                <a:spcPts val="0"/>
              </a:spcBef>
              <a:buNone/>
              <a:defRPr b="0" i="0" sz="600" u="none" cap="none" strike="noStrike">
                <a:solidFill>
                  <a:srgbClr val="FFFFFF"/>
                </a:solidFill>
                <a:latin typeface="Arial"/>
                <a:ea typeface="Arial"/>
                <a:cs typeface="Arial"/>
                <a:sym typeface="Arial"/>
              </a:defRPr>
            </a:lvl5pPr>
            <a:lvl6pPr indent="0" lvl="5" marL="0" marR="0" rtl="0" algn="r">
              <a:spcBef>
                <a:spcPts val="0"/>
              </a:spcBef>
              <a:buNone/>
              <a:defRPr b="0" i="0" sz="600" u="none" cap="none" strike="noStrike">
                <a:solidFill>
                  <a:srgbClr val="FFFFFF"/>
                </a:solidFill>
                <a:latin typeface="Arial"/>
                <a:ea typeface="Arial"/>
                <a:cs typeface="Arial"/>
                <a:sym typeface="Arial"/>
              </a:defRPr>
            </a:lvl6pPr>
            <a:lvl7pPr indent="0" lvl="6" marL="0" marR="0" rtl="0" algn="r">
              <a:spcBef>
                <a:spcPts val="0"/>
              </a:spcBef>
              <a:buNone/>
              <a:defRPr b="0" i="0" sz="600" u="none" cap="none" strike="noStrike">
                <a:solidFill>
                  <a:srgbClr val="FFFFFF"/>
                </a:solidFill>
                <a:latin typeface="Arial"/>
                <a:ea typeface="Arial"/>
                <a:cs typeface="Arial"/>
                <a:sym typeface="Arial"/>
              </a:defRPr>
            </a:lvl7pPr>
            <a:lvl8pPr indent="0" lvl="7" marL="0" marR="0" rtl="0" algn="r">
              <a:spcBef>
                <a:spcPts val="0"/>
              </a:spcBef>
              <a:buNone/>
              <a:defRPr b="0" i="0" sz="600" u="none" cap="none" strike="noStrike">
                <a:solidFill>
                  <a:srgbClr val="FFFFFF"/>
                </a:solidFill>
                <a:latin typeface="Arial"/>
                <a:ea typeface="Arial"/>
                <a:cs typeface="Arial"/>
                <a:sym typeface="Arial"/>
              </a:defRPr>
            </a:lvl8pPr>
            <a:lvl9pPr indent="0" lvl="8" marL="0" marR="0" rtl="0" algn="r">
              <a:spcBef>
                <a:spcPts val="0"/>
              </a:spcBef>
              <a:buNone/>
              <a:defRPr b="0" i="0" sz="6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descr="/Volumes/WorkDrive/___CLARK/___All_Jobs/__BRANDING/___2015/PPT/__BoT_PPT/__BoT_FINAL_PPT_Template_Art/__PPT_Linear_FOOTER_Band-01.png" id="56" name="Google Shape;56;p13"/>
          <p:cNvPicPr preferRelativeResize="0"/>
          <p:nvPr/>
        </p:nvPicPr>
        <p:blipFill rotWithShape="1">
          <a:blip r:embed="rId2">
            <a:alphaModFix/>
          </a:blip>
          <a:srcRect b="76300" l="0" r="0" t="8346"/>
          <a:stretch/>
        </p:blipFill>
        <p:spPr>
          <a:xfrm>
            <a:off x="1" y="4762500"/>
            <a:ext cx="9143999" cy="381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hyperlink" Target="http://www.youtube.com/watch?v=NvrfSntsm7w" TargetMode="External"/><Relationship Id="rId5"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doi.org/10.1145/1014052.1014073" TargetMode="External"/><Relationship Id="rId4" Type="http://schemas.openxmlformats.org/officeDocument/2006/relationships/hyperlink" Target="https://doi.org/10.1109/ICDM.2008.22" TargetMode="External"/><Relationship Id="rId5" Type="http://schemas.openxmlformats.org/officeDocument/2006/relationships/hyperlink" Target="https://aclanthology.org/P10-1057/" TargetMode="External"/><Relationship Id="rId6" Type="http://schemas.openxmlformats.org/officeDocument/2006/relationships/hyperlink" Target="https://link.springer.com/chapter/10.1007/978-0-387-85820-3_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www.kaggle.com/datasets/datafiniti/grammar-and-online-product-reviews" TargetMode="External"/><Relationship Id="rId4" Type="http://schemas.openxmlformats.org/officeDocument/2006/relationships/hyperlink" Target="https://colab.research.google.com/drive/1zrby6NsjDkA1ByJn-xMenfnocGejC6Ue?usp=sharing"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public.tableau.com/views/SentimentBasedProductRecommendation/Dashboard1?:language=en-US&amp;:display_count=n&amp;:origin=viz_share_link" TargetMode="External"/><Relationship Id="rId4" Type="http://schemas.openxmlformats.org/officeDocument/2006/relationships/image" Target="../media/image9.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1481267" y="1623567"/>
            <a:ext cx="6202593" cy="714444"/>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C50B26"/>
              </a:buClr>
              <a:buSzPts val="2100"/>
              <a:buFont typeface="Calibri"/>
              <a:buNone/>
            </a:pPr>
            <a:r>
              <a:rPr lang="en-GB"/>
              <a:t>Hritike Singh Rawat |Varshitha Manjunath </a:t>
            </a:r>
            <a:endParaRPr/>
          </a:p>
          <a:p>
            <a:pPr indent="0" lvl="0" marL="0" rtl="0" algn="ctr">
              <a:spcBef>
                <a:spcPts val="400"/>
              </a:spcBef>
              <a:spcAft>
                <a:spcPts val="0"/>
              </a:spcAft>
              <a:buClr>
                <a:srgbClr val="C50B26"/>
              </a:buClr>
              <a:buSzPts val="2100"/>
              <a:buFont typeface="Calibri"/>
              <a:buNone/>
            </a:pPr>
            <a:r>
              <a:rPr lang="en-GB"/>
              <a:t>ADVISOR: DR. KHALID ABOALAYON</a:t>
            </a:r>
            <a:endParaRPr/>
          </a:p>
          <a:p>
            <a:pPr indent="0" lvl="0" marL="0" rtl="0" algn="ctr">
              <a:spcBef>
                <a:spcPts val="400"/>
              </a:spcBef>
              <a:spcAft>
                <a:spcPts val="0"/>
              </a:spcAft>
              <a:buClr>
                <a:srgbClr val="C50B26"/>
              </a:buClr>
              <a:buSzPts val="2100"/>
              <a:buFont typeface="Calibri"/>
              <a:buNone/>
            </a:pPr>
            <a:r>
              <a:rPr lang="en-GB"/>
              <a:t>COURSE: MSDA3999 Fall 2023</a:t>
            </a:r>
            <a:endParaRPr/>
          </a:p>
        </p:txBody>
      </p:sp>
      <p:sp>
        <p:nvSpPr>
          <p:cNvPr id="92" name="Google Shape;92;p20"/>
          <p:cNvSpPr txBox="1"/>
          <p:nvPr>
            <p:ph type="ctrTitle"/>
          </p:nvPr>
        </p:nvSpPr>
        <p:spPr>
          <a:xfrm>
            <a:off x="474133" y="2"/>
            <a:ext cx="8225367" cy="1366896"/>
          </a:xfrm>
          <a:prstGeom prst="rect">
            <a:avLst/>
          </a:prstGeom>
          <a:noFill/>
          <a:ln>
            <a:noFill/>
          </a:ln>
        </p:spPr>
        <p:txBody>
          <a:bodyPr anchorCtr="0" anchor="b" bIns="0" lIns="0" spcFirstLastPara="1" rIns="0" wrap="square" tIns="171450">
            <a:noAutofit/>
          </a:bodyPr>
          <a:lstStyle/>
          <a:p>
            <a:pPr indent="0" lvl="0" marL="0" rtl="0" algn="ctr">
              <a:lnSpc>
                <a:spcPct val="115000"/>
              </a:lnSpc>
              <a:spcBef>
                <a:spcPts val="0"/>
              </a:spcBef>
              <a:spcAft>
                <a:spcPts val="0"/>
              </a:spcAft>
              <a:buNone/>
            </a:pPr>
            <a:r>
              <a:rPr lang="en-GB"/>
              <a:t>Sentiment Driven Product Recommendation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86061" y="120451"/>
            <a:ext cx="6540500" cy="856853"/>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n-GB" sz="3000"/>
              <a:t> Methodology: </a:t>
            </a:r>
            <a:br>
              <a:rPr lang="en-GB"/>
            </a:br>
            <a:r>
              <a:rPr lang="en-GB"/>
              <a:t>		 Statistical/ Machine Learning</a:t>
            </a:r>
            <a:endParaRPr/>
          </a:p>
        </p:txBody>
      </p:sp>
      <p:sp>
        <p:nvSpPr>
          <p:cNvPr id="162" name="Google Shape;162;p29"/>
          <p:cNvSpPr txBox="1"/>
          <p:nvPr>
            <p:ph idx="1" type="body"/>
          </p:nvPr>
        </p:nvSpPr>
        <p:spPr>
          <a:xfrm>
            <a:off x="457200" y="1186950"/>
            <a:ext cx="3145800" cy="3407700"/>
          </a:xfrm>
          <a:prstGeom prst="rect">
            <a:avLst/>
          </a:prstGeom>
          <a:noFill/>
          <a:ln>
            <a:noFill/>
          </a:ln>
        </p:spPr>
        <p:txBody>
          <a:bodyPr anchorCtr="0" anchor="t" bIns="34275" lIns="68575" spcFirstLastPara="1" rIns="68575" wrap="square" tIns="34275">
            <a:noAutofit/>
          </a:bodyPr>
          <a:lstStyle/>
          <a:p>
            <a:pPr indent="-177800" lvl="0" marL="177800" rtl="0" algn="l">
              <a:spcBef>
                <a:spcPts val="400"/>
              </a:spcBef>
              <a:spcAft>
                <a:spcPts val="0"/>
              </a:spcAft>
              <a:buClr>
                <a:schemeClr val="accent1"/>
              </a:buClr>
              <a:buSzPts val="2000"/>
              <a:buFont typeface="Arial"/>
              <a:buChar char="•"/>
            </a:pPr>
            <a:r>
              <a:rPr lang="en-GB"/>
              <a:t>Using a word cloud find the top 40 words by frequency among all the articles after processing the text</a:t>
            </a:r>
            <a:endParaRPr/>
          </a:p>
        </p:txBody>
      </p:sp>
      <p:sp>
        <p:nvSpPr>
          <p:cNvPr id="163" name="Google Shape;163;p29"/>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pic>
        <p:nvPicPr>
          <p:cNvPr id="164" name="Google Shape;164;p29"/>
          <p:cNvPicPr preferRelativeResize="0"/>
          <p:nvPr/>
        </p:nvPicPr>
        <p:blipFill>
          <a:blip r:embed="rId3">
            <a:alphaModFix/>
          </a:blip>
          <a:stretch>
            <a:fillRect/>
          </a:stretch>
        </p:blipFill>
        <p:spPr>
          <a:xfrm>
            <a:off x="3900200" y="1173913"/>
            <a:ext cx="5021626" cy="3407674"/>
          </a:xfrm>
          <a:prstGeom prst="rect">
            <a:avLst/>
          </a:prstGeom>
          <a:noFill/>
          <a:ln>
            <a:noFill/>
          </a:ln>
        </p:spPr>
      </p:pic>
      <p:pic>
        <p:nvPicPr>
          <p:cNvPr id="165" name="Google Shape;165;p29"/>
          <p:cNvPicPr preferRelativeResize="0"/>
          <p:nvPr/>
        </p:nvPicPr>
        <p:blipFill>
          <a:blip r:embed="rId4">
            <a:alphaModFix/>
          </a:blip>
          <a:stretch>
            <a:fillRect/>
          </a:stretch>
        </p:blipFill>
        <p:spPr>
          <a:xfrm>
            <a:off x="526275" y="2427690"/>
            <a:ext cx="3007650" cy="19161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57200" y="89298"/>
            <a:ext cx="6540600" cy="856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171" name="Google Shape;171;p30"/>
          <p:cNvSpPr txBox="1"/>
          <p:nvPr>
            <p:ph idx="1" type="body"/>
          </p:nvPr>
        </p:nvSpPr>
        <p:spPr>
          <a:xfrm>
            <a:off x="457200" y="1186961"/>
            <a:ext cx="8229600" cy="34077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t/>
            </a:r>
            <a:endParaRPr/>
          </a:p>
        </p:txBody>
      </p:sp>
      <p:pic>
        <p:nvPicPr>
          <p:cNvPr id="172" name="Google Shape;172;p30"/>
          <p:cNvPicPr preferRelativeResize="0"/>
          <p:nvPr/>
        </p:nvPicPr>
        <p:blipFill>
          <a:blip r:embed="rId3">
            <a:alphaModFix/>
          </a:blip>
          <a:stretch>
            <a:fillRect/>
          </a:stretch>
        </p:blipFill>
        <p:spPr>
          <a:xfrm>
            <a:off x="650825" y="221747"/>
            <a:ext cx="3637325" cy="2219525"/>
          </a:xfrm>
          <a:prstGeom prst="rect">
            <a:avLst/>
          </a:prstGeom>
          <a:noFill/>
          <a:ln>
            <a:noFill/>
          </a:ln>
        </p:spPr>
      </p:pic>
      <p:pic>
        <p:nvPicPr>
          <p:cNvPr id="173" name="Google Shape;173;p30"/>
          <p:cNvPicPr preferRelativeResize="0"/>
          <p:nvPr/>
        </p:nvPicPr>
        <p:blipFill>
          <a:blip r:embed="rId4">
            <a:alphaModFix/>
          </a:blip>
          <a:stretch>
            <a:fillRect/>
          </a:stretch>
        </p:blipFill>
        <p:spPr>
          <a:xfrm>
            <a:off x="4571997" y="269850"/>
            <a:ext cx="3508425" cy="2123325"/>
          </a:xfrm>
          <a:prstGeom prst="rect">
            <a:avLst/>
          </a:prstGeom>
          <a:noFill/>
          <a:ln>
            <a:noFill/>
          </a:ln>
        </p:spPr>
      </p:pic>
      <p:pic>
        <p:nvPicPr>
          <p:cNvPr id="174" name="Google Shape;174;p30"/>
          <p:cNvPicPr preferRelativeResize="0"/>
          <p:nvPr/>
        </p:nvPicPr>
        <p:blipFill>
          <a:blip r:embed="rId5">
            <a:alphaModFix/>
          </a:blip>
          <a:stretch>
            <a:fillRect/>
          </a:stretch>
        </p:blipFill>
        <p:spPr>
          <a:xfrm>
            <a:off x="1625150" y="2724900"/>
            <a:ext cx="5106551" cy="144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457200" y="89298"/>
            <a:ext cx="6540600" cy="856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GB"/>
              <a:t>SMOTE Oversampling</a:t>
            </a:r>
            <a:endParaRPr/>
          </a:p>
        </p:txBody>
      </p:sp>
      <p:sp>
        <p:nvSpPr>
          <p:cNvPr id="180" name="Google Shape;180;p31"/>
          <p:cNvSpPr txBox="1"/>
          <p:nvPr>
            <p:ph idx="1" type="body"/>
          </p:nvPr>
        </p:nvSpPr>
        <p:spPr>
          <a:xfrm>
            <a:off x="457200" y="1186961"/>
            <a:ext cx="8229600" cy="34077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t/>
            </a:r>
            <a:endParaRPr/>
          </a:p>
        </p:txBody>
      </p:sp>
      <p:pic>
        <p:nvPicPr>
          <p:cNvPr id="181" name="Google Shape;181;p31"/>
          <p:cNvPicPr preferRelativeResize="0"/>
          <p:nvPr/>
        </p:nvPicPr>
        <p:blipFill>
          <a:blip r:embed="rId3">
            <a:alphaModFix/>
          </a:blip>
          <a:stretch>
            <a:fillRect/>
          </a:stretch>
        </p:blipFill>
        <p:spPr>
          <a:xfrm>
            <a:off x="588513" y="1261375"/>
            <a:ext cx="4562475" cy="3086100"/>
          </a:xfrm>
          <a:prstGeom prst="rect">
            <a:avLst/>
          </a:prstGeom>
          <a:noFill/>
          <a:ln>
            <a:noFill/>
          </a:ln>
        </p:spPr>
      </p:pic>
      <p:pic>
        <p:nvPicPr>
          <p:cNvPr descr="A visual example of SMOTE for oversampling the minority class. This is meant to build intuition and is not a rigorous interpretation of the algorithm." id="182" name="Google Shape;182;p31" title="SMOTE: Oversampling for Class Imbalance">
            <a:hlinkClick r:id="rId4"/>
          </p:cNvPr>
          <p:cNvPicPr preferRelativeResize="0"/>
          <p:nvPr/>
        </p:nvPicPr>
        <p:blipFill>
          <a:blip r:embed="rId5">
            <a:alphaModFix/>
          </a:blip>
          <a:stretch>
            <a:fillRect/>
          </a:stretch>
        </p:blipFill>
        <p:spPr>
          <a:xfrm>
            <a:off x="5214375" y="1261375"/>
            <a:ext cx="3771900" cy="308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457200" y="89298"/>
            <a:ext cx="6540600" cy="856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GB"/>
              <a:t>Feature Extraction</a:t>
            </a:r>
            <a:endParaRPr/>
          </a:p>
        </p:txBody>
      </p:sp>
      <p:sp>
        <p:nvSpPr>
          <p:cNvPr id="188" name="Google Shape;188;p32"/>
          <p:cNvSpPr txBox="1"/>
          <p:nvPr>
            <p:ph idx="1" type="body"/>
          </p:nvPr>
        </p:nvSpPr>
        <p:spPr>
          <a:xfrm>
            <a:off x="457200" y="1186961"/>
            <a:ext cx="8229600" cy="34077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rPr lang="en-GB"/>
              <a:t>using TF-IDF vectorizer using the parameters to get 650 features.</a:t>
            </a:r>
            <a:endParaRPr/>
          </a:p>
          <a:p>
            <a:pPr indent="0" lvl="0" marL="0" rtl="0" algn="l">
              <a:spcBef>
                <a:spcPts val="400"/>
              </a:spcBef>
              <a:spcAft>
                <a:spcPts val="0"/>
              </a:spcAft>
              <a:buNone/>
            </a:pPr>
            <a:r>
              <a:t/>
            </a:r>
            <a:endParaRPr/>
          </a:p>
        </p:txBody>
      </p:sp>
      <p:pic>
        <p:nvPicPr>
          <p:cNvPr id="189" name="Google Shape;189;p32"/>
          <p:cNvPicPr preferRelativeResize="0"/>
          <p:nvPr/>
        </p:nvPicPr>
        <p:blipFill>
          <a:blip r:embed="rId3">
            <a:alphaModFix/>
          </a:blip>
          <a:stretch>
            <a:fillRect/>
          </a:stretch>
        </p:blipFill>
        <p:spPr>
          <a:xfrm>
            <a:off x="989263" y="1694925"/>
            <a:ext cx="5476474" cy="264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150607" y="91444"/>
            <a:ext cx="6540500" cy="856853"/>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n-GB" sz="3000"/>
              <a:t>Results</a:t>
            </a:r>
            <a:endParaRPr/>
          </a:p>
        </p:txBody>
      </p:sp>
      <p:sp>
        <p:nvSpPr>
          <p:cNvPr id="195" name="Google Shape;195;p33"/>
          <p:cNvSpPr txBox="1"/>
          <p:nvPr>
            <p:ph idx="1" type="body"/>
          </p:nvPr>
        </p:nvSpPr>
        <p:spPr>
          <a:xfrm>
            <a:off x="457200" y="1186961"/>
            <a:ext cx="8229600" cy="3407661"/>
          </a:xfrm>
          <a:prstGeom prst="rect">
            <a:avLst/>
          </a:prstGeom>
          <a:noFill/>
          <a:ln>
            <a:noFill/>
          </a:ln>
        </p:spPr>
        <p:txBody>
          <a:bodyPr anchorCtr="0" anchor="t" bIns="34275" lIns="68575" spcFirstLastPara="1" rIns="68575" wrap="square" tIns="34275">
            <a:noAutofit/>
          </a:bodyPr>
          <a:lstStyle/>
          <a:p>
            <a:pPr indent="0" lvl="0" marL="177800" rtl="0" algn="l">
              <a:spcBef>
                <a:spcPts val="400"/>
              </a:spcBef>
              <a:spcAft>
                <a:spcPts val="0"/>
              </a:spcAft>
              <a:buNone/>
            </a:pPr>
            <a:r>
              <a:rPr lang="en-GB"/>
              <a:t>Comparing the above models on the metrics, XG Boost looks to be a better model</a:t>
            </a:r>
            <a:endParaRPr/>
          </a:p>
        </p:txBody>
      </p:sp>
      <p:sp>
        <p:nvSpPr>
          <p:cNvPr id="196" name="Google Shape;196;p33"/>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pic>
        <p:nvPicPr>
          <p:cNvPr id="197" name="Google Shape;197;p33"/>
          <p:cNvPicPr preferRelativeResize="0"/>
          <p:nvPr/>
        </p:nvPicPr>
        <p:blipFill>
          <a:blip r:embed="rId3">
            <a:alphaModFix/>
          </a:blip>
          <a:stretch>
            <a:fillRect/>
          </a:stretch>
        </p:blipFill>
        <p:spPr>
          <a:xfrm>
            <a:off x="730038" y="2026763"/>
            <a:ext cx="6410325" cy="197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150607" y="120451"/>
            <a:ext cx="6540500" cy="856853"/>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n-GB" sz="3000"/>
              <a:t>Challenges</a:t>
            </a:r>
            <a:endParaRPr/>
          </a:p>
        </p:txBody>
      </p:sp>
      <p:sp>
        <p:nvSpPr>
          <p:cNvPr id="203" name="Google Shape;203;p34"/>
          <p:cNvSpPr txBox="1"/>
          <p:nvPr>
            <p:ph idx="1" type="body"/>
          </p:nvPr>
        </p:nvSpPr>
        <p:spPr>
          <a:xfrm>
            <a:off x="457200" y="1186961"/>
            <a:ext cx="8229600" cy="3407661"/>
          </a:xfrm>
          <a:prstGeom prst="rect">
            <a:avLst/>
          </a:prstGeom>
          <a:noFill/>
          <a:ln>
            <a:noFill/>
          </a:ln>
        </p:spPr>
        <p:txBody>
          <a:bodyPr anchorCtr="0" anchor="t" bIns="34275" lIns="68575" spcFirstLastPara="1" rIns="68575" wrap="square" tIns="34275">
            <a:noAutofit/>
          </a:bodyPr>
          <a:lstStyle/>
          <a:p>
            <a:pPr indent="0" lvl="0" marL="0" rtl="0" algn="l">
              <a:spcBef>
                <a:spcPts val="400"/>
              </a:spcBef>
              <a:spcAft>
                <a:spcPts val="0"/>
              </a:spcAft>
              <a:buNone/>
            </a:pPr>
            <a:r>
              <a:t/>
            </a:r>
            <a:endParaRPr/>
          </a:p>
          <a:p>
            <a:pPr indent="-355600" lvl="0" marL="457200" rtl="0" algn="l">
              <a:spcBef>
                <a:spcPts val="400"/>
              </a:spcBef>
              <a:spcAft>
                <a:spcPts val="0"/>
              </a:spcAft>
              <a:buSzPts val="2000"/>
              <a:buAutoNum type="arabicPeriod"/>
            </a:pPr>
            <a:r>
              <a:rPr lang="en-GB"/>
              <a:t>Data Quality: Finding high-quality sentiment-labeled data was tricky. Sometimes the available datasets had inconsistencies or noisy labels, which could impact the performance of the recommendation system.</a:t>
            </a:r>
            <a:endParaRPr/>
          </a:p>
          <a:p>
            <a:pPr indent="-355600" lvl="0" marL="457200" rtl="0" algn="l">
              <a:spcBef>
                <a:spcPts val="0"/>
              </a:spcBef>
              <a:spcAft>
                <a:spcPts val="0"/>
              </a:spcAft>
              <a:buSzPts val="2000"/>
              <a:buAutoNum type="arabicPeriod"/>
            </a:pPr>
            <a:r>
              <a:rPr lang="en-GB"/>
              <a:t>Imbalanced Data: The sentiment classes might not have been evenly distributed. For instance, there could be significantly more positive reviews than negative ones, which might bias the recommendation system.</a:t>
            </a:r>
            <a:endParaRPr/>
          </a:p>
          <a:p>
            <a:pPr indent="0" lvl="0" marL="457200" rtl="0" algn="l">
              <a:spcBef>
                <a:spcPts val="400"/>
              </a:spcBef>
              <a:spcAft>
                <a:spcPts val="0"/>
              </a:spcAft>
              <a:buNone/>
            </a:pPr>
            <a:r>
              <a:rPr lang="en-GB"/>
              <a:t>Overcoming: We explored techniques like SMOTE (oversampling) for the minority class or employed class weighting to balance the influence of different sentiment classes during model training. This helped the model learn from the imbalanced data more effectively.</a:t>
            </a:r>
            <a:endParaRPr/>
          </a:p>
          <a:p>
            <a:pPr indent="0" lvl="0" marL="0" rtl="0" algn="l">
              <a:spcBef>
                <a:spcPts val="400"/>
              </a:spcBef>
              <a:spcAft>
                <a:spcPts val="0"/>
              </a:spcAft>
              <a:buNone/>
            </a:pPr>
            <a:r>
              <a:t/>
            </a:r>
            <a:endParaRPr/>
          </a:p>
          <a:p>
            <a:pPr indent="0" lvl="0" marL="177800" rtl="0" algn="l">
              <a:spcBef>
                <a:spcPts val="400"/>
              </a:spcBef>
              <a:spcAft>
                <a:spcPts val="0"/>
              </a:spcAft>
              <a:buNone/>
            </a:pPr>
            <a:r>
              <a:t/>
            </a:r>
            <a:endParaRPr/>
          </a:p>
          <a:p>
            <a:pPr indent="0" lvl="0" marL="177800" rtl="0" algn="l">
              <a:spcBef>
                <a:spcPts val="400"/>
              </a:spcBef>
              <a:spcAft>
                <a:spcPts val="0"/>
              </a:spcAft>
              <a:buNone/>
            </a:pPr>
            <a:r>
              <a:t/>
            </a:r>
            <a:endParaRPr/>
          </a:p>
          <a:p>
            <a:pPr indent="0" lvl="0" marL="177800" rtl="0" algn="l">
              <a:spcBef>
                <a:spcPts val="400"/>
              </a:spcBef>
              <a:spcAft>
                <a:spcPts val="0"/>
              </a:spcAft>
              <a:buNone/>
            </a:pPr>
            <a:r>
              <a:t/>
            </a:r>
            <a:endParaRPr/>
          </a:p>
        </p:txBody>
      </p:sp>
      <p:sp>
        <p:nvSpPr>
          <p:cNvPr id="204" name="Google Shape;204;p34"/>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457200" y="89298"/>
            <a:ext cx="6540600" cy="856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GB"/>
              <a:t>Challenges</a:t>
            </a:r>
            <a:endParaRPr/>
          </a:p>
        </p:txBody>
      </p:sp>
      <p:sp>
        <p:nvSpPr>
          <p:cNvPr id="210" name="Google Shape;210;p35"/>
          <p:cNvSpPr txBox="1"/>
          <p:nvPr>
            <p:ph idx="1" type="body"/>
          </p:nvPr>
        </p:nvSpPr>
        <p:spPr>
          <a:xfrm>
            <a:off x="457200" y="1186961"/>
            <a:ext cx="8229600" cy="34077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Clr>
                <a:schemeClr val="dk1"/>
              </a:buClr>
              <a:buSzPts val="1100"/>
              <a:buFont typeface="Arial"/>
              <a:buNone/>
            </a:pPr>
            <a:r>
              <a:rPr lang="en-GB"/>
              <a:t>3. </a:t>
            </a:r>
            <a:r>
              <a:rPr lang="en-GB"/>
              <a:t>Feature Selection: Determining the right features to capture sentiment and build effective recommendations was a challenge. Some features might be more indicative of sentiment than others, and identifying those was crucial.</a:t>
            </a:r>
            <a:endParaRPr/>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Clr>
                <a:schemeClr val="dk1"/>
              </a:buClr>
              <a:buSzPts val="1100"/>
              <a:buFont typeface="Arial"/>
              <a:buNone/>
            </a:pPr>
            <a:r>
              <a:rPr lang="en-GB"/>
              <a:t>Overcoming: We experimented with different feature engineering techniques like TF-IDF, word embeddings, sentiment lexicons, and topic modeling. Conducting thorough analysis and feature importance tests guided us in selecting the most relevant features for sentiment analysis.</a:t>
            </a:r>
            <a:endParaRPr/>
          </a:p>
          <a:p>
            <a:pPr indent="0" lvl="0" marL="0" rtl="0" algn="l">
              <a:spcBef>
                <a:spcPts val="4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457200" y="89298"/>
            <a:ext cx="6540600" cy="856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GB"/>
              <a:t>challenges</a:t>
            </a:r>
            <a:endParaRPr/>
          </a:p>
        </p:txBody>
      </p:sp>
      <p:sp>
        <p:nvSpPr>
          <p:cNvPr id="216" name="Google Shape;216;p36"/>
          <p:cNvSpPr txBox="1"/>
          <p:nvPr>
            <p:ph idx="1" type="body"/>
          </p:nvPr>
        </p:nvSpPr>
        <p:spPr>
          <a:xfrm>
            <a:off x="457200" y="1186961"/>
            <a:ext cx="8229600" cy="34077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Clr>
                <a:schemeClr val="dk1"/>
              </a:buClr>
              <a:buSzPts val="1100"/>
              <a:buFont typeface="Arial"/>
              <a:buNone/>
            </a:pPr>
            <a:r>
              <a:rPr lang="en-GB"/>
              <a:t>4.</a:t>
            </a:r>
            <a:r>
              <a:rPr lang="en-GB"/>
              <a:t>Evaluation Metrics: Selecting appropriate metrics to evaluate the recommendation system's performance was crucial. Accuracy alone might not reflect the system's effectiveness in recommending items based on sentiment.</a:t>
            </a:r>
            <a:endParaRPr/>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Clr>
                <a:schemeClr val="dk1"/>
              </a:buClr>
              <a:buSzPts val="1100"/>
              <a:buFont typeface="Arial"/>
              <a:buNone/>
            </a:pPr>
            <a:r>
              <a:rPr lang="en-GB"/>
              <a:t>Overcoming: We considered using metrics like precision, recall, F1-score, and area under the ROC curve (AUC-ROC) to evaluate sentiment classification models.</a:t>
            </a:r>
            <a:endParaRPr/>
          </a:p>
          <a:p>
            <a:pPr indent="0" lvl="0" marL="0" rtl="0" algn="l">
              <a:spcBef>
                <a:spcPts val="4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126402" y="91444"/>
            <a:ext cx="6540500" cy="856853"/>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n-GB" sz="3000"/>
              <a:t>Lessons Learned</a:t>
            </a:r>
            <a:endParaRPr/>
          </a:p>
        </p:txBody>
      </p:sp>
      <p:sp>
        <p:nvSpPr>
          <p:cNvPr id="222" name="Google Shape;222;p37"/>
          <p:cNvSpPr txBox="1"/>
          <p:nvPr>
            <p:ph idx="1" type="body"/>
          </p:nvPr>
        </p:nvSpPr>
        <p:spPr>
          <a:xfrm>
            <a:off x="457200" y="1186961"/>
            <a:ext cx="8229600" cy="3407661"/>
          </a:xfrm>
          <a:prstGeom prst="rect">
            <a:avLst/>
          </a:prstGeom>
          <a:noFill/>
          <a:ln>
            <a:noFill/>
          </a:ln>
        </p:spPr>
        <p:txBody>
          <a:bodyPr anchorCtr="0" anchor="t" bIns="34275" lIns="68575" spcFirstLastPara="1" rIns="68575" wrap="square" tIns="34275">
            <a:noAutofit/>
          </a:bodyPr>
          <a:lstStyle/>
          <a:p>
            <a:pPr indent="-355600" lvl="0" marL="457200" rtl="0" algn="l">
              <a:spcBef>
                <a:spcPts val="400"/>
              </a:spcBef>
              <a:spcAft>
                <a:spcPts val="0"/>
              </a:spcAft>
              <a:buSzPts val="2000"/>
              <a:buAutoNum type="arabicPeriod"/>
            </a:pPr>
            <a:r>
              <a:rPr lang="en-GB"/>
              <a:t>Data Quality is Crucial: The project highlighted the paramount importance of high-quality, consistent data in training accurate sentiment analysis models. Cleaning and ensuring the reliability of data significantly impact model performance.</a:t>
            </a:r>
            <a:endParaRPr/>
          </a:p>
          <a:p>
            <a:pPr indent="-355600" lvl="0" marL="457200" rtl="0" algn="l">
              <a:spcBef>
                <a:spcPts val="0"/>
              </a:spcBef>
              <a:spcAft>
                <a:spcPts val="0"/>
              </a:spcAft>
              <a:buSzPts val="2000"/>
              <a:buAutoNum type="arabicPeriod"/>
            </a:pPr>
            <a:r>
              <a:rPr lang="en-GB"/>
              <a:t>Balancing Act with Imbalanced Data: Dealing with imbalanced sentiment classes necessitated employing specialized techniques like oversampling or class weighting. Understanding and addressing class imbalance improved model robustness.</a:t>
            </a:r>
            <a:endParaRPr/>
          </a:p>
          <a:p>
            <a:pPr indent="-355600" lvl="0" marL="457200" rtl="0" algn="l">
              <a:spcBef>
                <a:spcPts val="0"/>
              </a:spcBef>
              <a:spcAft>
                <a:spcPts val="0"/>
              </a:spcAft>
              <a:buSzPts val="2000"/>
              <a:buAutoNum type="arabicPeriod"/>
            </a:pPr>
            <a:r>
              <a:rPr lang="en-GB"/>
              <a:t>Feature Engineering is Key: Experimenting with various feature engineering methods underscored the significance of selecting the most relevant features for sentiment analysis. Different features contribute differently to model accuracy.</a:t>
            </a:r>
            <a:endParaRPr/>
          </a:p>
          <a:p>
            <a:pPr indent="0" lvl="0" marL="177800" rtl="0" algn="l">
              <a:spcBef>
                <a:spcPts val="400"/>
              </a:spcBef>
              <a:spcAft>
                <a:spcPts val="0"/>
              </a:spcAft>
              <a:buNone/>
            </a:pPr>
            <a:r>
              <a:t/>
            </a:r>
            <a:endParaRPr/>
          </a:p>
        </p:txBody>
      </p:sp>
      <p:sp>
        <p:nvSpPr>
          <p:cNvPr id="223" name="Google Shape;223;p37"/>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273500" y="-2"/>
            <a:ext cx="6540600" cy="856800"/>
          </a:xfrm>
          <a:prstGeom prst="rect">
            <a:avLst/>
          </a:prstGeom>
        </p:spPr>
        <p:txBody>
          <a:bodyPr anchorCtr="0" anchor="b" bIns="34275" lIns="68575" spcFirstLastPara="1" rIns="68575" wrap="square" tIns="34275">
            <a:noAutofit/>
          </a:bodyPr>
          <a:lstStyle/>
          <a:p>
            <a:pPr indent="0" lvl="0" marL="0" rtl="0" algn="l">
              <a:lnSpc>
                <a:spcPct val="85000"/>
              </a:lnSpc>
              <a:spcBef>
                <a:spcPts val="0"/>
              </a:spcBef>
              <a:spcAft>
                <a:spcPts val="0"/>
              </a:spcAft>
              <a:buClr>
                <a:schemeClr val="dk1"/>
              </a:buClr>
              <a:buFont typeface="Arial"/>
              <a:buNone/>
            </a:pPr>
            <a:r>
              <a:rPr lang="en-GB" sz="3000"/>
              <a:t>Future Work</a:t>
            </a:r>
            <a:endParaRPr/>
          </a:p>
        </p:txBody>
      </p:sp>
      <p:sp>
        <p:nvSpPr>
          <p:cNvPr id="229" name="Google Shape;229;p38"/>
          <p:cNvSpPr txBox="1"/>
          <p:nvPr>
            <p:ph idx="1" type="body"/>
          </p:nvPr>
        </p:nvSpPr>
        <p:spPr>
          <a:xfrm>
            <a:off x="457200" y="1186961"/>
            <a:ext cx="8229600" cy="3407700"/>
          </a:xfrm>
          <a:prstGeom prst="rect">
            <a:avLst/>
          </a:prstGeom>
        </p:spPr>
        <p:txBody>
          <a:bodyPr anchorCtr="0" anchor="t" bIns="34275" lIns="68575" spcFirstLastPara="1" rIns="68575" wrap="square" tIns="34275">
            <a:noAutofit/>
          </a:bodyPr>
          <a:lstStyle/>
          <a:p>
            <a:pPr indent="-355600" lvl="0" marL="457200" rtl="0" algn="just">
              <a:spcBef>
                <a:spcPts val="400"/>
              </a:spcBef>
              <a:spcAft>
                <a:spcPts val="0"/>
              </a:spcAft>
              <a:buSzPts val="2000"/>
              <a:buChar char="●"/>
            </a:pPr>
            <a:r>
              <a:rPr lang="en-GB"/>
              <a:t>Multi-Modal Sentiment Analysis: Extending the project to incorporate multiple data modalities (text, images, videos) for sentiment analysis could enrich recommendation systems, especially in multimedia content platforms.</a:t>
            </a:r>
            <a:endParaRPr/>
          </a:p>
          <a:p>
            <a:pPr indent="-355600" lvl="0" marL="457200" rtl="0" algn="just">
              <a:spcBef>
                <a:spcPts val="0"/>
              </a:spcBef>
              <a:spcAft>
                <a:spcPts val="0"/>
              </a:spcAft>
              <a:buSzPts val="2000"/>
              <a:buChar char="●"/>
            </a:pPr>
            <a:r>
              <a:rPr lang="en-GB"/>
              <a:t>Personalized Recommendations: Expanding the recommendation system to provide personalized recommendations based on individual user sentiments or preferences could improve user engagement and satisfaction.</a:t>
            </a:r>
            <a:endParaRPr/>
          </a:p>
          <a:p>
            <a:pPr indent="-355600" lvl="0" marL="457200" rtl="0" algn="just">
              <a:spcBef>
                <a:spcPts val="0"/>
              </a:spcBef>
              <a:spcAft>
                <a:spcPts val="0"/>
              </a:spcAft>
              <a:buSzPts val="2000"/>
              <a:buChar char="●"/>
            </a:pPr>
            <a:r>
              <a:rPr lang="en-GB"/>
              <a:t>Real-Time Sentiment Analysis: Developing a real-time sentiment analysis component to capture and analyze sentiment as it evolves could be a valuable extension for timely recommendations.</a:t>
            </a:r>
            <a:endParaRPr/>
          </a:p>
          <a:p>
            <a:pPr indent="0" lvl="0" marL="0" rtl="0" algn="l">
              <a:spcBef>
                <a:spcPts val="4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idx="1" type="body"/>
          </p:nvPr>
        </p:nvSpPr>
        <p:spPr>
          <a:xfrm>
            <a:off x="249675" y="1037449"/>
            <a:ext cx="3738000" cy="3904800"/>
          </a:xfrm>
          <a:prstGeom prst="rect">
            <a:avLst/>
          </a:prstGeom>
          <a:noFill/>
          <a:ln>
            <a:noFill/>
          </a:ln>
        </p:spPr>
        <p:txBody>
          <a:bodyPr anchorCtr="0" anchor="t" bIns="34275" lIns="68575" spcFirstLastPara="1" rIns="68575" wrap="square" tIns="34275">
            <a:noAutofit/>
          </a:bodyPr>
          <a:lstStyle/>
          <a:p>
            <a:pPr indent="-349250" lvl="0" marL="342900" rtl="0" algn="just">
              <a:spcBef>
                <a:spcPts val="0"/>
              </a:spcBef>
              <a:spcAft>
                <a:spcPts val="0"/>
              </a:spcAft>
              <a:buSzPts val="1700"/>
              <a:buFont typeface="Calibri"/>
              <a:buAutoNum type="arabicPeriod"/>
            </a:pPr>
            <a:r>
              <a:rPr b="1" lang="en-GB" sz="1500">
                <a:latin typeface="Calibri"/>
                <a:ea typeface="Calibri"/>
                <a:cs typeface="Calibri"/>
                <a:sym typeface="Calibri"/>
              </a:rPr>
              <a:t>Introduction</a:t>
            </a:r>
            <a:endParaRPr/>
          </a:p>
          <a:p>
            <a:pPr indent="-349250" lvl="0" marL="342900" rtl="0" algn="just">
              <a:spcBef>
                <a:spcPts val="300"/>
              </a:spcBef>
              <a:spcAft>
                <a:spcPts val="0"/>
              </a:spcAft>
              <a:buSzPts val="1700"/>
              <a:buFont typeface="Calibri"/>
              <a:buAutoNum type="arabicPeriod"/>
            </a:pPr>
            <a:r>
              <a:rPr b="1" lang="en-GB" sz="1500">
                <a:latin typeface="Calibri"/>
                <a:ea typeface="Calibri"/>
                <a:cs typeface="Calibri"/>
                <a:sym typeface="Calibri"/>
              </a:rPr>
              <a:t>Problem Statement</a:t>
            </a:r>
            <a:endParaRPr/>
          </a:p>
          <a:p>
            <a:pPr indent="-349250" lvl="0" marL="342900" rtl="0" algn="just">
              <a:spcBef>
                <a:spcPts val="300"/>
              </a:spcBef>
              <a:spcAft>
                <a:spcPts val="0"/>
              </a:spcAft>
              <a:buSzPts val="1700"/>
              <a:buFont typeface="Calibri"/>
              <a:buAutoNum type="arabicPeriod"/>
            </a:pPr>
            <a:r>
              <a:rPr b="1" lang="en-GB" sz="1500">
                <a:latin typeface="Calibri"/>
                <a:ea typeface="Calibri"/>
                <a:cs typeface="Calibri"/>
                <a:sym typeface="Calibri"/>
              </a:rPr>
              <a:t>Methodology</a:t>
            </a:r>
            <a:endParaRPr/>
          </a:p>
          <a:p>
            <a:pPr indent="-171450" lvl="1" marL="342900" rtl="0" algn="just">
              <a:spcBef>
                <a:spcPts val="300"/>
              </a:spcBef>
              <a:spcAft>
                <a:spcPts val="0"/>
              </a:spcAft>
              <a:buSzPts val="1500"/>
              <a:buChar char="•"/>
            </a:pPr>
            <a:r>
              <a:rPr b="1" lang="en-GB" sz="1500">
                <a:latin typeface="Calibri"/>
                <a:ea typeface="Calibri"/>
                <a:cs typeface="Calibri"/>
                <a:sym typeface="Calibri"/>
              </a:rPr>
              <a:t>Data Collection</a:t>
            </a:r>
            <a:endParaRPr/>
          </a:p>
          <a:p>
            <a:pPr indent="-171450" lvl="1" marL="342900" rtl="0" algn="just">
              <a:spcBef>
                <a:spcPts val="300"/>
              </a:spcBef>
              <a:spcAft>
                <a:spcPts val="0"/>
              </a:spcAft>
              <a:buSzPts val="1500"/>
              <a:buChar char="•"/>
            </a:pPr>
            <a:r>
              <a:rPr b="1" lang="en-GB" sz="1500">
                <a:latin typeface="Calibri"/>
                <a:ea typeface="Calibri"/>
                <a:cs typeface="Calibri"/>
                <a:sym typeface="Calibri"/>
              </a:rPr>
              <a:t>Exploratory Data Analysis (EDA)</a:t>
            </a:r>
            <a:endParaRPr/>
          </a:p>
          <a:p>
            <a:pPr indent="-171450" lvl="1" marL="342900" rtl="0" algn="just">
              <a:spcBef>
                <a:spcPts val="300"/>
              </a:spcBef>
              <a:spcAft>
                <a:spcPts val="0"/>
              </a:spcAft>
              <a:buSzPts val="1500"/>
              <a:buChar char="•"/>
            </a:pPr>
            <a:r>
              <a:rPr b="1" lang="en-GB" sz="1500">
                <a:latin typeface="Calibri"/>
                <a:ea typeface="Calibri"/>
                <a:cs typeface="Calibri"/>
                <a:sym typeface="Calibri"/>
              </a:rPr>
              <a:t>Statistical/ Machine Learning Results</a:t>
            </a:r>
            <a:endParaRPr/>
          </a:p>
          <a:p>
            <a:pPr indent="-349250" lvl="0" marL="342900" rtl="0" algn="just">
              <a:spcBef>
                <a:spcPts val="300"/>
              </a:spcBef>
              <a:spcAft>
                <a:spcPts val="0"/>
              </a:spcAft>
              <a:buSzPts val="1700"/>
              <a:buFont typeface="Calibri"/>
              <a:buAutoNum type="arabicPeriod"/>
            </a:pPr>
            <a:r>
              <a:rPr b="1" lang="en-GB" sz="1500">
                <a:latin typeface="Calibri"/>
                <a:ea typeface="Calibri"/>
                <a:cs typeface="Calibri"/>
                <a:sym typeface="Calibri"/>
              </a:rPr>
              <a:t>Results</a:t>
            </a:r>
            <a:endParaRPr/>
          </a:p>
          <a:p>
            <a:pPr indent="-349250" lvl="0" marL="342900" rtl="0" algn="just">
              <a:spcBef>
                <a:spcPts val="300"/>
              </a:spcBef>
              <a:spcAft>
                <a:spcPts val="0"/>
              </a:spcAft>
              <a:buSzPts val="1700"/>
              <a:buFont typeface="Calibri"/>
              <a:buAutoNum type="arabicPeriod"/>
            </a:pPr>
            <a:r>
              <a:rPr b="1" lang="en-GB" sz="1500">
                <a:latin typeface="Calibri"/>
                <a:ea typeface="Calibri"/>
                <a:cs typeface="Calibri"/>
                <a:sym typeface="Calibri"/>
              </a:rPr>
              <a:t>Challenges</a:t>
            </a:r>
            <a:endParaRPr/>
          </a:p>
          <a:p>
            <a:pPr indent="-349250" lvl="0" marL="342900" rtl="0" algn="just">
              <a:spcBef>
                <a:spcPts val="300"/>
              </a:spcBef>
              <a:spcAft>
                <a:spcPts val="0"/>
              </a:spcAft>
              <a:buSzPts val="1700"/>
              <a:buFont typeface="Calibri"/>
              <a:buAutoNum type="arabicPeriod"/>
            </a:pPr>
            <a:r>
              <a:rPr b="1" lang="en-GB" sz="1500">
                <a:latin typeface="Calibri"/>
                <a:ea typeface="Calibri"/>
                <a:cs typeface="Calibri"/>
                <a:sym typeface="Calibri"/>
              </a:rPr>
              <a:t>Lessons Learned &amp; Future Work</a:t>
            </a:r>
            <a:endParaRPr/>
          </a:p>
          <a:p>
            <a:pPr indent="-349250" lvl="0" marL="342900" rtl="0" algn="just">
              <a:spcBef>
                <a:spcPts val="300"/>
              </a:spcBef>
              <a:spcAft>
                <a:spcPts val="0"/>
              </a:spcAft>
              <a:buSzPts val="1700"/>
              <a:buFont typeface="Calibri"/>
              <a:buAutoNum type="arabicPeriod"/>
            </a:pPr>
            <a:r>
              <a:rPr b="1" lang="en-GB" sz="1500">
                <a:latin typeface="Calibri"/>
                <a:ea typeface="Calibri"/>
                <a:cs typeface="Calibri"/>
                <a:sym typeface="Calibri"/>
              </a:rPr>
              <a:t>Conclusion</a:t>
            </a:r>
            <a:endParaRPr/>
          </a:p>
          <a:p>
            <a:pPr indent="-349250" lvl="0" marL="342900" rtl="0" algn="just">
              <a:spcBef>
                <a:spcPts val="300"/>
              </a:spcBef>
              <a:spcAft>
                <a:spcPts val="0"/>
              </a:spcAft>
              <a:buSzPts val="1700"/>
              <a:buFont typeface="Calibri"/>
              <a:buAutoNum type="arabicPeriod"/>
            </a:pPr>
            <a:r>
              <a:rPr b="1" lang="en-GB" sz="1500">
                <a:latin typeface="Calibri"/>
                <a:ea typeface="Calibri"/>
                <a:cs typeface="Calibri"/>
                <a:sym typeface="Calibri"/>
              </a:rPr>
              <a:t>Acknowledgments</a:t>
            </a:r>
            <a:endParaRPr/>
          </a:p>
          <a:p>
            <a:pPr indent="-349250" lvl="0" marL="342900" rtl="0" algn="just">
              <a:spcBef>
                <a:spcPts val="300"/>
              </a:spcBef>
              <a:spcAft>
                <a:spcPts val="0"/>
              </a:spcAft>
              <a:buSzPts val="1700"/>
              <a:buFont typeface="Calibri"/>
              <a:buAutoNum type="arabicPeriod"/>
            </a:pPr>
            <a:r>
              <a:rPr b="1" lang="en-GB" sz="1500">
                <a:latin typeface="Calibri"/>
                <a:ea typeface="Calibri"/>
                <a:cs typeface="Calibri"/>
                <a:sym typeface="Calibri"/>
              </a:rPr>
              <a:t>Q&amp;A</a:t>
            </a:r>
            <a:endParaRPr/>
          </a:p>
          <a:p>
            <a:pPr indent="-349250" lvl="0" marL="342900" rtl="0" algn="just">
              <a:spcBef>
                <a:spcPts val="300"/>
              </a:spcBef>
              <a:spcAft>
                <a:spcPts val="0"/>
              </a:spcAft>
              <a:buSzPts val="1700"/>
              <a:buFont typeface="Calibri"/>
              <a:buAutoNum type="arabicPeriod"/>
            </a:pPr>
            <a:r>
              <a:rPr b="1" lang="en-GB" sz="1500">
                <a:latin typeface="Calibri"/>
                <a:ea typeface="Calibri"/>
                <a:cs typeface="Calibri"/>
                <a:sym typeface="Calibri"/>
              </a:rPr>
              <a:t>References</a:t>
            </a:r>
            <a:endParaRPr/>
          </a:p>
        </p:txBody>
      </p:sp>
      <p:sp>
        <p:nvSpPr>
          <p:cNvPr id="98" name="Google Shape;98;p21"/>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sp>
        <p:nvSpPr>
          <p:cNvPr id="99" name="Google Shape;99;p21"/>
          <p:cNvSpPr txBox="1"/>
          <p:nvPr/>
        </p:nvSpPr>
        <p:spPr>
          <a:xfrm>
            <a:off x="139924" y="104889"/>
            <a:ext cx="4626390" cy="932564"/>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None/>
            </a:pPr>
            <a:r>
              <a:rPr b="0" i="0" lang="en-GB" sz="3000" u="none" cap="none" strike="noStrike">
                <a:solidFill>
                  <a:schemeClr val="accent1"/>
                </a:solidFill>
                <a:latin typeface="Calibri"/>
                <a:ea typeface="Calibri"/>
                <a:cs typeface="Calibri"/>
                <a:sym typeface="Calibri"/>
              </a:rPr>
              <a:t>Table of Contents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158675" y="91444"/>
            <a:ext cx="6540500" cy="856853"/>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n-GB" sz="3000"/>
              <a:t>Conclusion</a:t>
            </a:r>
            <a:endParaRPr/>
          </a:p>
        </p:txBody>
      </p:sp>
      <p:sp>
        <p:nvSpPr>
          <p:cNvPr id="235" name="Google Shape;235;p39"/>
          <p:cNvSpPr txBox="1"/>
          <p:nvPr>
            <p:ph idx="1" type="body"/>
          </p:nvPr>
        </p:nvSpPr>
        <p:spPr>
          <a:xfrm>
            <a:off x="457200" y="1186961"/>
            <a:ext cx="8229600" cy="3407661"/>
          </a:xfrm>
          <a:prstGeom prst="rect">
            <a:avLst/>
          </a:prstGeom>
          <a:noFill/>
          <a:ln>
            <a:noFill/>
          </a:ln>
        </p:spPr>
        <p:txBody>
          <a:bodyPr anchorCtr="0" anchor="t" bIns="34275" lIns="68575" spcFirstLastPara="1" rIns="68575" wrap="square" tIns="34275">
            <a:noAutofit/>
          </a:bodyPr>
          <a:lstStyle/>
          <a:p>
            <a:pPr indent="-171450" lvl="0" marL="177800" rtl="0" algn="l">
              <a:spcBef>
                <a:spcPts val="0"/>
              </a:spcBef>
              <a:spcAft>
                <a:spcPts val="0"/>
              </a:spcAft>
              <a:buSzPts val="1900"/>
              <a:buChar char="•"/>
            </a:pPr>
            <a:r>
              <a:rPr lang="en-GB" sz="1700"/>
              <a:t>I</a:t>
            </a:r>
            <a:r>
              <a:rPr lang="en-GB" sz="1700"/>
              <a:t>nsights into Sentiment Analysis: Uncovered insights into the complexities of sentiment analysis, including the influence of context on sentiment interpretation and the dynamic nature of feature importance across different sentiment classes.</a:t>
            </a:r>
            <a:endParaRPr sz="1700"/>
          </a:p>
          <a:p>
            <a:pPr indent="-171450" lvl="0" marL="177800" rtl="0" algn="l">
              <a:spcBef>
                <a:spcPts val="0"/>
              </a:spcBef>
              <a:spcAft>
                <a:spcPts val="0"/>
              </a:spcAft>
              <a:buSzPts val="1900"/>
              <a:buChar char="•"/>
            </a:pPr>
            <a:r>
              <a:rPr lang="en-GB" sz="1700"/>
              <a:t>XGBoost Superiority: Identified XGBoost as a superior model based on the chosen evaluation metrics, showcasing its effectiveness in sentiment prediction and recommendation compared to other models.</a:t>
            </a:r>
            <a:endParaRPr sz="1700"/>
          </a:p>
          <a:p>
            <a:pPr indent="-171450" lvl="0" marL="177800" rtl="0" algn="l">
              <a:spcBef>
                <a:spcPts val="0"/>
              </a:spcBef>
              <a:spcAft>
                <a:spcPts val="0"/>
              </a:spcAft>
              <a:buSzPts val="1900"/>
              <a:buChar char="•"/>
            </a:pPr>
            <a:r>
              <a:rPr lang="en-GB" sz="1700"/>
              <a:t>Future Directions: Recommended avenues for future research, including exploring nuanced sentiment handling, dynamic data augmentation, and extensions for personalized or multi-modal recommendations to enhance user experiences.</a:t>
            </a:r>
            <a:endParaRPr sz="1700"/>
          </a:p>
          <a:p>
            <a:pPr indent="-171450" lvl="0" marL="177800" rtl="0" algn="l">
              <a:spcBef>
                <a:spcPts val="0"/>
              </a:spcBef>
              <a:spcAft>
                <a:spcPts val="0"/>
              </a:spcAft>
              <a:buSzPts val="1900"/>
              <a:buChar char="•"/>
            </a:pPr>
            <a:r>
              <a:rPr lang="en-GB" sz="1700"/>
              <a:t>Contributions to Recommendation Systems: Contributed insights and methodologies for building more robust sentiment-based recommendation systems, emphasizing the importance of data quality, feature selection, and model evaluation in such systems.</a:t>
            </a:r>
            <a:endParaRPr sz="1700"/>
          </a:p>
          <a:p>
            <a:pPr indent="0" lvl="0" marL="177800" rtl="0" algn="l">
              <a:spcBef>
                <a:spcPts val="0"/>
              </a:spcBef>
              <a:spcAft>
                <a:spcPts val="0"/>
              </a:spcAft>
              <a:buNone/>
            </a:pPr>
            <a:r>
              <a:t/>
            </a:r>
            <a:endParaRPr/>
          </a:p>
          <a:p>
            <a:pPr indent="0" lvl="0" marL="0" rtl="0" algn="l">
              <a:spcBef>
                <a:spcPts val="0"/>
              </a:spcBef>
              <a:spcAft>
                <a:spcPts val="0"/>
              </a:spcAft>
              <a:buNone/>
            </a:pPr>
            <a:r>
              <a:t/>
            </a:r>
            <a:endParaRPr/>
          </a:p>
        </p:txBody>
      </p:sp>
      <p:sp>
        <p:nvSpPr>
          <p:cNvPr id="236" name="Google Shape;236;p39"/>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150607" y="91444"/>
            <a:ext cx="6540500" cy="856853"/>
          </a:xfrm>
          <a:prstGeom prst="rect">
            <a:avLst/>
          </a:prstGeom>
          <a:noFill/>
          <a:ln>
            <a:noFill/>
          </a:ln>
        </p:spPr>
        <p:txBody>
          <a:bodyPr anchorCtr="0" anchor="b" bIns="34275" lIns="68575" spcFirstLastPara="1" rIns="68575" wrap="square" tIns="34275">
            <a:noAutofit/>
          </a:bodyPr>
          <a:lstStyle/>
          <a:p>
            <a:pPr indent="0" lvl="0" marL="0" rtl="0" algn="l">
              <a:lnSpc>
                <a:spcPct val="106250"/>
              </a:lnSpc>
              <a:spcBef>
                <a:spcPts val="0"/>
              </a:spcBef>
              <a:spcAft>
                <a:spcPts val="0"/>
              </a:spcAft>
              <a:buNone/>
            </a:pPr>
            <a:r>
              <a:rPr lang="en-GB"/>
              <a:t>Acknowledgments</a:t>
            </a:r>
            <a:endParaRPr/>
          </a:p>
        </p:txBody>
      </p:sp>
      <p:sp>
        <p:nvSpPr>
          <p:cNvPr id="242" name="Google Shape;242;p40"/>
          <p:cNvSpPr txBox="1"/>
          <p:nvPr>
            <p:ph idx="1" type="body"/>
          </p:nvPr>
        </p:nvSpPr>
        <p:spPr>
          <a:xfrm>
            <a:off x="457200" y="1186961"/>
            <a:ext cx="8229600" cy="3407661"/>
          </a:xfrm>
          <a:prstGeom prst="rect">
            <a:avLst/>
          </a:prstGeom>
          <a:noFill/>
          <a:ln>
            <a:noFill/>
          </a:ln>
        </p:spPr>
        <p:txBody>
          <a:bodyPr anchorCtr="0" anchor="t" bIns="34275" lIns="68575" spcFirstLastPara="1" rIns="68575" wrap="square" tIns="34275">
            <a:noAutofit/>
          </a:bodyPr>
          <a:lstStyle/>
          <a:p>
            <a:pPr indent="-177800" lvl="0" marL="177800" rtl="0" algn="l">
              <a:spcBef>
                <a:spcPts val="0"/>
              </a:spcBef>
              <a:spcAft>
                <a:spcPts val="0"/>
              </a:spcAft>
              <a:buClr>
                <a:schemeClr val="accent1"/>
              </a:buClr>
              <a:buSzPts val="2000"/>
              <a:buFont typeface="Arial"/>
              <a:buChar char="•"/>
            </a:pPr>
            <a:r>
              <a:rPr lang="en-GB"/>
              <a:t>We are </a:t>
            </a:r>
            <a:r>
              <a:rPr lang="en-GB"/>
              <a:t>deeply grateful for the guidance, expertise, and encouragement provided by Prof.Khald throughout the duration of this project. His insightful advice and support significantly shaped the project's direction and outcomes.</a:t>
            </a:r>
            <a:endParaRPr/>
          </a:p>
          <a:p>
            <a:pPr indent="-177800" lvl="0" marL="177800" rtl="0" algn="l">
              <a:spcBef>
                <a:spcPts val="0"/>
              </a:spcBef>
              <a:spcAft>
                <a:spcPts val="0"/>
              </a:spcAft>
              <a:buSzPts val="2000"/>
              <a:buChar char="•"/>
            </a:pPr>
            <a:r>
              <a:rPr lang="en-GB"/>
              <a:t>Acknowledgment to the creators and maintainers of Kaggel dataset for making their datasets publicly available. These resources were pivotal in data acquisition and experimentation.</a:t>
            </a:r>
            <a:endParaRPr/>
          </a:p>
          <a:p>
            <a:pPr indent="-177800" lvl="0" marL="177800" rtl="0" algn="l">
              <a:spcBef>
                <a:spcPts val="0"/>
              </a:spcBef>
              <a:spcAft>
                <a:spcPts val="0"/>
              </a:spcAft>
              <a:buSzPts val="2000"/>
              <a:buChar char="•"/>
            </a:pPr>
            <a:r>
              <a:rPr lang="en-GB"/>
              <a:t> We are thankful to Clark University for providing access to resources, facilities, and research papers that were instrumental in conducting thorough research and analysis.</a:t>
            </a:r>
            <a:endParaRPr/>
          </a:p>
        </p:txBody>
      </p:sp>
      <p:sp>
        <p:nvSpPr>
          <p:cNvPr id="243" name="Google Shape;243;p40"/>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174812" y="120451"/>
            <a:ext cx="6540500" cy="856853"/>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t/>
            </a:r>
            <a:endParaRPr/>
          </a:p>
        </p:txBody>
      </p:sp>
      <p:sp>
        <p:nvSpPr>
          <p:cNvPr id="249" name="Google Shape;249;p41"/>
          <p:cNvSpPr txBox="1"/>
          <p:nvPr>
            <p:ph idx="1" type="body"/>
          </p:nvPr>
        </p:nvSpPr>
        <p:spPr>
          <a:xfrm>
            <a:off x="457200" y="1186961"/>
            <a:ext cx="8229600" cy="3407661"/>
          </a:xfrm>
          <a:prstGeom prst="rect">
            <a:avLst/>
          </a:prstGeom>
          <a:noFill/>
          <a:ln>
            <a:noFill/>
          </a:ln>
        </p:spPr>
        <p:txBody>
          <a:bodyPr anchorCtr="0" anchor="t" bIns="34275" lIns="68575" spcFirstLastPara="1" rIns="68575" wrap="square" tIns="34275">
            <a:noAutofit/>
          </a:bodyPr>
          <a:lstStyle/>
          <a:p>
            <a:pPr indent="0" lvl="0" marL="177800" rtl="0" algn="l">
              <a:spcBef>
                <a:spcPts val="0"/>
              </a:spcBef>
              <a:spcAft>
                <a:spcPts val="0"/>
              </a:spcAft>
              <a:buNone/>
            </a:pPr>
            <a:r>
              <a:t/>
            </a:r>
            <a:endParaRPr/>
          </a:p>
        </p:txBody>
      </p:sp>
      <p:sp>
        <p:nvSpPr>
          <p:cNvPr id="250" name="Google Shape;250;p41"/>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pic>
        <p:nvPicPr>
          <p:cNvPr id="251" name="Google Shape;251;p41"/>
          <p:cNvPicPr preferRelativeResize="0"/>
          <p:nvPr/>
        </p:nvPicPr>
        <p:blipFill>
          <a:blip r:embed="rId3">
            <a:alphaModFix/>
          </a:blip>
          <a:stretch>
            <a:fillRect/>
          </a:stretch>
        </p:blipFill>
        <p:spPr>
          <a:xfrm>
            <a:off x="1496825" y="1236688"/>
            <a:ext cx="5119974" cy="21570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126402" y="91444"/>
            <a:ext cx="6540500" cy="856853"/>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n-GB" sz="3000"/>
              <a:t>References</a:t>
            </a:r>
            <a:endParaRPr/>
          </a:p>
        </p:txBody>
      </p:sp>
      <p:sp>
        <p:nvSpPr>
          <p:cNvPr id="257" name="Google Shape;257;p42"/>
          <p:cNvSpPr txBox="1"/>
          <p:nvPr>
            <p:ph idx="1" type="body"/>
          </p:nvPr>
        </p:nvSpPr>
        <p:spPr>
          <a:xfrm>
            <a:off x="457200" y="1186961"/>
            <a:ext cx="8229600" cy="3407661"/>
          </a:xfrm>
          <a:prstGeom prst="rect">
            <a:avLst/>
          </a:prstGeom>
          <a:noFill/>
          <a:ln>
            <a:noFill/>
          </a:ln>
        </p:spPr>
        <p:txBody>
          <a:bodyPr anchorCtr="0" anchor="t" bIns="34275" lIns="68575" spcFirstLastPara="1" rIns="68575" wrap="square" tIns="34275">
            <a:noAutofit/>
          </a:bodyPr>
          <a:lstStyle/>
          <a:p>
            <a:pPr indent="-323850" lvl="0" marL="457200" rtl="0" algn="l">
              <a:spcBef>
                <a:spcPts val="400"/>
              </a:spcBef>
              <a:spcAft>
                <a:spcPts val="0"/>
              </a:spcAft>
              <a:buSzPts val="1500"/>
              <a:buFont typeface="Calibri"/>
              <a:buChar char="●"/>
            </a:pPr>
            <a:r>
              <a:rPr lang="en-GB" sz="1500"/>
              <a:t>Minqing Hu, &amp; Bing Liu. (2004). Mining and Summarizing Customer Reviews. In Proceedings of the Tenth ACM SIGKDD International Conference on Knowledge Discovery and Data Mining (KDD '04) (pp. 168-177). </a:t>
            </a:r>
            <a:r>
              <a:rPr lang="en-GB" sz="1500" u="sng">
                <a:solidFill>
                  <a:schemeClr val="hlink"/>
                </a:solidFill>
                <a:hlinkClick r:id="rId3"/>
              </a:rPr>
              <a:t>https://doi.org/10.1145/1014052.1014073</a:t>
            </a:r>
            <a:endParaRPr sz="1500"/>
          </a:p>
          <a:p>
            <a:pPr indent="-323850" lvl="0" marL="457200" rtl="0" algn="l">
              <a:spcBef>
                <a:spcPts val="0"/>
              </a:spcBef>
              <a:spcAft>
                <a:spcPts val="0"/>
              </a:spcAft>
              <a:buSzPts val="1500"/>
              <a:buFont typeface="Calibri"/>
              <a:buChar char="●"/>
            </a:pPr>
            <a:r>
              <a:rPr lang="en-GB" sz="1500"/>
              <a:t> Yifan Hu, Yehuda Koren, &amp; Chris Volinsky. (2008). Collaborative Filtering for Implicit Feedback Datasets. In 2008 Eighth IEEE International Conference on Data Mining (pp. 263-272). IEEE. </a:t>
            </a:r>
            <a:r>
              <a:rPr lang="en-GB" sz="1500" u="sng">
                <a:solidFill>
                  <a:schemeClr val="hlink"/>
                </a:solidFill>
                <a:hlinkClick r:id="rId4"/>
              </a:rPr>
              <a:t>https://doi.org/10.1109/ICDM.2008.22</a:t>
            </a:r>
            <a:endParaRPr sz="1500"/>
          </a:p>
          <a:p>
            <a:pPr indent="-323850" lvl="0" marL="457200" rtl="0" algn="l">
              <a:spcBef>
                <a:spcPts val="0"/>
              </a:spcBef>
              <a:spcAft>
                <a:spcPts val="0"/>
              </a:spcAft>
              <a:buSzPts val="1500"/>
              <a:buFont typeface="Calibri"/>
              <a:buChar char="●"/>
            </a:pPr>
            <a:r>
              <a:rPr lang="en-GB" sz="1500"/>
              <a:t> Janyce Wiebe, &amp; Rebecca F. Bruce. (2010). A Sentimental Education: Sentiment Analysis Using Subjectivity Summarization Based on Minimum Cuts. In Proceedings of the 48th Annual Meeting of the Association for Computational Linguistics (ACL '10) (pp. 340-348). Association for Computational Linguistics. </a:t>
            </a:r>
            <a:r>
              <a:rPr lang="en-GB" sz="1500" u="sng">
                <a:solidFill>
                  <a:schemeClr val="hlink"/>
                </a:solidFill>
                <a:hlinkClick r:id="rId5"/>
              </a:rPr>
              <a:t>https://aclanthology.org/P10-1057/</a:t>
            </a:r>
            <a:endParaRPr sz="1500"/>
          </a:p>
          <a:p>
            <a:pPr indent="-323850" lvl="0" marL="457200" rtl="0" algn="l">
              <a:spcBef>
                <a:spcPts val="0"/>
              </a:spcBef>
              <a:spcAft>
                <a:spcPts val="0"/>
              </a:spcAft>
              <a:buSzPts val="1500"/>
              <a:buChar char="●"/>
            </a:pPr>
            <a:r>
              <a:rPr lang="en-GB" sz="1500"/>
              <a:t> Paolo Cremonesi, Yehia Elkhatib, &amp; Paolo Papotti. (2010). Content-Based Recommendation Systems. In Recommender Systems Handbook (pp. 73-105). </a:t>
            </a:r>
            <a:r>
              <a:rPr lang="en-GB" sz="1100" u="sng">
                <a:solidFill>
                  <a:schemeClr val="hlink"/>
                </a:solidFill>
                <a:hlinkClick r:id="rId6"/>
              </a:rPr>
              <a:t>Content-based Recommender Systems: State of the Art and Trends | SpringerLink</a:t>
            </a:r>
            <a:endParaRPr sz="1500"/>
          </a:p>
          <a:p>
            <a:pPr indent="0" lvl="0" marL="0" rtl="0" algn="l">
              <a:spcBef>
                <a:spcPts val="400"/>
              </a:spcBef>
              <a:spcAft>
                <a:spcPts val="0"/>
              </a:spcAft>
              <a:buNone/>
            </a:pPr>
            <a:r>
              <a:t/>
            </a:r>
            <a:endParaRPr sz="1500"/>
          </a:p>
        </p:txBody>
      </p:sp>
      <p:sp>
        <p:nvSpPr>
          <p:cNvPr id="258" name="Google Shape;258;p42"/>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ctrTitle"/>
          </p:nvPr>
        </p:nvSpPr>
        <p:spPr>
          <a:xfrm>
            <a:off x="474133" y="1"/>
            <a:ext cx="8225367" cy="1878381"/>
          </a:xfrm>
          <a:prstGeom prst="rect">
            <a:avLst/>
          </a:prstGeom>
          <a:noFill/>
          <a:ln>
            <a:noFill/>
          </a:ln>
        </p:spPr>
        <p:txBody>
          <a:bodyPr anchorCtr="0" anchor="b" bIns="0" lIns="0" spcFirstLastPara="1" rIns="0" wrap="square" tIns="171450">
            <a:noAutofit/>
          </a:bodyPr>
          <a:lstStyle/>
          <a:p>
            <a:pPr indent="0" lvl="0" marL="0" rtl="0" algn="ctr">
              <a:lnSpc>
                <a:spcPct val="115000"/>
              </a:lnSpc>
              <a:spcBef>
                <a:spcPts val="0"/>
              </a:spcBef>
              <a:spcAft>
                <a:spcPts val="0"/>
              </a:spcAft>
              <a:buNone/>
            </a:pPr>
            <a:r>
              <a:rPr lang="en-GB"/>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110266" y="146519"/>
            <a:ext cx="6540500" cy="856853"/>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n-GB" sz="3000"/>
              <a:t>Introduction</a:t>
            </a:r>
            <a:endParaRPr/>
          </a:p>
        </p:txBody>
      </p:sp>
      <p:sp>
        <p:nvSpPr>
          <p:cNvPr id="105" name="Google Shape;105;p22"/>
          <p:cNvSpPr txBox="1"/>
          <p:nvPr>
            <p:ph idx="1" type="body"/>
          </p:nvPr>
        </p:nvSpPr>
        <p:spPr>
          <a:xfrm>
            <a:off x="457200" y="1186961"/>
            <a:ext cx="8229600" cy="3407661"/>
          </a:xfrm>
          <a:prstGeom prst="rect">
            <a:avLst/>
          </a:prstGeom>
          <a:noFill/>
          <a:ln>
            <a:noFill/>
          </a:ln>
        </p:spPr>
        <p:txBody>
          <a:bodyPr anchorCtr="0" anchor="t" bIns="34275" lIns="68575" spcFirstLastPara="1" rIns="68575" wrap="square" tIns="34275">
            <a:noAutofit/>
          </a:bodyPr>
          <a:lstStyle/>
          <a:p>
            <a:pPr indent="-177800" lvl="0" marL="177800" rtl="0" algn="l">
              <a:spcBef>
                <a:spcPts val="400"/>
              </a:spcBef>
              <a:spcAft>
                <a:spcPts val="0"/>
              </a:spcAft>
              <a:buClr>
                <a:schemeClr val="accent1"/>
              </a:buClr>
              <a:buSzPts val="2000"/>
              <a:buFont typeface="Arial"/>
              <a:buChar char="•"/>
            </a:pPr>
            <a:r>
              <a:rPr lang="en-GB" sz="1500">
                <a:solidFill>
                  <a:srgbClr val="202124"/>
                </a:solidFill>
                <a:highlight>
                  <a:srgbClr val="FFFFFF"/>
                </a:highlight>
                <a:latin typeface="Arial"/>
                <a:ea typeface="Arial"/>
                <a:cs typeface="Arial"/>
                <a:sym typeface="Arial"/>
              </a:rPr>
              <a:t>"</a:t>
            </a:r>
            <a:r>
              <a:rPr lang="en-GB" sz="1500">
                <a:solidFill>
                  <a:srgbClr val="040C28"/>
                </a:solidFill>
                <a:latin typeface="Arial"/>
                <a:ea typeface="Arial"/>
                <a:cs typeface="Arial"/>
                <a:sym typeface="Arial"/>
              </a:rPr>
              <a:t>Your most unhappy customers are your greatest source of learning</a:t>
            </a:r>
            <a:r>
              <a:rPr lang="en-GB" sz="1500">
                <a:solidFill>
                  <a:srgbClr val="202124"/>
                </a:solidFill>
                <a:highlight>
                  <a:srgbClr val="FFFFFF"/>
                </a:highlight>
                <a:latin typeface="Arial"/>
                <a:ea typeface="Arial"/>
                <a:cs typeface="Arial"/>
                <a:sym typeface="Arial"/>
              </a:rPr>
              <a:t>."  - Bill Gates</a:t>
            </a:r>
            <a:endParaRPr sz="1500">
              <a:solidFill>
                <a:srgbClr val="202124"/>
              </a:solidFill>
              <a:highlight>
                <a:srgbClr val="FFFFFF"/>
              </a:highlight>
              <a:latin typeface="Arial"/>
              <a:ea typeface="Arial"/>
              <a:cs typeface="Arial"/>
              <a:sym typeface="Arial"/>
            </a:endParaRPr>
          </a:p>
          <a:p>
            <a:pPr indent="0" lvl="0" marL="177800" rtl="0" algn="l">
              <a:spcBef>
                <a:spcPts val="400"/>
              </a:spcBef>
              <a:spcAft>
                <a:spcPts val="0"/>
              </a:spcAft>
              <a:buNone/>
            </a:pPr>
            <a:r>
              <a:rPr lang="en-GB" sz="1100">
                <a:solidFill>
                  <a:srgbClr val="202124"/>
                </a:solidFill>
                <a:highlight>
                  <a:srgbClr val="FFFFFF"/>
                </a:highlight>
                <a:latin typeface="Arial"/>
                <a:ea typeface="Arial"/>
                <a:cs typeface="Arial"/>
                <a:sym typeface="Arial"/>
              </a:rPr>
              <a:t>Ref: Bill Gates </a:t>
            </a:r>
            <a:r>
              <a:rPr lang="en-GB" sz="1100">
                <a:solidFill>
                  <a:srgbClr val="202124"/>
                </a:solidFill>
                <a:highlight>
                  <a:srgbClr val="FFFFFF"/>
                </a:highlight>
                <a:latin typeface="Arial"/>
                <a:ea typeface="Arial"/>
                <a:cs typeface="Arial"/>
                <a:sym typeface="Arial"/>
              </a:rPr>
              <a:t>book Business @ the Speed of Thought</a:t>
            </a:r>
            <a:endParaRPr sz="1100">
              <a:solidFill>
                <a:srgbClr val="202124"/>
              </a:solidFill>
              <a:highlight>
                <a:srgbClr val="FFFFFF"/>
              </a:highlight>
              <a:latin typeface="Arial"/>
              <a:ea typeface="Arial"/>
              <a:cs typeface="Arial"/>
              <a:sym typeface="Arial"/>
            </a:endParaRPr>
          </a:p>
          <a:p>
            <a:pPr indent="0" lvl="0" marL="177800" rtl="0" algn="l">
              <a:spcBef>
                <a:spcPts val="400"/>
              </a:spcBef>
              <a:spcAft>
                <a:spcPts val="0"/>
              </a:spcAft>
              <a:buNone/>
            </a:pPr>
            <a:r>
              <a:t/>
            </a:r>
            <a:endParaRPr sz="1100">
              <a:solidFill>
                <a:srgbClr val="202124"/>
              </a:solidFill>
              <a:highlight>
                <a:srgbClr val="FFFFFF"/>
              </a:highlight>
              <a:latin typeface="Arial"/>
              <a:ea typeface="Arial"/>
              <a:cs typeface="Arial"/>
              <a:sym typeface="Arial"/>
            </a:endParaRPr>
          </a:p>
          <a:p>
            <a:pPr indent="0" lvl="0" marL="177800" rtl="0" algn="l">
              <a:spcBef>
                <a:spcPts val="400"/>
              </a:spcBef>
              <a:spcAft>
                <a:spcPts val="0"/>
              </a:spcAft>
              <a:buNone/>
            </a:pPr>
            <a:r>
              <a:rPr lang="en-GB" sz="1200">
                <a:solidFill>
                  <a:srgbClr val="374151"/>
                </a:solidFill>
                <a:latin typeface="Roboto"/>
                <a:ea typeface="Roboto"/>
                <a:cs typeface="Roboto"/>
                <a:sym typeface="Roboto"/>
              </a:rPr>
              <a:t>Let's explore the future of shopping together!"</a:t>
            </a:r>
            <a:endParaRPr sz="1100">
              <a:solidFill>
                <a:srgbClr val="202124"/>
              </a:solidFill>
              <a:highlight>
                <a:srgbClr val="FFFFFF"/>
              </a:highlight>
              <a:latin typeface="Arial"/>
              <a:ea typeface="Arial"/>
              <a:cs typeface="Arial"/>
              <a:sym typeface="Arial"/>
            </a:endParaRPr>
          </a:p>
          <a:p>
            <a:pPr indent="0" lvl="0" marL="177800" rtl="0" algn="l">
              <a:spcBef>
                <a:spcPts val="400"/>
              </a:spcBef>
              <a:spcAft>
                <a:spcPts val="0"/>
              </a:spcAft>
              <a:buNone/>
            </a:pPr>
            <a:r>
              <a:rPr lang="en-GB" sz="1200">
                <a:solidFill>
                  <a:srgbClr val="0F0F0F"/>
                </a:solidFill>
                <a:latin typeface="Roboto"/>
                <a:ea typeface="Roboto"/>
                <a:cs typeface="Roboto"/>
                <a:sym typeface="Roboto"/>
              </a:rPr>
              <a:t>.</a:t>
            </a:r>
            <a:endParaRPr sz="1500">
              <a:solidFill>
                <a:srgbClr val="202124"/>
              </a:solidFill>
              <a:highlight>
                <a:srgbClr val="FFFFFF"/>
              </a:highlight>
              <a:latin typeface="Arial"/>
              <a:ea typeface="Arial"/>
              <a:cs typeface="Arial"/>
              <a:sym typeface="Arial"/>
            </a:endParaRPr>
          </a:p>
        </p:txBody>
      </p:sp>
      <p:sp>
        <p:nvSpPr>
          <p:cNvPr id="106" name="Google Shape;106;p22"/>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pic>
        <p:nvPicPr>
          <p:cNvPr id="107" name="Google Shape;107;p22"/>
          <p:cNvPicPr preferRelativeResize="0"/>
          <p:nvPr/>
        </p:nvPicPr>
        <p:blipFill rotWithShape="1">
          <a:blip r:embed="rId3">
            <a:alphaModFix/>
          </a:blip>
          <a:srcRect b="-8334" l="0" r="0" t="13512"/>
          <a:stretch/>
        </p:blipFill>
        <p:spPr>
          <a:xfrm>
            <a:off x="7631525" y="1271325"/>
            <a:ext cx="1234850" cy="1545274"/>
          </a:xfrm>
          <a:prstGeom prst="rect">
            <a:avLst/>
          </a:prstGeom>
          <a:noFill/>
          <a:ln>
            <a:noFill/>
          </a:ln>
        </p:spPr>
      </p:pic>
      <p:pic>
        <p:nvPicPr>
          <p:cNvPr id="108" name="Google Shape;108;p22"/>
          <p:cNvPicPr preferRelativeResize="0"/>
          <p:nvPr/>
        </p:nvPicPr>
        <p:blipFill>
          <a:blip r:embed="rId4">
            <a:alphaModFix/>
          </a:blip>
          <a:stretch>
            <a:fillRect/>
          </a:stretch>
        </p:blipFill>
        <p:spPr>
          <a:xfrm>
            <a:off x="3915100" y="1863301"/>
            <a:ext cx="2735677" cy="261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102197" y="120451"/>
            <a:ext cx="6540500" cy="856853"/>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n-GB" sz="3000"/>
              <a:t>Problem Statement</a:t>
            </a:r>
            <a:endParaRPr/>
          </a:p>
        </p:txBody>
      </p:sp>
      <p:sp>
        <p:nvSpPr>
          <p:cNvPr id="114" name="Google Shape;114;p23"/>
          <p:cNvSpPr txBox="1"/>
          <p:nvPr>
            <p:ph idx="1" type="body"/>
          </p:nvPr>
        </p:nvSpPr>
        <p:spPr>
          <a:xfrm>
            <a:off x="457200" y="1186961"/>
            <a:ext cx="8229600" cy="3407661"/>
          </a:xfrm>
          <a:prstGeom prst="rect">
            <a:avLst/>
          </a:prstGeom>
          <a:noFill/>
          <a:ln>
            <a:noFill/>
          </a:ln>
        </p:spPr>
        <p:txBody>
          <a:bodyPr anchorCtr="0" anchor="t" bIns="34275" lIns="68575" spcFirstLastPara="1" rIns="68575" wrap="square" tIns="34275">
            <a:noAutofit/>
          </a:bodyPr>
          <a:lstStyle/>
          <a:p>
            <a:pPr indent="-127000" lvl="0" marL="177800" rtl="0" algn="l">
              <a:lnSpc>
                <a:spcPct val="115000"/>
              </a:lnSpc>
              <a:spcBef>
                <a:spcPts val="1500"/>
              </a:spcBef>
              <a:spcAft>
                <a:spcPts val="0"/>
              </a:spcAft>
              <a:buSzPts val="1200"/>
              <a:buFont typeface="Roboto"/>
              <a:buChar char="●"/>
            </a:pPr>
            <a:r>
              <a:rPr b="1" lang="en-GB" sz="1200">
                <a:solidFill>
                  <a:srgbClr val="374151"/>
                </a:solidFill>
                <a:latin typeface="Roboto"/>
                <a:ea typeface="Roboto"/>
                <a:cs typeface="Roboto"/>
                <a:sym typeface="Roboto"/>
              </a:rPr>
              <a:t>Overwhelming Shopping Experience:</a:t>
            </a:r>
            <a:endParaRPr b="1" sz="1200">
              <a:solidFill>
                <a:srgbClr val="374151"/>
              </a:solidFill>
              <a:latin typeface="Roboto"/>
              <a:ea typeface="Roboto"/>
              <a:cs typeface="Roboto"/>
              <a:sym typeface="Roboto"/>
            </a:endParaRPr>
          </a:p>
          <a:p>
            <a:pPr indent="-127000" lvl="1" marL="342900" rtl="0" algn="l">
              <a:lnSpc>
                <a:spcPct val="115000"/>
              </a:lnSpc>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Conventional shopping experiences, both online and offline, often overwhelm customers with an abundance of choices.</a:t>
            </a:r>
            <a:endParaRPr sz="1200">
              <a:solidFill>
                <a:srgbClr val="374151"/>
              </a:solidFill>
              <a:latin typeface="Roboto"/>
              <a:ea typeface="Roboto"/>
              <a:cs typeface="Roboto"/>
              <a:sym typeface="Roboto"/>
            </a:endParaRPr>
          </a:p>
          <a:p>
            <a:pPr indent="-127000" lvl="1" marL="342900" rtl="0" algn="l">
              <a:lnSpc>
                <a:spcPct val="115000"/>
              </a:lnSpc>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Decision fatigue is a common outcome, leading to dissatisfaction.</a:t>
            </a:r>
            <a:endParaRPr sz="1200">
              <a:solidFill>
                <a:srgbClr val="374151"/>
              </a:solidFill>
              <a:latin typeface="Roboto"/>
              <a:ea typeface="Roboto"/>
              <a:cs typeface="Roboto"/>
              <a:sym typeface="Roboto"/>
            </a:endParaRPr>
          </a:p>
          <a:p>
            <a:pPr indent="-127000" lvl="0" marL="177800" rtl="0" algn="l">
              <a:lnSpc>
                <a:spcPct val="115000"/>
              </a:lnSpc>
              <a:spcBef>
                <a:spcPts val="0"/>
              </a:spcBef>
              <a:spcAft>
                <a:spcPts val="0"/>
              </a:spcAft>
              <a:buSzPts val="1200"/>
              <a:buFont typeface="Roboto"/>
              <a:buChar char="●"/>
            </a:pPr>
            <a:r>
              <a:rPr b="1" lang="en-GB" sz="1200">
                <a:solidFill>
                  <a:srgbClr val="374151"/>
                </a:solidFill>
                <a:latin typeface="Roboto"/>
                <a:ea typeface="Roboto"/>
                <a:cs typeface="Roboto"/>
                <a:sym typeface="Roboto"/>
              </a:rPr>
              <a:t>Ineffective Recommendation Systems:</a:t>
            </a:r>
            <a:endParaRPr b="1" sz="1200">
              <a:solidFill>
                <a:srgbClr val="374151"/>
              </a:solidFill>
              <a:latin typeface="Roboto"/>
              <a:ea typeface="Roboto"/>
              <a:cs typeface="Roboto"/>
              <a:sym typeface="Roboto"/>
            </a:endParaRPr>
          </a:p>
          <a:p>
            <a:pPr indent="-127000" lvl="1" marL="342900" rtl="0" algn="l">
              <a:lnSpc>
                <a:spcPct val="115000"/>
              </a:lnSpc>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Traditional recommendation systems frequently fail to truly understand and cater to the individual needs and sentiments of consumers.</a:t>
            </a:r>
            <a:endParaRPr sz="1200">
              <a:solidFill>
                <a:srgbClr val="374151"/>
              </a:solidFill>
              <a:latin typeface="Roboto"/>
              <a:ea typeface="Roboto"/>
              <a:cs typeface="Roboto"/>
              <a:sym typeface="Roboto"/>
            </a:endParaRPr>
          </a:p>
          <a:p>
            <a:pPr indent="-127000" lvl="1" marL="342900" rtl="0" algn="l">
              <a:lnSpc>
                <a:spcPct val="115000"/>
              </a:lnSpc>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Generic suggestions contribute to a lack of personalization.</a:t>
            </a:r>
            <a:endParaRPr/>
          </a:p>
        </p:txBody>
      </p:sp>
      <p:sp>
        <p:nvSpPr>
          <p:cNvPr id="115" name="Google Shape;115;p23"/>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pic>
        <p:nvPicPr>
          <p:cNvPr id="116" name="Google Shape;116;p23"/>
          <p:cNvPicPr preferRelativeResize="0"/>
          <p:nvPr/>
        </p:nvPicPr>
        <p:blipFill>
          <a:blip r:embed="rId3">
            <a:alphaModFix/>
          </a:blip>
          <a:stretch>
            <a:fillRect/>
          </a:stretch>
        </p:blipFill>
        <p:spPr>
          <a:xfrm>
            <a:off x="5228098" y="2571748"/>
            <a:ext cx="1794425" cy="179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457200" y="89298"/>
            <a:ext cx="6540600" cy="856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GB"/>
              <a:t>Why it’s important</a:t>
            </a:r>
            <a:endParaRPr/>
          </a:p>
        </p:txBody>
      </p:sp>
      <p:sp>
        <p:nvSpPr>
          <p:cNvPr id="122" name="Google Shape;122;p24"/>
          <p:cNvSpPr txBox="1"/>
          <p:nvPr>
            <p:ph idx="1" type="body"/>
          </p:nvPr>
        </p:nvSpPr>
        <p:spPr>
          <a:xfrm>
            <a:off x="457200" y="1064500"/>
            <a:ext cx="8229600" cy="35574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1500"/>
              </a:spcBef>
              <a:spcAft>
                <a:spcPts val="0"/>
              </a:spcAft>
              <a:buSzPts val="1800"/>
              <a:buFont typeface="Calibri"/>
              <a:buChar char="●"/>
            </a:pPr>
            <a:r>
              <a:rPr b="1" lang="en-GB" sz="1400">
                <a:solidFill>
                  <a:srgbClr val="374151"/>
                </a:solidFill>
              </a:rPr>
              <a:t>Core of Customer Satisfaction</a:t>
            </a:r>
            <a:endParaRPr b="1" sz="1400">
              <a:solidFill>
                <a:srgbClr val="374151"/>
              </a:solidFill>
            </a:endParaRPr>
          </a:p>
          <a:p>
            <a:pPr indent="-368300" lvl="0" marL="457200" rtl="0" algn="l">
              <a:lnSpc>
                <a:spcPct val="115000"/>
              </a:lnSpc>
              <a:spcBef>
                <a:spcPts val="0"/>
              </a:spcBef>
              <a:spcAft>
                <a:spcPts val="0"/>
              </a:spcAft>
              <a:buSzPts val="2200"/>
              <a:buFont typeface="Calibri"/>
              <a:buChar char="●"/>
            </a:pPr>
            <a:r>
              <a:rPr b="1" lang="en-GB" sz="1400">
                <a:solidFill>
                  <a:srgbClr val="374151"/>
                </a:solidFill>
              </a:rPr>
              <a:t>Missed Business Opportunities</a:t>
            </a:r>
            <a:endParaRPr sz="1400">
              <a:solidFill>
                <a:srgbClr val="374151"/>
              </a:solidFill>
            </a:endParaRPr>
          </a:p>
          <a:p>
            <a:pPr indent="-368300" lvl="0" marL="457200" rtl="0" algn="l">
              <a:lnSpc>
                <a:spcPct val="115000"/>
              </a:lnSpc>
              <a:spcBef>
                <a:spcPts val="0"/>
              </a:spcBef>
              <a:spcAft>
                <a:spcPts val="0"/>
              </a:spcAft>
              <a:buSzPts val="2200"/>
              <a:buFont typeface="Calibri"/>
              <a:buChar char="●"/>
            </a:pPr>
            <a:r>
              <a:rPr b="1" lang="en-GB" sz="1400">
                <a:solidFill>
                  <a:srgbClr val="374151"/>
                </a:solidFill>
              </a:rPr>
              <a:t>Personalized Interactions</a:t>
            </a:r>
            <a:endParaRPr sz="1400">
              <a:solidFill>
                <a:srgbClr val="374151"/>
              </a:solidFill>
            </a:endParaRPr>
          </a:p>
          <a:p>
            <a:pPr indent="-368300" lvl="0" marL="457200" rtl="0" algn="l">
              <a:lnSpc>
                <a:spcPct val="115000"/>
              </a:lnSpc>
              <a:spcBef>
                <a:spcPts val="0"/>
              </a:spcBef>
              <a:spcAft>
                <a:spcPts val="0"/>
              </a:spcAft>
              <a:buSzPts val="2200"/>
              <a:buFont typeface="Calibri"/>
              <a:buChar char="●"/>
            </a:pPr>
            <a:r>
              <a:rPr b="1" lang="en-GB" sz="1400">
                <a:solidFill>
                  <a:srgbClr val="374151"/>
                </a:solidFill>
              </a:rPr>
              <a:t>Building Loyalty and Growth</a:t>
            </a:r>
            <a:endParaRPr sz="1600">
              <a:solidFill>
                <a:srgbClr val="374151"/>
              </a:solidFill>
            </a:endParaRPr>
          </a:p>
          <a:p>
            <a:pPr indent="0" lvl="0" marL="0" rtl="0" algn="l">
              <a:spcBef>
                <a:spcPts val="400"/>
              </a:spcBef>
              <a:spcAft>
                <a:spcPts val="0"/>
              </a:spcAft>
              <a:buNone/>
            </a:pPr>
            <a:r>
              <a:t/>
            </a:r>
            <a:endParaRPr/>
          </a:p>
        </p:txBody>
      </p:sp>
      <p:pic>
        <p:nvPicPr>
          <p:cNvPr id="123" name="Google Shape;123;p24"/>
          <p:cNvPicPr preferRelativeResize="0"/>
          <p:nvPr/>
        </p:nvPicPr>
        <p:blipFill>
          <a:blip r:embed="rId3">
            <a:alphaModFix/>
          </a:blip>
          <a:stretch>
            <a:fillRect/>
          </a:stretch>
        </p:blipFill>
        <p:spPr>
          <a:xfrm>
            <a:off x="4170650" y="1581950"/>
            <a:ext cx="2313250" cy="231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118334" y="120451"/>
            <a:ext cx="6540500" cy="856853"/>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n-GB" sz="3000"/>
              <a:t>Methodology:</a:t>
            </a:r>
            <a:br>
              <a:rPr lang="en-GB" sz="3000"/>
            </a:br>
            <a:r>
              <a:rPr lang="en-GB" sz="3000"/>
              <a:t>	    </a:t>
            </a:r>
            <a:r>
              <a:rPr lang="en-GB"/>
              <a:t>Data Collection</a:t>
            </a:r>
            <a:endParaRPr/>
          </a:p>
        </p:txBody>
      </p:sp>
      <p:sp>
        <p:nvSpPr>
          <p:cNvPr id="129" name="Google Shape;129;p25"/>
          <p:cNvSpPr txBox="1"/>
          <p:nvPr>
            <p:ph idx="1" type="body"/>
          </p:nvPr>
        </p:nvSpPr>
        <p:spPr>
          <a:xfrm>
            <a:off x="457200" y="1186961"/>
            <a:ext cx="8229600" cy="3407661"/>
          </a:xfrm>
          <a:prstGeom prst="rect">
            <a:avLst/>
          </a:prstGeom>
          <a:noFill/>
          <a:ln>
            <a:noFill/>
          </a:ln>
        </p:spPr>
        <p:txBody>
          <a:bodyPr anchorCtr="0" anchor="t" bIns="34275" lIns="68575" spcFirstLastPara="1" rIns="68575" wrap="square" tIns="34275">
            <a:noAutofit/>
          </a:bodyPr>
          <a:lstStyle/>
          <a:p>
            <a:pPr indent="-177800" lvl="0" marL="177800" rtl="0" algn="l">
              <a:spcBef>
                <a:spcPts val="0"/>
              </a:spcBef>
              <a:spcAft>
                <a:spcPts val="0"/>
              </a:spcAft>
              <a:buClr>
                <a:schemeClr val="accent1"/>
              </a:buClr>
              <a:buSzPts val="2000"/>
              <a:buFont typeface="Arial"/>
              <a:buChar char="•"/>
            </a:pPr>
            <a:r>
              <a:rPr lang="en-GB"/>
              <a:t>Sources of data: </a:t>
            </a:r>
            <a:r>
              <a:rPr lang="en-GB" u="sng">
                <a:solidFill>
                  <a:schemeClr val="hlink"/>
                </a:solidFill>
                <a:hlinkClick r:id="rId3"/>
              </a:rPr>
              <a:t>https://www.kaggle.com/datasets/datafiniti/grammar-and-online-product-reviews</a:t>
            </a:r>
            <a:endParaRPr/>
          </a:p>
          <a:p>
            <a:pPr indent="-177800" lvl="0" marL="177800" rtl="0" algn="l">
              <a:spcBef>
                <a:spcPts val="400"/>
              </a:spcBef>
              <a:spcAft>
                <a:spcPts val="0"/>
              </a:spcAft>
              <a:buSzPts val="2000"/>
              <a:buChar char="•"/>
            </a:pPr>
            <a:r>
              <a:rPr lang="en-GB"/>
              <a:t>Data cleaning and preprocessing steps:</a:t>
            </a:r>
            <a:endParaRPr/>
          </a:p>
          <a:p>
            <a:pPr indent="0" lvl="0" marL="177800" rtl="0" algn="l">
              <a:spcBef>
                <a:spcPts val="400"/>
              </a:spcBef>
              <a:spcAft>
                <a:spcPts val="0"/>
              </a:spcAft>
              <a:buNone/>
            </a:pPr>
            <a:r>
              <a:rPr lang="en-GB" u="sng">
                <a:solidFill>
                  <a:schemeClr val="hlink"/>
                </a:solidFill>
                <a:hlinkClick r:id="rId4"/>
              </a:rPr>
              <a:t>https://colab.research.google.com/drive/1zrby6NsjDkA1ByJn-xMenfnocGejC6Ue?usp=sharing</a:t>
            </a:r>
            <a:endParaRPr/>
          </a:p>
          <a:p>
            <a:pPr indent="0" lvl="0" marL="177800" rtl="0" algn="l">
              <a:spcBef>
                <a:spcPts val="400"/>
              </a:spcBef>
              <a:spcAft>
                <a:spcPts val="0"/>
              </a:spcAft>
              <a:buNone/>
            </a:pPr>
            <a:r>
              <a:t/>
            </a:r>
            <a:endParaRPr/>
          </a:p>
          <a:p>
            <a:pPr indent="0" lvl="0" marL="177800" rtl="0" algn="l">
              <a:spcBef>
                <a:spcPts val="400"/>
              </a:spcBef>
              <a:spcAft>
                <a:spcPts val="0"/>
              </a:spcAft>
              <a:buNone/>
            </a:pPr>
            <a:r>
              <a:t/>
            </a:r>
            <a:endParaRPr/>
          </a:p>
          <a:p>
            <a:pPr indent="0" lvl="0" marL="177800" rtl="0" algn="l">
              <a:spcBef>
                <a:spcPts val="400"/>
              </a:spcBef>
              <a:spcAft>
                <a:spcPts val="0"/>
              </a:spcAft>
              <a:buNone/>
            </a:pPr>
            <a:r>
              <a:t/>
            </a:r>
            <a:endParaRPr/>
          </a:p>
          <a:p>
            <a:pPr indent="0" lvl="0" marL="177800" rtl="0" algn="l">
              <a:spcBef>
                <a:spcPts val="400"/>
              </a:spcBef>
              <a:spcAft>
                <a:spcPts val="0"/>
              </a:spcAft>
              <a:buNone/>
            </a:pPr>
            <a:r>
              <a:t/>
            </a:r>
            <a:endParaRPr/>
          </a:p>
        </p:txBody>
      </p:sp>
      <p:sp>
        <p:nvSpPr>
          <p:cNvPr id="130" name="Google Shape;130;p25"/>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pic>
        <p:nvPicPr>
          <p:cNvPr id="131" name="Google Shape;131;p25"/>
          <p:cNvPicPr preferRelativeResize="0"/>
          <p:nvPr/>
        </p:nvPicPr>
        <p:blipFill>
          <a:blip r:embed="rId5">
            <a:alphaModFix/>
          </a:blip>
          <a:stretch>
            <a:fillRect/>
          </a:stretch>
        </p:blipFill>
        <p:spPr>
          <a:xfrm>
            <a:off x="653013" y="3334450"/>
            <a:ext cx="8033776" cy="76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457200" y="89298"/>
            <a:ext cx="6540600" cy="856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GB"/>
              <a:t>Data Pre-processing: </a:t>
            </a:r>
            <a:endParaRPr/>
          </a:p>
        </p:txBody>
      </p:sp>
      <p:sp>
        <p:nvSpPr>
          <p:cNvPr id="137" name="Google Shape;137;p26"/>
          <p:cNvSpPr txBox="1"/>
          <p:nvPr>
            <p:ph idx="1" type="body"/>
          </p:nvPr>
        </p:nvSpPr>
        <p:spPr>
          <a:xfrm>
            <a:off x="457200" y="1186961"/>
            <a:ext cx="8229600" cy="34077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t/>
            </a:r>
            <a:endParaRPr/>
          </a:p>
        </p:txBody>
      </p:sp>
      <p:pic>
        <p:nvPicPr>
          <p:cNvPr id="138" name="Google Shape;138;p26"/>
          <p:cNvPicPr preferRelativeResize="0"/>
          <p:nvPr/>
        </p:nvPicPr>
        <p:blipFill>
          <a:blip r:embed="rId3">
            <a:alphaModFix/>
          </a:blip>
          <a:stretch>
            <a:fillRect/>
          </a:stretch>
        </p:blipFill>
        <p:spPr>
          <a:xfrm>
            <a:off x="457200" y="1141225"/>
            <a:ext cx="4951475" cy="3336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110267" y="91444"/>
            <a:ext cx="6540500" cy="856853"/>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n-GB" sz="3000"/>
              <a:t>Methodology: </a:t>
            </a:r>
            <a:br>
              <a:rPr lang="en-GB"/>
            </a:br>
            <a:r>
              <a:rPr lang="en-GB"/>
              <a:t>		Exploratory Data Analysis (EDA)</a:t>
            </a:r>
            <a:endParaRPr/>
          </a:p>
        </p:txBody>
      </p:sp>
      <p:sp>
        <p:nvSpPr>
          <p:cNvPr id="144" name="Google Shape;144;p27"/>
          <p:cNvSpPr txBox="1"/>
          <p:nvPr>
            <p:ph idx="1" type="body"/>
          </p:nvPr>
        </p:nvSpPr>
        <p:spPr>
          <a:xfrm>
            <a:off x="457200" y="1186961"/>
            <a:ext cx="8229600" cy="3407661"/>
          </a:xfrm>
          <a:prstGeom prst="rect">
            <a:avLst/>
          </a:prstGeom>
          <a:noFill/>
          <a:ln>
            <a:noFill/>
          </a:ln>
        </p:spPr>
        <p:txBody>
          <a:bodyPr anchorCtr="0" anchor="t" bIns="34275" lIns="68575" spcFirstLastPara="1" rIns="68575" wrap="square" tIns="34275">
            <a:noAutofit/>
          </a:bodyPr>
          <a:lstStyle/>
          <a:p>
            <a:pPr indent="0" lvl="0" marL="177800" rtl="0" algn="l">
              <a:spcBef>
                <a:spcPts val="400"/>
              </a:spcBef>
              <a:spcAft>
                <a:spcPts val="0"/>
              </a:spcAft>
              <a:buNone/>
            </a:pPr>
            <a:r>
              <a:rPr lang="en-GB" u="sng">
                <a:solidFill>
                  <a:schemeClr val="hlink"/>
                </a:solidFill>
                <a:hlinkClick r:id="rId3"/>
              </a:rPr>
              <a:t>https://public.tableau.com/views/SentimentBasedProductRecommendation/Dashboard1?:language=en-US&amp;:display_count=n&amp;:origin=viz_share_link</a:t>
            </a:r>
            <a:endParaRPr/>
          </a:p>
          <a:p>
            <a:pPr indent="0" lvl="0" marL="177800" rtl="0" algn="l">
              <a:spcBef>
                <a:spcPts val="400"/>
              </a:spcBef>
              <a:spcAft>
                <a:spcPts val="0"/>
              </a:spcAft>
              <a:buNone/>
            </a:pPr>
            <a:r>
              <a:t/>
            </a:r>
            <a:endParaRPr/>
          </a:p>
        </p:txBody>
      </p:sp>
      <p:sp>
        <p:nvSpPr>
          <p:cNvPr id="145" name="Google Shape;145;p27"/>
          <p:cNvSpPr txBox="1"/>
          <p:nvPr>
            <p:ph idx="12" type="sldNum"/>
          </p:nvPr>
        </p:nvSpPr>
        <p:spPr>
          <a:xfrm>
            <a:off x="6567798" y="4778212"/>
            <a:ext cx="2133600"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pic>
        <p:nvPicPr>
          <p:cNvPr id="146" name="Google Shape;146;p27"/>
          <p:cNvPicPr preferRelativeResize="0"/>
          <p:nvPr/>
        </p:nvPicPr>
        <p:blipFill>
          <a:blip r:embed="rId4">
            <a:alphaModFix/>
          </a:blip>
          <a:stretch>
            <a:fillRect/>
          </a:stretch>
        </p:blipFill>
        <p:spPr>
          <a:xfrm>
            <a:off x="4333277" y="1845125"/>
            <a:ext cx="3407125" cy="2823900"/>
          </a:xfrm>
          <a:prstGeom prst="rect">
            <a:avLst/>
          </a:prstGeom>
          <a:noFill/>
          <a:ln>
            <a:noFill/>
          </a:ln>
        </p:spPr>
      </p:pic>
      <p:pic>
        <p:nvPicPr>
          <p:cNvPr id="147" name="Google Shape;147;p27"/>
          <p:cNvPicPr preferRelativeResize="0"/>
          <p:nvPr/>
        </p:nvPicPr>
        <p:blipFill>
          <a:blip r:embed="rId5">
            <a:alphaModFix/>
          </a:blip>
          <a:stretch>
            <a:fillRect/>
          </a:stretch>
        </p:blipFill>
        <p:spPr>
          <a:xfrm>
            <a:off x="528075" y="1845125"/>
            <a:ext cx="3620074" cy="28239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1552350" y="473750"/>
            <a:ext cx="2320500" cy="609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GB" sz="2000"/>
              <a:t>Top 10 users with positive reviews</a:t>
            </a:r>
            <a:endParaRPr sz="2000"/>
          </a:p>
        </p:txBody>
      </p:sp>
      <p:sp>
        <p:nvSpPr>
          <p:cNvPr id="153" name="Google Shape;153;p28"/>
          <p:cNvSpPr txBox="1"/>
          <p:nvPr>
            <p:ph idx="1" type="body"/>
          </p:nvPr>
        </p:nvSpPr>
        <p:spPr>
          <a:xfrm>
            <a:off x="457200" y="1186961"/>
            <a:ext cx="8229600" cy="34077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t/>
            </a:r>
            <a:endParaRPr/>
          </a:p>
        </p:txBody>
      </p:sp>
      <p:pic>
        <p:nvPicPr>
          <p:cNvPr id="154" name="Google Shape;154;p28"/>
          <p:cNvPicPr preferRelativeResize="0"/>
          <p:nvPr/>
        </p:nvPicPr>
        <p:blipFill>
          <a:blip r:embed="rId3">
            <a:alphaModFix/>
          </a:blip>
          <a:stretch>
            <a:fillRect/>
          </a:stretch>
        </p:blipFill>
        <p:spPr>
          <a:xfrm>
            <a:off x="633425" y="1296300"/>
            <a:ext cx="4055150" cy="3189000"/>
          </a:xfrm>
          <a:prstGeom prst="rect">
            <a:avLst/>
          </a:prstGeom>
          <a:noFill/>
          <a:ln>
            <a:noFill/>
          </a:ln>
        </p:spPr>
      </p:pic>
      <p:sp>
        <p:nvSpPr>
          <p:cNvPr id="155" name="Google Shape;155;p28"/>
          <p:cNvSpPr txBox="1"/>
          <p:nvPr>
            <p:ph type="title"/>
          </p:nvPr>
        </p:nvSpPr>
        <p:spPr>
          <a:xfrm>
            <a:off x="5406825" y="226550"/>
            <a:ext cx="2320500" cy="856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GB" sz="2000"/>
              <a:t>Top 10 users with negative reviews</a:t>
            </a:r>
            <a:endParaRPr sz="2000"/>
          </a:p>
        </p:txBody>
      </p:sp>
      <p:pic>
        <p:nvPicPr>
          <p:cNvPr id="156" name="Google Shape;156;p28"/>
          <p:cNvPicPr preferRelativeResize="0"/>
          <p:nvPr/>
        </p:nvPicPr>
        <p:blipFill>
          <a:blip r:embed="rId4">
            <a:alphaModFix/>
          </a:blip>
          <a:stretch>
            <a:fillRect/>
          </a:stretch>
        </p:blipFill>
        <p:spPr>
          <a:xfrm>
            <a:off x="5120550" y="1325375"/>
            <a:ext cx="3465675" cy="313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EEP">
  <a:themeElements>
    <a:clrScheme name="Custom 3">
      <a:dk1>
        <a:srgbClr val="000000"/>
      </a:dk1>
      <a:lt1>
        <a:srgbClr val="FFFFFF"/>
      </a:lt1>
      <a:dk2>
        <a:srgbClr val="19223D"/>
      </a:dk2>
      <a:lt2>
        <a:srgbClr val="EEECE1"/>
      </a:lt2>
      <a:accent1>
        <a:srgbClr val="E51A2D"/>
      </a:accent1>
      <a:accent2>
        <a:srgbClr val="006EA8"/>
      </a:accent2>
      <a:accent3>
        <a:srgbClr val="687C2C"/>
      </a:accent3>
      <a:accent4>
        <a:srgbClr val="DE6221"/>
      </a:accent4>
      <a:accent5>
        <a:srgbClr val="401D50"/>
      </a:accent5>
      <a:accent6>
        <a:srgbClr val="F8CE5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