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7" r:id="rId2"/>
  </p:sldMasterIdLst>
  <p:sldIdLst>
    <p:sldId id="283" r:id="rId3"/>
    <p:sldId id="286" r:id="rId4"/>
    <p:sldId id="289" r:id="rId5"/>
    <p:sldId id="292" r:id="rId6"/>
    <p:sldId id="302" r:id="rId7"/>
    <p:sldId id="303" r:id="rId8"/>
    <p:sldId id="300" r:id="rId9"/>
    <p:sldId id="301" r:id="rId10"/>
    <p:sldId id="259" r:id="rId11"/>
    <p:sldId id="262" r:id="rId12"/>
    <p:sldId id="265" r:id="rId13"/>
    <p:sldId id="268" r:id="rId14"/>
    <p:sldId id="271" r:id="rId15"/>
    <p:sldId id="274" r:id="rId16"/>
    <p:sldId id="277" r:id="rId17"/>
    <p:sldId id="280" r:id="rId18"/>
    <p:sldId id="296" r:id="rId19"/>
    <p:sldId id="297" r:id="rId20"/>
    <p:sldId id="298" r:id="rId21"/>
    <p:sldId id="299" r:id="rId22"/>
    <p:sldId id="295" r:id="rId23"/>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91" d="100"/>
          <a:sy n="91" d="100"/>
        </p:scale>
        <p:origin x="322" y="7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11/17/2023</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11/17/2023</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p:nvPr/>
        </p:nvSpPr>
        <p:spPr>
          <a:xfrm>
            <a:off x="228599" y="571500"/>
            <a:ext cx="11695671" cy="5557451"/>
          </a:xfrm>
          <a:prstGeom prst="rect">
            <a:avLst/>
          </a:prstGeom>
          <a:noFill/>
        </p:spPr>
        <p:txBody>
          <a:bodyPr>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ctr">
              <a:buFont typeface="Arial" pitchFamily="34" charset="0"/>
              <a:buNone/>
            </a:pPr>
            <a:endParaRPr lang="en-US" sz="1200" b="1">
              <a:latin typeface="Times New Roman" panose="02020603050405020304" pitchFamily="18" charset="0"/>
              <a:cs typeface="Times New Roman" panose="02020603050405020304" pitchFamily="18" charset="0"/>
            </a:endParaRPr>
          </a:p>
          <a:p>
            <a:pPr algn="ctr">
              <a:buFont typeface="Arial" pitchFamily="34" charset="0"/>
              <a:buNone/>
            </a:pPr>
            <a:endParaRPr lang="en-US" sz="1600" b="1">
              <a:latin typeface="Times New Roman" panose="02020603050405020304" pitchFamily="18" charset="0"/>
              <a:cs typeface="Times New Roman" panose="02020603050405020304" pitchFamily="18" charset="0"/>
            </a:endParaRPr>
          </a:p>
          <a:p>
            <a:pPr algn="ctr">
              <a:buFont typeface="Arial" pitchFamily="34" charset="0"/>
              <a:buNone/>
            </a:pPr>
            <a:endParaRPr lang="en-US" sz="1600" b="1">
              <a:latin typeface="Times New Roman" panose="02020603050405020304" pitchFamily="18" charset="0"/>
              <a:cs typeface="Times New Roman" panose="02020603050405020304" pitchFamily="18" charset="0"/>
            </a:endParaRPr>
          </a:p>
          <a:p>
            <a:pPr algn="ctr">
              <a:buFont typeface="Arial" pitchFamily="34" charset="0"/>
              <a:buNone/>
            </a:pPr>
            <a:endParaRPr lang="en-US" sz="1600">
              <a:solidFill>
                <a:srgbClr val="00000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a:solidFill>
                <a:srgbClr val="000000"/>
              </a:solidFill>
              <a:latin typeface="Times New Roman" panose="02020603050405020304" pitchFamily="18" charset="0"/>
              <a:cs typeface="Times New Roman" panose="02020603050405020304" pitchFamily="18" charset="0"/>
            </a:endParaRPr>
          </a:p>
          <a:p>
            <a:pPr>
              <a:buFont typeface="Arial" pitchFamily="34" charset="0"/>
              <a:buNone/>
            </a:pPr>
            <a:r>
              <a:rPr lang="en-US" sz="1700">
                <a:latin typeface="Bookman Old Style" panose="020506040505050202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algn="ctr">
              <a:buFont typeface="Arial" pitchFamily="34" charset="0"/>
              <a:buNone/>
            </a:pPr>
            <a:endParaRPr lang="en-US" sz="160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ct val="0"/>
              </a:spcAft>
              <a:buNone/>
            </a:pPr>
            <a:endParaRPr lang="en-IN" sz="1100" b="0">
              <a:effectLst/>
            </a:endParaRPr>
          </a:p>
          <a:p>
            <a:pPr marL="0" indent="0">
              <a:buNone/>
            </a:pPr>
            <a:endParaRPr lang="en-US" sz="160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r>
              <a:rPr lang="en-US" sz="2200" b="1">
                <a:solidFill>
                  <a:srgbClr val="7030A0"/>
                </a:solidFill>
                <a:latin typeface="Bookman Old Style" panose="02050604050505020204" pitchFamily="18" charset="0"/>
                <a:cs typeface="Times New Roman" panose="02020603050405020304" pitchFamily="18" charset="0"/>
              </a:rPr>
              <a:t>  </a:t>
            </a:r>
          </a:p>
          <a:p>
            <a:pPr algn="ctr">
              <a:buFont typeface="Arial" pitchFamily="34" charset="0"/>
              <a:buNone/>
            </a:pPr>
            <a:endParaRPr lang="en-US" sz="1900">
              <a:latin typeface="Times New Roman" panose="02020603050405020304" pitchFamily="18" charset="0"/>
              <a:cs typeface="Times New Roman" panose="02020603050405020304" pitchFamily="18" charset="0"/>
            </a:endParaRPr>
          </a:p>
          <a:p>
            <a:pPr algn="ctr">
              <a:buFont typeface="Arial" pitchFamily="34" charset="0"/>
              <a:buNone/>
            </a:pPr>
            <a:endParaRPr lang="en-US" sz="1900">
              <a:latin typeface="Times New Roman" panose="02020603050405020304" pitchFamily="18" charset="0"/>
              <a:cs typeface="Times New Roman" panose="02020603050405020304" pitchFamily="18" charset="0"/>
            </a:endParaRPr>
          </a:p>
          <a:p>
            <a:endParaRPr lang="en-US"/>
          </a:p>
        </p:txBody>
      </p:sp>
      <p:sp>
        <p:nvSpPr>
          <p:cNvPr id="7" name="TextBox 6">
            <a:extLst>
              <a:ext uri="{FF2B5EF4-FFF2-40B4-BE49-F238E27FC236}">
                <a16:creationId xmlns:a16="http://schemas.microsoft.com/office/drawing/2014/main" id="{67AB4BEE-3C28-90C6-CD6B-B98332CF5BA9}"/>
              </a:ext>
            </a:extLst>
          </p:cNvPr>
          <p:cNvSpPr txBox="1"/>
          <p:nvPr/>
        </p:nvSpPr>
        <p:spPr>
          <a:xfrm>
            <a:off x="3027405" y="1064394"/>
            <a:ext cx="609805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itchFamily="34" charset="0"/>
              <a:buNone/>
            </a:pPr>
            <a:r>
              <a:rPr lang="en-US" sz="1800" b="1">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itchFamily="34" charset="0"/>
              <a:buNone/>
            </a:pPr>
            <a:r>
              <a:rPr lang="en-US" sz="1800" b="1">
                <a:solidFill>
                  <a:srgbClr val="002060"/>
                </a:solidFill>
                <a:latin typeface="Bookman Old Style" panose="02050604050505020204" pitchFamily="18" charset="0"/>
                <a:cs typeface="Times New Roman" panose="02020603050405020304" pitchFamily="18" charset="0"/>
              </a:rPr>
              <a:t>IN </a:t>
            </a:r>
          </a:p>
          <a:p>
            <a:pPr algn="ctr">
              <a:buFont typeface="Arial" pitchFamily="34" charset="0"/>
              <a:buNone/>
            </a:pPr>
            <a:r>
              <a:rPr lang="en-US" sz="1800" b="1">
                <a:solidFill>
                  <a:srgbClr val="002060"/>
                </a:solidFill>
                <a:latin typeface="Bookman Old Style" panose="02050604050505020204" pitchFamily="18" charset="0"/>
                <a:cs typeface="Times New Roman" panose="02020603050405020304" pitchFamily="18" charset="0"/>
              </a:rPr>
              <a:t>Artificial Intelligence and Machine Learning</a:t>
            </a:r>
          </a:p>
        </p:txBody>
      </p:sp>
      <p:sp>
        <p:nvSpPr>
          <p:cNvPr id="9" name="TextBox 8">
            <a:extLst>
              <a:ext uri="{FF2B5EF4-FFF2-40B4-BE49-F238E27FC236}">
                <a16:creationId xmlns:a16="http://schemas.microsoft.com/office/drawing/2014/main" id="{DCED6E4F-0239-045F-FEFE-7CF68C1CF2A5}"/>
              </a:ext>
            </a:extLst>
          </p:cNvPr>
          <p:cNvSpPr txBox="1"/>
          <p:nvPr/>
        </p:nvSpPr>
        <p:spPr>
          <a:xfrm>
            <a:off x="664176" y="2295952"/>
            <a:ext cx="609805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7030A0"/>
                </a:solidFill>
                <a:latin typeface="Times New Roman" panose="02020603050405020304" pitchFamily="18" charset="0"/>
                <a:cs typeface="Times New Roman" panose="02020603050405020304" pitchFamily="18" charset="0"/>
              </a:rPr>
              <a:t> </a:t>
            </a:r>
            <a:r>
              <a:rPr lang="en-US" sz="1800">
                <a:latin typeface="Bookman Old Style" panose="02050604050505020204" pitchFamily="18" charset="0"/>
                <a:cs typeface="Times New Roman" panose="02020603050405020304" pitchFamily="18" charset="0"/>
              </a:rPr>
              <a:t>Project Guide – Prof K.Sathish</a:t>
            </a:r>
            <a:endParaRPr lang="en-IN"/>
          </a:p>
        </p:txBody>
      </p:sp>
      <p:sp>
        <p:nvSpPr>
          <p:cNvPr id="11" name="TextBox 10">
            <a:extLst>
              <a:ext uri="{FF2B5EF4-FFF2-40B4-BE49-F238E27FC236}">
                <a16:creationId xmlns:a16="http://schemas.microsoft.com/office/drawing/2014/main" id="{A11B02BA-FB0D-A94B-A71E-F41C1E4C6A41}"/>
              </a:ext>
            </a:extLst>
          </p:cNvPr>
          <p:cNvSpPr txBox="1"/>
          <p:nvPr/>
        </p:nvSpPr>
        <p:spPr>
          <a:xfrm>
            <a:off x="664176" y="2980893"/>
            <a:ext cx="609805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000000"/>
                </a:solidFill>
                <a:latin typeface="Bookman Old Style" panose="02050604050505020204" pitchFamily="18" charset="0"/>
                <a:cs typeface="Times New Roman" panose="02020603050405020304" pitchFamily="18" charset="0"/>
              </a:rPr>
              <a:t>Batch Number : ZT14</a:t>
            </a:r>
            <a:endParaRPr lang="en-IN"/>
          </a:p>
        </p:txBody>
      </p:sp>
      <p:sp>
        <p:nvSpPr>
          <p:cNvPr id="13" name="TextBox 12">
            <a:extLst>
              <a:ext uri="{FF2B5EF4-FFF2-40B4-BE49-F238E27FC236}">
                <a16:creationId xmlns:a16="http://schemas.microsoft.com/office/drawing/2014/main" id="{6C54D6A8-965E-E9D7-ABC5-99A9A4B556BF}"/>
              </a:ext>
            </a:extLst>
          </p:cNvPr>
          <p:cNvSpPr txBox="1"/>
          <p:nvPr/>
        </p:nvSpPr>
        <p:spPr>
          <a:xfrm>
            <a:off x="3046971" y="6128951"/>
            <a:ext cx="6098058"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itchFamily="34" charset="0"/>
              <a:buNone/>
            </a:pPr>
            <a:r>
              <a:rPr lang="en-US" sz="1800" b="1">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itchFamily="34" charset="0"/>
              <a:buNone/>
            </a:pPr>
            <a:r>
              <a:rPr lang="en-US" sz="1400" b="1" err="1">
                <a:solidFill>
                  <a:srgbClr val="7030A0"/>
                </a:solidFill>
                <a:latin typeface="Bookman Old Style" panose="02050604050505020204" pitchFamily="18" charset="0"/>
                <a:cs typeface="Times New Roman" panose="02020603050405020304" pitchFamily="18" charset="0"/>
              </a:rPr>
              <a:t>Malla Reddy University Hyderabad.</a:t>
            </a:r>
            <a:endParaRPr lang="en-US" sz="1100">
              <a:latin typeface="Times New Roman" panose="02020603050405020304" pitchFamily="18" charset="0"/>
              <a:cs typeface="Times New Roman" panose="02020603050405020304" pitchFamily="18" charset="0"/>
            </a:endParaRPr>
          </a:p>
        </p:txBody>
      </p:sp>
      <p:pic>
        <p:nvPicPr>
          <p:cNvPr id="14" name="Picture 2" descr="No photo description available.">
            <a:extLst>
              <a:ext uri="{FF2B5EF4-FFF2-40B4-BE49-F238E27FC236}">
                <a16:creationId xmlns:a16="http://schemas.microsoft.com/office/drawing/2014/main" id="{68E04F78-A636-739E-0A52-B8F3189ECB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6375" y="4509701"/>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ABB0D85-5F84-BBA8-A079-88B1EF7A19A0}"/>
              </a:ext>
            </a:extLst>
          </p:cNvPr>
          <p:cNvSpPr txBox="1"/>
          <p:nvPr/>
        </p:nvSpPr>
        <p:spPr>
          <a:xfrm>
            <a:off x="6905624" y="2295951"/>
            <a:ext cx="501864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gn="just" rtl="0">
              <a:spcBef>
                <a:spcPts val="1000"/>
              </a:spcBef>
              <a:spcAft>
                <a:spcPct val="0"/>
              </a:spcAft>
            </a:pPr>
            <a:r>
              <a:rPr lang="en-IN" sz="1800" b="0" i="0" u="none" strike="noStrike">
                <a:solidFill>
                  <a:srgbClr val="000000"/>
                </a:solidFill>
                <a:effectLst/>
                <a:latin typeface="Bookman Old Style" panose="02050604050505020204" pitchFamily="18" charset="0"/>
              </a:rPr>
              <a:t>Batch Names &amp; Roll Numbers</a:t>
            </a:r>
            <a:endParaRPr lang="en-IN" b="0">
              <a:effectLst/>
              <a:latin typeface="Bookman Old Style" panose="02050604050505020204" pitchFamily="18" charset="0"/>
            </a:endParaRPr>
          </a:p>
          <a:p>
            <a:pPr marL="285750" indent="-285750" algn="just">
              <a:buFont typeface="Arial" pitchFamily="34" charset="0"/>
              <a:buChar char="•"/>
            </a:pPr>
            <a:r>
              <a:rPr lang="en-IN">
                <a:latin typeface="Bookman Old Style" panose="02050604050505020204" pitchFamily="18" charset="0"/>
              </a:rPr>
              <a:t>CH VARSHITH - 2111CS020620</a:t>
            </a:r>
          </a:p>
          <a:p>
            <a:pPr marL="285750" indent="-285750" algn="just">
              <a:buFont typeface="Arial" pitchFamily="34" charset="0"/>
              <a:buChar char="•"/>
            </a:pPr>
            <a:r>
              <a:rPr lang="en-IN">
                <a:latin typeface="Bookman Old Style" panose="02050604050505020204" pitchFamily="18" charset="0"/>
              </a:rPr>
              <a:t>H VARSHITH   - 2111CS020621</a:t>
            </a:r>
          </a:p>
          <a:p>
            <a:pPr marL="285750" indent="-285750" algn="just">
              <a:buFont typeface="Arial" pitchFamily="34" charset="0"/>
              <a:buChar char="•"/>
            </a:pPr>
            <a:r>
              <a:rPr lang="en-IN">
                <a:latin typeface="Bookman Old Style" panose="02050604050505020204" pitchFamily="18" charset="0"/>
              </a:rPr>
              <a:t>D VARSHITHA - 2111CS020622</a:t>
            </a:r>
          </a:p>
          <a:p>
            <a:pPr marL="285750" indent="-285750" algn="just">
              <a:buFont typeface="Arial" pitchFamily="34" charset="0"/>
              <a:buChar char="•"/>
            </a:pPr>
            <a:r>
              <a:rPr lang="en-IN">
                <a:latin typeface="Bookman Old Style" panose="02050604050505020204" pitchFamily="18" charset="0"/>
              </a:rPr>
              <a:t>M VARSHITHA - 2111CS020623</a:t>
            </a:r>
          </a:p>
          <a:p>
            <a:pPr marL="285750" indent="-285750" algn="just">
              <a:buFont typeface="Arial" pitchFamily="34" charset="0"/>
              <a:buChar char="•"/>
            </a:pPr>
            <a:r>
              <a:rPr lang="en-IN">
                <a:latin typeface="Bookman Old Style" panose="02050604050505020204" pitchFamily="18" charset="0"/>
              </a:rPr>
              <a:t>T VARSHITHA  - 2111CS020624</a:t>
            </a:r>
          </a:p>
          <a:p>
            <a:pPr marL="285750" indent="-285750" algn="just">
              <a:buFont typeface="Arial" pitchFamily="34" charset="0"/>
              <a:buChar char="•"/>
            </a:pPr>
            <a:r>
              <a:rPr lang="en-IN">
                <a:latin typeface="Bookman Old Style" panose="02050604050505020204" pitchFamily="18" charset="0"/>
              </a:rPr>
              <a:t>G VARUN         - 2111CS020625</a:t>
            </a:r>
          </a:p>
        </p:txBody>
      </p:sp>
    </p:spTree>
    <p:extLst>
      <p:ext uri="{BB962C8B-B14F-4D97-AF65-F5344CB8AC3E}">
        <p14:creationId xmlns:p14="http://schemas.microsoft.com/office/powerpoint/2010/main" val="165211149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CD453-2352-6097-6247-D5E9D7627927}"/>
              </a:ext>
            </a:extLst>
          </p:cNvPr>
          <p:cNvSpPr txBox="1"/>
          <p:nvPr/>
        </p:nvSpPr>
        <p:spPr>
          <a:xfrm>
            <a:off x="623392" y="1340768"/>
            <a:ext cx="9871787" cy="50783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dirty="0">
                <a:latin typeface="Bookman Old Style" panose="02050604050505020204" pitchFamily="18" charset="0"/>
              </a:rPr>
              <a:t>Logistic Regression : </a:t>
            </a:r>
          </a:p>
          <a:p>
            <a:pPr algn="just"/>
            <a:r>
              <a:rPr lang="en-US" dirty="0">
                <a:latin typeface="Bookman Old Style" panose="02050604050505020204" pitchFamily="18" charset="0"/>
              </a:rPr>
              <a:t>	Logistic regression is a classification algorithm used to assign observations to a discrete set of classes. Unlike linear regression which outputs continuous number values, logistic regression transforms its output using the logistic sigmoid function to return a probability value which can then be mapped to two or more discrete classes.</a:t>
            </a:r>
          </a:p>
          <a:p>
            <a:pPr algn="just"/>
            <a:endParaRPr lang="en-US" b="1" dirty="0">
              <a:latin typeface="Bookman Old Style" panose="02050604050505020204" pitchFamily="18" charset="0"/>
            </a:endParaRPr>
          </a:p>
          <a:p>
            <a:pPr algn="just"/>
            <a:r>
              <a:rPr lang="en-US" b="1" dirty="0">
                <a:latin typeface="Bookman Old Style" panose="02050604050505020204" pitchFamily="18" charset="0"/>
              </a:rPr>
              <a:t>Random Forest : </a:t>
            </a:r>
          </a:p>
          <a:p>
            <a:pPr algn="just"/>
            <a:r>
              <a:rPr lang="en-US" dirty="0">
                <a:latin typeface="Bookman Old Style" panose="02050604050505020204" pitchFamily="18" charset="0"/>
              </a:rPr>
              <a:t>	Random Forest is a supervised learning algorithm. Random forest can be used for both classification and regression problems, by using random forest regressor we can use random forest on regression problems. But we have used random forest on classification in this project so we will only consider the classification part</a:t>
            </a:r>
          </a:p>
          <a:p>
            <a:pPr algn="just"/>
            <a:endParaRPr lang="en-US" b="1" dirty="0">
              <a:latin typeface="Bookman Old Style" panose="02050604050505020204" pitchFamily="18" charset="0"/>
            </a:endParaRPr>
          </a:p>
          <a:p>
            <a:pPr marL="0" indent="0" algn="just">
              <a:buNone/>
            </a:pPr>
            <a:r>
              <a:rPr lang="en-US" b="1" dirty="0">
                <a:latin typeface="Bookman Old Style" panose="02050604050505020204" pitchFamily="18" charset="0"/>
              </a:rPr>
              <a:t>Naïve Bayes : </a:t>
            </a:r>
          </a:p>
          <a:p>
            <a:pPr marL="0" indent="0" algn="just">
              <a:buNone/>
            </a:pPr>
            <a:r>
              <a:rPr lang="en-US" sz="1800" dirty="0">
                <a:latin typeface="Bookman Old Style" panose="02050604050505020204" pitchFamily="18" charset="0"/>
              </a:rPr>
              <a:t>	Naive Bayes is a classification algorithm for binary (two-class) and multi-class classification problems. The technique is easiest to understand when described using binary or categorical input values. It is called naive Bayes or idiot Bayes because the calculation of the probabilities for each hypothesis are simplified to make their calculation tractable. </a:t>
            </a:r>
            <a:endParaRPr lang="en-IN" dirty="0"/>
          </a:p>
        </p:txBody>
      </p:sp>
    </p:spTree>
    <p:extLst>
      <p:ext uri="{BB962C8B-B14F-4D97-AF65-F5344CB8AC3E}">
        <p14:creationId xmlns:p14="http://schemas.microsoft.com/office/powerpoint/2010/main" val="58465225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51D5A-F8A3-65F8-86E1-C4D3E1242110}"/>
              </a:ext>
            </a:extLst>
          </p:cNvPr>
          <p:cNvSpPr txBox="1"/>
          <p:nvPr/>
        </p:nvSpPr>
        <p:spPr>
          <a:xfrm>
            <a:off x="623392" y="1628800"/>
            <a:ext cx="10105053" cy="418576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None/>
            </a:pPr>
            <a:r>
              <a:rPr lang="en-IN" sz="2000" b="1" dirty="0">
                <a:latin typeface="Bookman Old Style" panose="02050604050505020204" pitchFamily="18" charset="0"/>
              </a:rPr>
              <a:t>K – Nearest neighbour :</a:t>
            </a:r>
          </a:p>
          <a:p>
            <a:pPr marL="0" indent="0" algn="just">
              <a:buNone/>
            </a:pPr>
            <a:r>
              <a:rPr lang="en-US" dirty="0">
                <a:latin typeface="Bookman Old Style" panose="02050604050505020204" pitchFamily="18" charset="0"/>
              </a:rPr>
              <a:t>We can implement a KNN model by following the below steps: </a:t>
            </a:r>
          </a:p>
          <a:p>
            <a:pPr marL="0" indent="0" algn="just">
              <a:buNone/>
            </a:pPr>
            <a:r>
              <a:rPr lang="en-US" dirty="0">
                <a:latin typeface="Bookman Old Style" panose="02050604050505020204" pitchFamily="18" charset="0"/>
              </a:rPr>
              <a:t>       1. Load the data </a:t>
            </a:r>
          </a:p>
          <a:p>
            <a:pPr marL="0" indent="0" algn="just">
              <a:buNone/>
            </a:pPr>
            <a:r>
              <a:rPr lang="en-US" dirty="0">
                <a:latin typeface="Bookman Old Style" panose="02050604050505020204" pitchFamily="18" charset="0"/>
              </a:rPr>
              <a:t>       2. Initialize the value of k </a:t>
            </a:r>
          </a:p>
          <a:p>
            <a:pPr marL="0" indent="0" algn="just">
              <a:buNone/>
            </a:pPr>
            <a:r>
              <a:rPr lang="en-US" dirty="0">
                <a:latin typeface="Bookman Old Style" panose="02050604050505020204" pitchFamily="18" charset="0"/>
              </a:rPr>
              <a:t>       3. For getting the predicted class, iterate from 1 to total number of training data 	points </a:t>
            </a:r>
          </a:p>
          <a:p>
            <a:pPr marL="0" indent="0" algn="just">
              <a:buNone/>
            </a:pPr>
            <a:r>
              <a:rPr lang="en-US" sz="2000" b="1" dirty="0">
                <a:latin typeface="Bookman Old Style" panose="02050604050505020204" pitchFamily="18" charset="0"/>
              </a:rPr>
              <a:t>Decision Tree: </a:t>
            </a:r>
          </a:p>
          <a:p>
            <a:pPr marL="0" indent="0" algn="just">
              <a:buNone/>
            </a:pPr>
            <a:r>
              <a:rPr lang="en-US" sz="2800" dirty="0">
                <a:latin typeface="Bookman Old Style" panose="02050604050505020204" pitchFamily="18" charset="0"/>
              </a:rPr>
              <a:t>	</a:t>
            </a:r>
            <a:r>
              <a:rPr lang="en-US" sz="1800" dirty="0">
                <a:latin typeface="Bookman Old Style" panose="02050604050505020204" pitchFamily="18" charset="0"/>
              </a:rPr>
              <a:t>1. Place the best attribute of the dataset at the root of the tree.</a:t>
            </a:r>
          </a:p>
          <a:p>
            <a:pPr marL="0" indent="0" algn="just">
              <a:buNone/>
            </a:pPr>
            <a:r>
              <a:rPr lang="en-US" sz="1800" dirty="0">
                <a:latin typeface="Bookman Old Style" panose="02050604050505020204" pitchFamily="18" charset="0"/>
              </a:rPr>
              <a:t>	 2. Split the training set into subsets. Subsets should be made in such a way 	        that each subset contains data with the same value for an attribute.</a:t>
            </a:r>
          </a:p>
          <a:p>
            <a:pPr marL="0" indent="0" algn="just">
              <a:buNone/>
            </a:pPr>
            <a:r>
              <a:rPr lang="en-US" sz="1800" dirty="0">
                <a:latin typeface="Bookman Old Style" panose="02050604050505020204" pitchFamily="18" charset="0"/>
              </a:rPr>
              <a:t>	 3. Repeat step 1 and step 2 on each subset until you find leaf nodes in all the 	         branches of the tree.</a:t>
            </a:r>
          </a:p>
          <a:p>
            <a:pPr marL="0" indent="0" algn="just">
              <a:buNone/>
            </a:pPr>
            <a:endParaRPr lang="en-US" dirty="0"/>
          </a:p>
          <a:p>
            <a:pPr algn="just"/>
            <a:endParaRPr lang="en-IN" dirty="0"/>
          </a:p>
        </p:txBody>
      </p:sp>
    </p:spTree>
    <p:extLst>
      <p:ext uri="{BB962C8B-B14F-4D97-AF65-F5344CB8AC3E}">
        <p14:creationId xmlns:p14="http://schemas.microsoft.com/office/powerpoint/2010/main" val="2645544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1217C5-3EAD-7D79-B94A-0C0E19D678F2}"/>
              </a:ext>
            </a:extLst>
          </p:cNvPr>
          <p:cNvSpPr txBox="1"/>
          <p:nvPr/>
        </p:nvSpPr>
        <p:spPr>
          <a:xfrm>
            <a:off x="908179" y="1614196"/>
            <a:ext cx="10375641" cy="29238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None/>
            </a:pPr>
            <a:r>
              <a:rPr lang="en-US" sz="2000" b="1" dirty="0">
                <a:latin typeface="Bookman Old Style" panose="02050604050505020204" pitchFamily="18" charset="0"/>
              </a:rPr>
              <a:t>Attribute selection method - </a:t>
            </a:r>
          </a:p>
          <a:p>
            <a:pPr marL="0" indent="0" algn="just">
              <a:buNone/>
            </a:pPr>
            <a:r>
              <a:rPr lang="en-US" dirty="0">
                <a:latin typeface="Bookman Old Style" panose="02050604050505020204" pitchFamily="18" charset="0"/>
              </a:rPr>
              <a:t>	</a:t>
            </a:r>
            <a:r>
              <a:rPr lang="en-US" sz="1800" dirty="0">
                <a:latin typeface="Bookman Old Style" panose="02050604050505020204" pitchFamily="18" charset="0"/>
              </a:rPr>
              <a:t>A dataset consists of “n” attributes then deciding which attribute to place at the root or at different levels of the tree as internal nodes is a complicated step. By just randomly selecting any node to be the root can’t solve the issue. If we follow a random approach, it may give us bad results with low accuracy.</a:t>
            </a:r>
          </a:p>
          <a:p>
            <a:pPr marL="0" indent="0" algn="just">
              <a:buNone/>
            </a:pPr>
            <a:r>
              <a:rPr lang="en-US" dirty="0">
                <a:latin typeface="Bookman Old Style" panose="02050604050505020204" pitchFamily="18" charset="0"/>
              </a:rPr>
              <a:t>	</a:t>
            </a:r>
          </a:p>
          <a:p>
            <a:pPr marL="0" indent="0" algn="just">
              <a:buNone/>
            </a:pPr>
            <a:r>
              <a:rPr lang="en-US" sz="2000" b="1" dirty="0">
                <a:latin typeface="Bookman Old Style" panose="02050604050505020204" pitchFamily="18" charset="0"/>
              </a:rPr>
              <a:t>Gini Index – </a:t>
            </a:r>
          </a:p>
          <a:p>
            <a:pPr marL="0" indent="0" algn="just">
              <a:buNone/>
            </a:pPr>
            <a:r>
              <a:rPr lang="en-US" dirty="0">
                <a:latin typeface="Bookman Old Style" panose="02050604050505020204" pitchFamily="18" charset="0"/>
              </a:rPr>
              <a:t>	</a:t>
            </a:r>
            <a:r>
              <a:rPr lang="en-US" sz="1800" dirty="0">
                <a:latin typeface="Bookman Old Style" panose="02050604050505020204" pitchFamily="18" charset="0"/>
              </a:rPr>
              <a:t>Gini Index is a metric to measure how often a randomly chosen element would be incorrectly identified. It means an attribute with lower Gini index should be preferred.</a:t>
            </a:r>
            <a:endParaRPr lang="en-IN" sz="2800" dirty="0">
              <a:latin typeface="Bookman Old Style" panose="02050604050505020204" pitchFamily="18" charset="0"/>
            </a:endParaRPr>
          </a:p>
          <a:p>
            <a:pPr algn="just"/>
            <a:endParaRPr lang="en-IN" dirty="0"/>
          </a:p>
        </p:txBody>
      </p:sp>
    </p:spTree>
    <p:extLst>
      <p:ext uri="{BB962C8B-B14F-4D97-AF65-F5344CB8AC3E}">
        <p14:creationId xmlns:p14="http://schemas.microsoft.com/office/powerpoint/2010/main" val="42856766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77225B-87E6-25D0-020B-711A82E15D4D}"/>
              </a:ext>
            </a:extLst>
          </p:cNvPr>
          <p:cNvSpPr txBox="1"/>
          <p:nvPr/>
        </p:nvSpPr>
        <p:spPr>
          <a:xfrm>
            <a:off x="849577" y="1624672"/>
            <a:ext cx="10105053" cy="38164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dirty="0">
                <a:latin typeface="Bookman Old Style" panose="02050604050505020204" pitchFamily="18" charset="0"/>
              </a:rPr>
              <a:t>MODEL TESTING AND TRAINING -</a:t>
            </a:r>
          </a:p>
          <a:p>
            <a:pPr algn="just"/>
            <a:endParaRPr lang="en-US" sz="1600" dirty="0">
              <a:latin typeface="Bookman Old Style" panose="02050604050505020204" pitchFamily="18" charset="0"/>
            </a:endParaRPr>
          </a:p>
          <a:p>
            <a:pPr marL="285750" indent="-285750" algn="just">
              <a:buFont typeface="Wingdings" panose="05000000000000000000" pitchFamily="2" charset="2"/>
              <a:buChar char="Ø"/>
            </a:pPr>
            <a:r>
              <a:rPr lang="en-US" sz="1600" dirty="0">
                <a:latin typeface="Bookman Old Style" panose="02050604050505020204" pitchFamily="18" charset="0"/>
              </a:rPr>
              <a:t>The overall objective of our project is to predict accurately with less number of tests and   attributes the presence of heart disease. In this project, fourteen attributes are considered which form the primary basis for tests and give accurate results more or less. </a:t>
            </a:r>
          </a:p>
          <a:p>
            <a:pPr algn="just"/>
            <a:endParaRPr lang="en-US" sz="1600" dirty="0">
              <a:latin typeface="Bookman Old Style" panose="02050604050505020204" pitchFamily="18" charset="0"/>
            </a:endParaRPr>
          </a:p>
          <a:p>
            <a:pPr marL="285750" indent="-285750" algn="just">
              <a:buFont typeface="Wingdings" panose="05000000000000000000" pitchFamily="2" charset="2"/>
              <a:buChar char="Ø"/>
            </a:pPr>
            <a:r>
              <a:rPr lang="en-US" sz="1600" dirty="0">
                <a:latin typeface="Bookman Old Style" panose="02050604050505020204" pitchFamily="18" charset="0"/>
              </a:rPr>
              <a:t>Many more input attributes can be taken but our goal is to predict with less number of attributes and faster efficiency to predict the risk of having heart disease at a particular age span. Five data mining classification techniques were applied namely K-Nearest Neighbor, Naive Bayes, Decision Tree, Random Forest &amp; Logistic Regression. </a:t>
            </a:r>
          </a:p>
          <a:p>
            <a:pPr algn="just"/>
            <a:endParaRPr lang="en-US" sz="1600" dirty="0">
              <a:latin typeface="Bookman Old Style" panose="02050604050505020204" pitchFamily="18" charset="0"/>
            </a:endParaRPr>
          </a:p>
          <a:p>
            <a:pPr marL="285750" indent="-285750" algn="just">
              <a:buFont typeface="Wingdings" panose="05000000000000000000" pitchFamily="2" charset="2"/>
              <a:buChar char="Ø"/>
            </a:pPr>
            <a:r>
              <a:rPr lang="en-US" sz="1600" dirty="0">
                <a:latin typeface="Bookman Old Style" panose="02050604050505020204" pitchFamily="18" charset="0"/>
              </a:rPr>
              <a:t>It is shown that Random Forest has better accuracy than the other techniques. This project could answer complex queries, each with its own strength with respect to ease of model interpretation, access to detailed information and accuracy.</a:t>
            </a:r>
          </a:p>
          <a:p>
            <a:pPr algn="just"/>
            <a:r>
              <a:rPr lang="en-US" sz="1600" dirty="0">
                <a:latin typeface="Bookman Old Style" panose="02050604050505020204" pitchFamily="18" charset="0"/>
              </a:rPr>
              <a:t>	</a:t>
            </a:r>
            <a:endParaRPr lang="en-IN" sz="1600" dirty="0">
              <a:latin typeface="Bookman Old Style" panose="02050604050505020204" pitchFamily="18" charset="0"/>
            </a:endParaRPr>
          </a:p>
        </p:txBody>
      </p:sp>
    </p:spTree>
    <p:extLst>
      <p:ext uri="{BB962C8B-B14F-4D97-AF65-F5344CB8AC3E}">
        <p14:creationId xmlns:p14="http://schemas.microsoft.com/office/powerpoint/2010/main" val="682775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A90744-E573-27C8-212E-817BAAE89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759" y="1313575"/>
            <a:ext cx="5058481" cy="5353797"/>
          </a:xfrm>
          <a:prstGeom prst="rect">
            <a:avLst/>
          </a:prstGeom>
        </p:spPr>
      </p:pic>
      <p:sp>
        <p:nvSpPr>
          <p:cNvPr id="6" name="TextBox 5">
            <a:extLst>
              <a:ext uri="{FF2B5EF4-FFF2-40B4-BE49-F238E27FC236}">
                <a16:creationId xmlns:a16="http://schemas.microsoft.com/office/drawing/2014/main" id="{BCDD10FD-9C43-0EBB-835A-A26C735A87DF}"/>
              </a:ext>
            </a:extLst>
          </p:cNvPr>
          <p:cNvSpPr txBox="1"/>
          <p:nvPr/>
        </p:nvSpPr>
        <p:spPr>
          <a:xfrm>
            <a:off x="839602" y="1515797"/>
            <a:ext cx="27271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Bookman Old Style" panose="02050604050505020204" pitchFamily="18" charset="0"/>
              </a:rPr>
              <a:t>ACTIVITY DIAGRAM-</a:t>
            </a:r>
          </a:p>
        </p:txBody>
      </p:sp>
    </p:spTree>
    <p:extLst>
      <p:ext uri="{BB962C8B-B14F-4D97-AF65-F5344CB8AC3E}">
        <p14:creationId xmlns:p14="http://schemas.microsoft.com/office/powerpoint/2010/main" val="40627039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83CA1-E21C-E2F1-4816-DFC85EB2B047}"/>
              </a:ext>
            </a:extLst>
          </p:cNvPr>
          <p:cNvSpPr txBox="1"/>
          <p:nvPr/>
        </p:nvSpPr>
        <p:spPr>
          <a:xfrm>
            <a:off x="811763" y="1772816"/>
            <a:ext cx="8556172" cy="5847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dirty="0">
                <a:latin typeface="Bookman Old Style" panose="02050604050505020204" pitchFamily="18" charset="0"/>
              </a:rPr>
              <a:t>Model Evaluation Metrics-</a:t>
            </a:r>
          </a:p>
          <a:p>
            <a:pPr marL="0" indent="0" algn="just">
              <a:buNone/>
            </a:pPr>
            <a:r>
              <a:rPr lang="en-US" dirty="0"/>
              <a:t>	The following are the model evaluation metrics which we used in our model testing: </a:t>
            </a:r>
          </a:p>
          <a:p>
            <a:pPr marL="514350" indent="-514350" algn="just">
              <a:buFont typeface="+mj-lt"/>
              <a:buAutoNum type="arabicPeriod"/>
            </a:pPr>
            <a:r>
              <a:rPr lang="en-US" dirty="0"/>
              <a:t>Confusion Matrix</a:t>
            </a:r>
          </a:p>
          <a:p>
            <a:pPr marL="514350" indent="-514350" algn="just">
              <a:buFont typeface="+mj-lt"/>
              <a:buAutoNum type="arabicPeriod"/>
            </a:pPr>
            <a:r>
              <a:rPr lang="en-US" dirty="0"/>
              <a:t>Precision Score</a:t>
            </a:r>
          </a:p>
          <a:p>
            <a:pPr marL="514350" indent="-514350" algn="just">
              <a:buFont typeface="+mj-lt"/>
              <a:buAutoNum type="arabicPeriod"/>
            </a:pPr>
            <a:r>
              <a:rPr lang="en-US" dirty="0"/>
              <a:t>Recall</a:t>
            </a:r>
          </a:p>
          <a:p>
            <a:pPr marL="514350" indent="-514350" algn="just">
              <a:buFont typeface="+mj-lt"/>
              <a:buAutoNum type="arabicPeriod"/>
            </a:pPr>
            <a:r>
              <a:rPr lang="en-US" dirty="0"/>
              <a:t>F-Score</a:t>
            </a:r>
          </a:p>
          <a:p>
            <a:pPr marL="0" indent="0" algn="just">
              <a:buNone/>
            </a:pPr>
            <a:r>
              <a:rPr lang="en-US" sz="1800" b="1" dirty="0"/>
              <a:t>Precision:</a:t>
            </a:r>
          </a:p>
          <a:p>
            <a:pPr marL="0" indent="0" algn="just">
              <a:buNone/>
            </a:pPr>
            <a:r>
              <a:rPr lang="en-US" dirty="0"/>
              <a:t>	</a:t>
            </a:r>
            <a:r>
              <a:rPr lang="en-US" sz="1800" dirty="0"/>
              <a:t> Precision is about being accurate when the model predicts something.</a:t>
            </a:r>
          </a:p>
          <a:p>
            <a:pPr algn="just"/>
            <a:r>
              <a:rPr lang="en-US" sz="1800" dirty="0"/>
              <a:t>Example: In heart disease prediction, high precision means that when the model predicts someone has heart disease, it's likely to be accurate, minimizing false alarms.</a:t>
            </a:r>
          </a:p>
          <a:p>
            <a:pPr marL="0" indent="0" algn="just">
              <a:buNone/>
            </a:pPr>
            <a:endParaRPr lang="en-US" sz="1800" dirty="0"/>
          </a:p>
          <a:p>
            <a:pPr marL="0" indent="0" algn="just">
              <a:buNone/>
            </a:pPr>
            <a:r>
              <a:rPr lang="en-US" sz="1800" b="1" dirty="0"/>
              <a:t>Recall (Sensitivity):</a:t>
            </a:r>
          </a:p>
          <a:p>
            <a:pPr marL="0" indent="0" algn="just">
              <a:buNone/>
            </a:pPr>
            <a:r>
              <a:rPr lang="en-US" dirty="0"/>
              <a:t>	</a:t>
            </a:r>
            <a:r>
              <a:rPr lang="en-US" sz="1800" dirty="0"/>
              <a:t> Recall is about capturing as many relevant instances as possible.</a:t>
            </a:r>
          </a:p>
          <a:p>
            <a:pPr marL="0" indent="0" algn="just">
              <a:buNone/>
            </a:pPr>
            <a:r>
              <a:rPr lang="en-US" sz="1800" dirty="0"/>
              <a:t>Example: In heart disease prediction, high recall means the model is good at identifying most of the people who actually have heart disease, minimizing missed cases.</a:t>
            </a:r>
          </a:p>
          <a:p>
            <a:pPr marL="0" indent="0" algn="just">
              <a:buNone/>
            </a:pPr>
            <a:r>
              <a:rPr lang="en-US" sz="1800" dirty="0"/>
              <a:t>F1 Score:</a:t>
            </a:r>
          </a:p>
          <a:p>
            <a:pPr marL="0" indent="0" algn="just">
              <a:buNone/>
            </a:pPr>
            <a:endParaRPr lang="en-US" sz="1800" dirty="0"/>
          </a:p>
          <a:p>
            <a:pPr algn="just"/>
            <a:endParaRPr lang="en-US" dirty="0"/>
          </a:p>
          <a:p>
            <a:pPr algn="just"/>
            <a:endParaRPr lang="en-US" dirty="0"/>
          </a:p>
          <a:p>
            <a:pPr algn="just"/>
            <a:endParaRPr lang="en-IN" sz="1600" b="1" dirty="0">
              <a:latin typeface="Bookman Old Style" panose="02050604050505020204" pitchFamily="18" charset="0"/>
            </a:endParaRPr>
          </a:p>
        </p:txBody>
      </p:sp>
    </p:spTree>
    <p:extLst>
      <p:ext uri="{BB962C8B-B14F-4D97-AF65-F5344CB8AC3E}">
        <p14:creationId xmlns:p14="http://schemas.microsoft.com/office/powerpoint/2010/main" val="13717893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D5FD0-534E-ED22-C6A8-5983198CA365}"/>
              </a:ext>
            </a:extLst>
          </p:cNvPr>
          <p:cNvSpPr txBox="1"/>
          <p:nvPr/>
        </p:nvSpPr>
        <p:spPr>
          <a:xfrm>
            <a:off x="866274" y="1844842"/>
            <a:ext cx="9897979" cy="45243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endParaRPr lang="en-US" sz="1800"/>
          </a:p>
          <a:p>
            <a:pPr marL="0" indent="0">
              <a:buNone/>
            </a:pPr>
            <a:r>
              <a:rPr lang="en-US" sz="1800" b="1"/>
              <a:t>F1 Score:</a:t>
            </a:r>
          </a:p>
          <a:p>
            <a:pPr marL="0" indent="0">
              <a:buNone/>
            </a:pPr>
            <a:r>
              <a:rPr lang="en-US" sz="1800"/>
              <a:t>	F1 Score is a balance between precision and recall.</a:t>
            </a:r>
          </a:p>
          <a:p>
            <a:r>
              <a:rPr lang="en-US" sz="1800"/>
              <a:t>Example: A high F1 score in heart disease prediction indicates a model that is both accurate and effective in identifying a significant portion of actual cases.</a:t>
            </a:r>
          </a:p>
          <a:p>
            <a:endParaRPr lang="en-US" b="1"/>
          </a:p>
          <a:p>
            <a:pPr marL="0" indent="0">
              <a:buNone/>
            </a:pPr>
            <a:r>
              <a:rPr lang="en-US" sz="1800" b="1"/>
              <a:t>False Negatives:</a:t>
            </a:r>
          </a:p>
          <a:p>
            <a:pPr marL="0" indent="0">
              <a:buNone/>
            </a:pPr>
            <a:r>
              <a:rPr lang="en-US" sz="1800"/>
              <a:t>	False Negatives are cases where the model predicts negative, but the actual result is positive.</a:t>
            </a:r>
          </a:p>
          <a:p>
            <a:pPr marL="0" indent="0">
              <a:buNone/>
            </a:pPr>
            <a:r>
              <a:rPr lang="en-US" sz="1800"/>
              <a:t>Example: In heart disease prediction, a false negative occurs when the model fails to identify someone with heart disease, which could delay necessary medical attention.</a:t>
            </a:r>
          </a:p>
          <a:p>
            <a:endParaRPr lang="en-US" sz="1800"/>
          </a:p>
          <a:p>
            <a:pPr marL="0" indent="0">
              <a:buNone/>
            </a:pPr>
            <a:r>
              <a:rPr lang="en-US" sz="1800" b="1"/>
              <a:t>Confusion Ma</a:t>
            </a:r>
            <a:r>
              <a:rPr lang="en-US" b="1"/>
              <a:t>trix:</a:t>
            </a:r>
            <a:endParaRPr lang="en-US" sz="1800" b="1"/>
          </a:p>
          <a:p>
            <a:pPr marL="0" indent="0">
              <a:buNone/>
            </a:pPr>
            <a:r>
              <a:rPr lang="en-US" b="0" i="0">
                <a:solidFill>
                  <a:srgbClr val="040C28"/>
                </a:solidFill>
                <a:effectLst/>
                <a:latin typeface="Google Sans"/>
              </a:rPr>
              <a:t>	represents the prediction summary in matrix form.</a:t>
            </a:r>
            <a:r>
              <a:rPr lang="en-US" b="0" i="0">
                <a:solidFill>
                  <a:srgbClr val="202124"/>
                </a:solidFill>
                <a:effectLst/>
                <a:latin typeface="Google Sans"/>
              </a:rPr>
              <a:t> It shows how many prediction are correct and incorrect per class. It helps in understanding the classes that are being confused by model as other class</a:t>
            </a:r>
            <a:endParaRPr lang="en-US" sz="1800"/>
          </a:p>
          <a:p>
            <a:endParaRPr lang="en-IN"/>
          </a:p>
        </p:txBody>
      </p:sp>
    </p:spTree>
    <p:extLst>
      <p:ext uri="{BB962C8B-B14F-4D97-AF65-F5344CB8AC3E}">
        <p14:creationId xmlns:p14="http://schemas.microsoft.com/office/powerpoint/2010/main" val="39631938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C1CDBE-D9F9-BBA8-FD8B-895762321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4" y="2060848"/>
            <a:ext cx="4833739" cy="4608512"/>
          </a:xfrm>
          <a:prstGeom prst="rect">
            <a:avLst/>
          </a:prstGeom>
        </p:spPr>
      </p:pic>
      <p:pic>
        <p:nvPicPr>
          <p:cNvPr id="5" name="Picture 4">
            <a:extLst>
              <a:ext uri="{FF2B5EF4-FFF2-40B4-BE49-F238E27FC236}">
                <a16:creationId xmlns:a16="http://schemas.microsoft.com/office/drawing/2014/main" id="{27730B27-DBB7-A4C6-1F6F-1F6701250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771" y="2060848"/>
            <a:ext cx="5413821" cy="4608512"/>
          </a:xfrm>
          <a:prstGeom prst="rect">
            <a:avLst/>
          </a:prstGeom>
        </p:spPr>
      </p:pic>
      <p:sp>
        <p:nvSpPr>
          <p:cNvPr id="8" name="Title 7">
            <a:extLst>
              <a:ext uri="{FF2B5EF4-FFF2-40B4-BE49-F238E27FC236}">
                <a16:creationId xmlns:a16="http://schemas.microsoft.com/office/drawing/2014/main" id="{FD2574A5-7E3E-8037-6223-9BB57D261A53}"/>
              </a:ext>
            </a:extLst>
          </p:cNvPr>
          <p:cNvSpPr>
            <a:spLocks noGrp="1"/>
          </p:cNvSpPr>
          <p:nvPr>
            <p:ph type="title"/>
          </p:nvPr>
        </p:nvSpPr>
        <p:spPr/>
        <p:txBody>
          <a:bodyPr/>
          <a:lstStyle/>
          <a:p>
            <a:r>
              <a:rPr lang="en-IN" dirty="0">
                <a:latin typeface="Bookman Old Style" panose="02050604050505020204" pitchFamily="18" charset="0"/>
              </a:rPr>
              <a:t>OUTPUTS:</a:t>
            </a:r>
          </a:p>
        </p:txBody>
      </p:sp>
    </p:spTree>
    <p:extLst>
      <p:ext uri="{BB962C8B-B14F-4D97-AF65-F5344CB8AC3E}">
        <p14:creationId xmlns:p14="http://schemas.microsoft.com/office/powerpoint/2010/main" val="33392173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F1AC52-5652-D35E-9E0A-2C41E4FB5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4" y="1133475"/>
            <a:ext cx="5226373" cy="5724525"/>
          </a:xfrm>
          <a:prstGeom prst="rect">
            <a:avLst/>
          </a:prstGeom>
        </p:spPr>
      </p:pic>
      <p:pic>
        <p:nvPicPr>
          <p:cNvPr id="9" name="Picture 8">
            <a:extLst>
              <a:ext uri="{FF2B5EF4-FFF2-40B4-BE49-F238E27FC236}">
                <a16:creationId xmlns:a16="http://schemas.microsoft.com/office/drawing/2014/main" id="{AB6D0E04-04BB-33A5-DF68-7F395A760117}"/>
              </a:ext>
            </a:extLst>
          </p:cNvPr>
          <p:cNvPicPr>
            <a:picLocks noChangeAspect="1"/>
          </p:cNvPicPr>
          <p:nvPr/>
        </p:nvPicPr>
        <p:blipFill>
          <a:blip r:embed="rId3"/>
          <a:stretch>
            <a:fillRect/>
          </a:stretch>
        </p:blipFill>
        <p:spPr>
          <a:xfrm>
            <a:off x="6284589" y="1556792"/>
            <a:ext cx="5226373" cy="4801145"/>
          </a:xfrm>
          <a:prstGeom prst="rect">
            <a:avLst/>
          </a:prstGeom>
        </p:spPr>
      </p:pic>
    </p:spTree>
    <p:extLst>
      <p:ext uri="{BB962C8B-B14F-4D97-AF65-F5344CB8AC3E}">
        <p14:creationId xmlns:p14="http://schemas.microsoft.com/office/powerpoint/2010/main" val="2752446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D51D6F3-285F-9C34-8496-3EB182CEAEFC}"/>
              </a:ext>
            </a:extLst>
          </p:cNvPr>
          <p:cNvPicPr>
            <a:picLocks noChangeAspect="1"/>
          </p:cNvPicPr>
          <p:nvPr/>
        </p:nvPicPr>
        <p:blipFill>
          <a:blip r:embed="rId2"/>
          <a:stretch>
            <a:fillRect/>
          </a:stretch>
        </p:blipFill>
        <p:spPr>
          <a:xfrm>
            <a:off x="1127448" y="1916832"/>
            <a:ext cx="4610100" cy="3190875"/>
          </a:xfrm>
          <a:prstGeom prst="rect">
            <a:avLst/>
          </a:prstGeom>
        </p:spPr>
      </p:pic>
      <p:pic>
        <p:nvPicPr>
          <p:cNvPr id="13" name="Picture 12">
            <a:extLst>
              <a:ext uri="{FF2B5EF4-FFF2-40B4-BE49-F238E27FC236}">
                <a16:creationId xmlns:a16="http://schemas.microsoft.com/office/drawing/2014/main" id="{CA6D0BFE-65C2-DDB2-DB14-72774A758EAE}"/>
              </a:ext>
            </a:extLst>
          </p:cNvPr>
          <p:cNvPicPr>
            <a:picLocks noChangeAspect="1"/>
          </p:cNvPicPr>
          <p:nvPr/>
        </p:nvPicPr>
        <p:blipFill>
          <a:blip r:embed="rId3"/>
          <a:stretch>
            <a:fillRect/>
          </a:stretch>
        </p:blipFill>
        <p:spPr>
          <a:xfrm>
            <a:off x="6744071" y="1916832"/>
            <a:ext cx="4752529" cy="3456384"/>
          </a:xfrm>
          <a:prstGeom prst="rect">
            <a:avLst/>
          </a:prstGeom>
        </p:spPr>
      </p:pic>
    </p:spTree>
    <p:extLst>
      <p:ext uri="{BB962C8B-B14F-4D97-AF65-F5344CB8AC3E}">
        <p14:creationId xmlns:p14="http://schemas.microsoft.com/office/powerpoint/2010/main" val="425622413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DB091A-25C3-4DAB-AFFA-E376890D3028}"/>
              </a:ext>
            </a:extLst>
          </p:cNvPr>
          <p:cNvSpPr txBox="1"/>
          <p:nvPr/>
        </p:nvSpPr>
        <p:spPr>
          <a:xfrm>
            <a:off x="848498" y="1416142"/>
            <a:ext cx="1062990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a:latin typeface="Bookman Old Style" panose="02050604050505020204" pitchFamily="18" charset="0"/>
                <a:cs typeface="Arial" pitchFamily="34" charset="0"/>
              </a:rPr>
              <a:t>PROJECT TITLE : HEART DISEASE PREDICTION</a:t>
            </a:r>
            <a:endParaRPr lang="en-US" sz="1800">
              <a:latin typeface="Bookman Old Style" panose="02050604050505020204" pitchFamily="18" charset="0"/>
              <a:cs typeface="Arial" pitchFamily="34" charset="0"/>
            </a:endParaRPr>
          </a:p>
        </p:txBody>
      </p:sp>
      <p:sp>
        <p:nvSpPr>
          <p:cNvPr id="8" name="TextBox 7">
            <a:extLst>
              <a:ext uri="{FF2B5EF4-FFF2-40B4-BE49-F238E27FC236}">
                <a16:creationId xmlns:a16="http://schemas.microsoft.com/office/drawing/2014/main" id="{BB2F26B7-2418-C246-EC6C-3ABE3460AD14}"/>
              </a:ext>
            </a:extLst>
          </p:cNvPr>
          <p:cNvSpPr txBox="1"/>
          <p:nvPr/>
        </p:nvSpPr>
        <p:spPr>
          <a:xfrm>
            <a:off x="695400" y="2210204"/>
            <a:ext cx="10629900" cy="32316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None/>
            </a:pPr>
            <a:r>
              <a:rPr lang="en-US" sz="2400" b="1" dirty="0">
                <a:latin typeface="Bookman Old Style" panose="02050604050505020204" pitchFamily="18" charset="0"/>
                <a:cs typeface="Arial" pitchFamily="34" charset="0"/>
              </a:rPr>
              <a:t>ABSTRACT:</a:t>
            </a:r>
          </a:p>
          <a:p>
            <a:pPr marL="0" indent="0" algn="just">
              <a:buNone/>
            </a:pPr>
            <a:endParaRPr lang="en-US" sz="1800" dirty="0">
              <a:latin typeface="Bookman Old Style" panose="02050604050505020204" pitchFamily="18" charset="0"/>
              <a:cs typeface="Arial" pitchFamily="34" charset="0"/>
            </a:endParaRPr>
          </a:p>
          <a:p>
            <a:pPr marL="0" indent="0" algn="just">
              <a:buNone/>
            </a:pPr>
            <a:r>
              <a:rPr lang="en-US" sz="1800" dirty="0">
                <a:latin typeface="Bookman Old Style" panose="02050604050505020204" pitchFamily="18" charset="0"/>
                <a:cs typeface="Arial" pitchFamily="34" charset="0"/>
              </a:rPr>
              <a:t>Cardiovascular sickness is a major reason of dreariness and mortality in the present living style. Distinguishing proof of cardiovascular ailment is an imperative yet an intricate errand that should be performed minutely and proficiently and the right robotization would be exceptionally attractive. Each individual can't be equivalently skilled thus as specialists. All specialists can't be similarly talented in each sub claim to fame and at numerous spots we don't have gifted and authority specialists accessible effortlessly. A mechanized framework in therapeutic analysis would upgrade medicinal consideration and it can likewise lessen costs. In this exploration, we have planned a framework that can proficiently find the tenets to foresee the risk level of patients in view of the given parameter about their health.</a:t>
            </a:r>
          </a:p>
        </p:txBody>
      </p:sp>
    </p:spTree>
    <p:extLst>
      <p:ext uri="{BB962C8B-B14F-4D97-AF65-F5344CB8AC3E}">
        <p14:creationId xmlns:p14="http://schemas.microsoft.com/office/powerpoint/2010/main" val="8704924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AB9BB-4BBA-574E-1509-A4E65580CEED}"/>
              </a:ext>
            </a:extLst>
          </p:cNvPr>
          <p:cNvPicPr>
            <a:picLocks noChangeAspect="1"/>
          </p:cNvPicPr>
          <p:nvPr/>
        </p:nvPicPr>
        <p:blipFill>
          <a:blip r:embed="rId2"/>
          <a:stretch>
            <a:fillRect/>
          </a:stretch>
        </p:blipFill>
        <p:spPr>
          <a:xfrm>
            <a:off x="690563" y="2276872"/>
            <a:ext cx="5693470" cy="4119165"/>
          </a:xfrm>
          <a:prstGeom prst="rect">
            <a:avLst/>
          </a:prstGeom>
        </p:spPr>
      </p:pic>
      <p:pic>
        <p:nvPicPr>
          <p:cNvPr id="5" name="Picture 4">
            <a:extLst>
              <a:ext uri="{FF2B5EF4-FFF2-40B4-BE49-F238E27FC236}">
                <a16:creationId xmlns:a16="http://schemas.microsoft.com/office/drawing/2014/main" id="{2CA30697-55C7-2EF0-C0E3-402C89C495A5}"/>
              </a:ext>
            </a:extLst>
          </p:cNvPr>
          <p:cNvPicPr>
            <a:picLocks noChangeAspect="1"/>
          </p:cNvPicPr>
          <p:nvPr/>
        </p:nvPicPr>
        <p:blipFill>
          <a:blip r:embed="rId3"/>
          <a:stretch>
            <a:fillRect/>
          </a:stretch>
        </p:blipFill>
        <p:spPr>
          <a:xfrm>
            <a:off x="7104112" y="2276872"/>
            <a:ext cx="4791884" cy="3924187"/>
          </a:xfrm>
          <a:prstGeom prst="rect">
            <a:avLst/>
          </a:prstGeom>
        </p:spPr>
      </p:pic>
      <p:sp>
        <p:nvSpPr>
          <p:cNvPr id="6" name="Title 5">
            <a:extLst>
              <a:ext uri="{FF2B5EF4-FFF2-40B4-BE49-F238E27FC236}">
                <a16:creationId xmlns:a16="http://schemas.microsoft.com/office/drawing/2014/main" id="{A7AA506D-EC2D-9529-77B1-B81122816C7C}"/>
              </a:ext>
            </a:extLst>
          </p:cNvPr>
          <p:cNvSpPr>
            <a:spLocks noGrp="1"/>
          </p:cNvSpPr>
          <p:nvPr>
            <p:ph type="title"/>
          </p:nvPr>
        </p:nvSpPr>
        <p:spPr>
          <a:xfrm>
            <a:off x="839788" y="457200"/>
            <a:ext cx="3932237" cy="1459632"/>
          </a:xfrm>
        </p:spPr>
        <p:txBody>
          <a:bodyPr>
            <a:normAutofit/>
          </a:bodyPr>
          <a:lstStyle/>
          <a:p>
            <a:r>
              <a:rPr lang="en-IN" sz="2800" dirty="0">
                <a:latin typeface="Bookman Old Style" panose="02050604050505020204" pitchFamily="18" charset="0"/>
              </a:rPr>
              <a:t>Final output:</a:t>
            </a:r>
          </a:p>
        </p:txBody>
      </p:sp>
    </p:spTree>
    <p:extLst>
      <p:ext uri="{BB962C8B-B14F-4D97-AF65-F5344CB8AC3E}">
        <p14:creationId xmlns:p14="http://schemas.microsoft.com/office/powerpoint/2010/main" val="306919010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p:nvPr/>
        </p:nvSpPr>
        <p:spPr>
          <a:xfrm>
            <a:off x="228599" y="571500"/>
            <a:ext cx="11695671" cy="5557451"/>
          </a:xfrm>
          <a:prstGeom prst="rect">
            <a:avLst/>
          </a:prstGeom>
          <a:noFill/>
        </p:spPr>
        <p:txBody>
          <a:bodyPr>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ctr">
              <a:buFont typeface="Arial"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itchFamily="34" charset="0"/>
              <a:buNone/>
            </a:pP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rtl="0">
              <a:spcBef>
                <a:spcPts val="1000"/>
              </a:spcBef>
              <a:spcAft>
                <a:spcPct val="0"/>
              </a:spcAft>
              <a:buNone/>
            </a:pPr>
            <a:endParaRPr lang="en-IN" sz="1100" b="0" dirty="0">
              <a:effectLst/>
            </a:endParaRP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67AB4BEE-3C28-90C6-CD6B-B98332CF5BA9}"/>
              </a:ext>
            </a:extLst>
          </p:cNvPr>
          <p:cNvSpPr txBox="1"/>
          <p:nvPr/>
        </p:nvSpPr>
        <p:spPr>
          <a:xfrm>
            <a:off x="3027405" y="1064394"/>
            <a:ext cx="609805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itchFamily="34" charset="0"/>
              <a:buNone/>
            </a:pPr>
            <a:r>
              <a:rPr lang="en-US" sz="1800" b="1">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itchFamily="34" charset="0"/>
              <a:buNone/>
            </a:pPr>
            <a:r>
              <a:rPr lang="en-US" sz="1800" b="1">
                <a:solidFill>
                  <a:srgbClr val="002060"/>
                </a:solidFill>
                <a:latin typeface="Bookman Old Style" panose="02050604050505020204" pitchFamily="18" charset="0"/>
                <a:cs typeface="Times New Roman" panose="02020603050405020304" pitchFamily="18" charset="0"/>
              </a:rPr>
              <a:t>IN </a:t>
            </a:r>
          </a:p>
          <a:p>
            <a:pPr algn="ctr">
              <a:buFont typeface="Arial" pitchFamily="34" charset="0"/>
              <a:buNone/>
            </a:pPr>
            <a:r>
              <a:rPr lang="en-US" sz="1800" b="1">
                <a:solidFill>
                  <a:srgbClr val="002060"/>
                </a:solidFill>
                <a:latin typeface="Bookman Old Style" panose="02050604050505020204" pitchFamily="18" charset="0"/>
                <a:cs typeface="Times New Roman" panose="02020603050405020304" pitchFamily="18" charset="0"/>
              </a:rPr>
              <a:t>Artificial Intelligence and Machine Learning</a:t>
            </a:r>
          </a:p>
        </p:txBody>
      </p:sp>
      <p:sp>
        <p:nvSpPr>
          <p:cNvPr id="11" name="TextBox 10">
            <a:extLst>
              <a:ext uri="{FF2B5EF4-FFF2-40B4-BE49-F238E27FC236}">
                <a16:creationId xmlns:a16="http://schemas.microsoft.com/office/drawing/2014/main" id="{A11B02BA-FB0D-A94B-A71E-F41C1E4C6A41}"/>
              </a:ext>
            </a:extLst>
          </p:cNvPr>
          <p:cNvSpPr txBox="1"/>
          <p:nvPr/>
        </p:nvSpPr>
        <p:spPr>
          <a:xfrm>
            <a:off x="796110" y="5608940"/>
            <a:ext cx="609805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000000"/>
                </a:solidFill>
                <a:latin typeface="Bookman Old Style" panose="02050604050505020204" pitchFamily="18" charset="0"/>
                <a:cs typeface="Times New Roman" panose="02020603050405020304" pitchFamily="18" charset="0"/>
              </a:rPr>
              <a:t>Batch Number : ZT14</a:t>
            </a:r>
            <a:endParaRPr lang="en-IN"/>
          </a:p>
        </p:txBody>
      </p:sp>
      <p:sp>
        <p:nvSpPr>
          <p:cNvPr id="13" name="TextBox 12">
            <a:extLst>
              <a:ext uri="{FF2B5EF4-FFF2-40B4-BE49-F238E27FC236}">
                <a16:creationId xmlns:a16="http://schemas.microsoft.com/office/drawing/2014/main" id="{6C54D6A8-965E-E9D7-ABC5-99A9A4B556BF}"/>
              </a:ext>
            </a:extLst>
          </p:cNvPr>
          <p:cNvSpPr txBox="1"/>
          <p:nvPr/>
        </p:nvSpPr>
        <p:spPr>
          <a:xfrm>
            <a:off x="2711624" y="6128951"/>
            <a:ext cx="6098058"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Arial" pitchFamily="34" charset="0"/>
              <a:buNone/>
            </a:pPr>
            <a:r>
              <a:rPr lang="en-US" sz="18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itchFamily="34" charset="0"/>
              <a:buNone/>
            </a:pPr>
            <a:r>
              <a:rPr lang="en-US" sz="1400" b="1" dirty="0">
                <a:solidFill>
                  <a:srgbClr val="7030A0"/>
                </a:solidFill>
                <a:latin typeface="Bookman Old Style" panose="02050604050505020204" pitchFamily="18" charset="0"/>
                <a:cs typeface="Times New Roman" panose="02020603050405020304" pitchFamily="18" charset="0"/>
              </a:rPr>
              <a:t>Malla Reddy University Hyderabad.</a:t>
            </a:r>
            <a:endParaRPr lang="en-US" sz="1100" dirty="0">
              <a:latin typeface="Times New Roman" panose="02020603050405020304" pitchFamily="18" charset="0"/>
              <a:cs typeface="Times New Roman" panose="02020603050405020304" pitchFamily="18" charset="0"/>
            </a:endParaRPr>
          </a:p>
        </p:txBody>
      </p:sp>
      <p:pic>
        <p:nvPicPr>
          <p:cNvPr id="14" name="Picture 2" descr="No photo description available.">
            <a:extLst>
              <a:ext uri="{FF2B5EF4-FFF2-40B4-BE49-F238E27FC236}">
                <a16:creationId xmlns:a16="http://schemas.microsoft.com/office/drawing/2014/main" id="{68E04F78-A636-739E-0A52-B8F3189ECB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1864" y="4480406"/>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ABB0D85-5F84-BBA8-A079-88B1EF7A19A0}"/>
              </a:ext>
            </a:extLst>
          </p:cNvPr>
          <p:cNvSpPr txBox="1"/>
          <p:nvPr/>
        </p:nvSpPr>
        <p:spPr>
          <a:xfrm>
            <a:off x="7461678" y="4097626"/>
            <a:ext cx="501864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gn="just" rtl="0">
              <a:spcBef>
                <a:spcPts val="1000"/>
              </a:spcBef>
              <a:spcAft>
                <a:spcPct val="0"/>
              </a:spcAft>
            </a:pPr>
            <a:r>
              <a:rPr lang="en-IN" sz="1800" b="0" i="0" u="none" strike="noStrike">
                <a:solidFill>
                  <a:srgbClr val="000000"/>
                </a:solidFill>
                <a:effectLst/>
                <a:latin typeface="Bookman Old Style" panose="02050604050505020204" pitchFamily="18" charset="0"/>
              </a:rPr>
              <a:t>Batch Names &amp; Roll Numbers</a:t>
            </a:r>
            <a:endParaRPr lang="en-IN" b="0">
              <a:effectLst/>
              <a:latin typeface="Bookman Old Style" panose="02050604050505020204" pitchFamily="18" charset="0"/>
            </a:endParaRPr>
          </a:p>
          <a:p>
            <a:pPr marL="285750" indent="-285750" algn="just">
              <a:buFont typeface="Arial" pitchFamily="34" charset="0"/>
              <a:buChar char="•"/>
            </a:pPr>
            <a:r>
              <a:rPr lang="en-IN">
                <a:latin typeface="Bookman Old Style" panose="02050604050505020204" pitchFamily="18" charset="0"/>
              </a:rPr>
              <a:t>CH VARSHITH - 2111CS020620</a:t>
            </a:r>
          </a:p>
          <a:p>
            <a:pPr marL="285750" indent="-285750" algn="just">
              <a:buFont typeface="Arial" pitchFamily="34" charset="0"/>
              <a:buChar char="•"/>
            </a:pPr>
            <a:r>
              <a:rPr lang="en-IN">
                <a:latin typeface="Bookman Old Style" panose="02050604050505020204" pitchFamily="18" charset="0"/>
              </a:rPr>
              <a:t>H VARSHITH   - 2111CS020621</a:t>
            </a:r>
          </a:p>
          <a:p>
            <a:pPr marL="285750" indent="-285750" algn="just">
              <a:buFont typeface="Arial" pitchFamily="34" charset="0"/>
              <a:buChar char="•"/>
            </a:pPr>
            <a:r>
              <a:rPr lang="en-IN">
                <a:latin typeface="Bookman Old Style" panose="02050604050505020204" pitchFamily="18" charset="0"/>
              </a:rPr>
              <a:t>D VARSHITHA - 2111CS020622</a:t>
            </a:r>
          </a:p>
          <a:p>
            <a:pPr marL="285750" indent="-285750" algn="just">
              <a:buFont typeface="Arial" pitchFamily="34" charset="0"/>
              <a:buChar char="•"/>
            </a:pPr>
            <a:r>
              <a:rPr lang="en-IN">
                <a:latin typeface="Bookman Old Style" panose="02050604050505020204" pitchFamily="18" charset="0"/>
              </a:rPr>
              <a:t>M VARSHITHA - 2111CS020623</a:t>
            </a:r>
          </a:p>
          <a:p>
            <a:pPr marL="285750" indent="-285750" algn="just">
              <a:buFont typeface="Arial" pitchFamily="34" charset="0"/>
              <a:buChar char="•"/>
            </a:pPr>
            <a:r>
              <a:rPr lang="en-IN">
                <a:latin typeface="Bookman Old Style" panose="02050604050505020204" pitchFamily="18" charset="0"/>
              </a:rPr>
              <a:t>T VARSHITHA  - 2111CS020624</a:t>
            </a:r>
          </a:p>
          <a:p>
            <a:pPr marL="285750" indent="-285750" algn="just">
              <a:buFont typeface="Arial" pitchFamily="34" charset="0"/>
              <a:buChar char="•"/>
            </a:pPr>
            <a:r>
              <a:rPr lang="en-IN">
                <a:latin typeface="Bookman Old Style" panose="02050604050505020204" pitchFamily="18" charset="0"/>
              </a:rPr>
              <a:t>G VARUN         - 2111CS020625</a:t>
            </a:r>
          </a:p>
        </p:txBody>
      </p:sp>
      <p:sp>
        <p:nvSpPr>
          <p:cNvPr id="8" name="Rectangle 7">
            <a:extLst>
              <a:ext uri="{FF2B5EF4-FFF2-40B4-BE49-F238E27FC236}">
                <a16:creationId xmlns:a16="http://schemas.microsoft.com/office/drawing/2014/main" id="{A6F7643E-0431-9940-BFAC-C5B5BC26B965}"/>
              </a:ext>
            </a:extLst>
          </p:cNvPr>
          <p:cNvSpPr/>
          <p:nvPr/>
        </p:nvSpPr>
        <p:spPr>
          <a:xfrm>
            <a:off x="3945284" y="2875002"/>
            <a:ext cx="3630738" cy="92333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58110316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DB091A-25C3-4DAB-AFFA-E376890D3028}"/>
              </a:ext>
            </a:extLst>
          </p:cNvPr>
          <p:cNvSpPr txBox="1"/>
          <p:nvPr/>
        </p:nvSpPr>
        <p:spPr>
          <a:xfrm>
            <a:off x="695400" y="1772816"/>
            <a:ext cx="10629900" cy="350865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None/>
            </a:pPr>
            <a:r>
              <a:rPr lang="en-US" sz="2400" b="1" dirty="0">
                <a:latin typeface="Bookman Old Style" panose="02050604050505020204" pitchFamily="18" charset="0"/>
                <a:cs typeface="Arial" pitchFamily="34" charset="0"/>
              </a:rPr>
              <a:t>Introduction </a:t>
            </a:r>
          </a:p>
          <a:p>
            <a:pPr marL="0" indent="0" algn="just">
              <a:buNone/>
            </a:pPr>
            <a:endParaRPr lang="en-US" sz="1800" dirty="0">
              <a:latin typeface="Bookman Old Style" panose="02050604050505020204" pitchFamily="18" charset="0"/>
              <a:cs typeface="Arial" pitchFamily="34" charset="0"/>
            </a:endParaRPr>
          </a:p>
          <a:p>
            <a:pPr marL="285750" indent="-285750" algn="just">
              <a:buFont typeface="Wingdings" panose="05000000000000000000" pitchFamily="2" charset="2"/>
              <a:buChar char="Ø"/>
            </a:pPr>
            <a:r>
              <a:rPr lang="en-US" dirty="0">
                <a:latin typeface="Bookman Old Style" panose="02050604050505020204" pitchFamily="18" charset="0"/>
                <a:cs typeface="Arial" pitchFamily="34" charset="0"/>
              </a:rPr>
              <a:t>Heart disease is a leading cause of mortality worldwide, and early detection and accurate prediction of heart disease risk are crucial for effective prevention and treatment. </a:t>
            </a:r>
          </a:p>
          <a:p>
            <a:pPr marL="285750" indent="-285750" algn="just">
              <a:buFont typeface="Wingdings" panose="05000000000000000000" pitchFamily="2" charset="2"/>
              <a:buChar char="Ø"/>
            </a:pPr>
            <a:endParaRPr lang="en-US" dirty="0">
              <a:latin typeface="Bookman Old Style" panose="02050604050505020204" pitchFamily="18" charset="0"/>
              <a:cs typeface="Arial" pitchFamily="34" charset="0"/>
            </a:endParaRPr>
          </a:p>
          <a:p>
            <a:pPr algn="just"/>
            <a:endParaRPr lang="en-US" dirty="0">
              <a:latin typeface="Bookman Old Style" panose="02050604050505020204" pitchFamily="18" charset="0"/>
              <a:cs typeface="Arial" pitchFamily="34" charset="0"/>
            </a:endParaRPr>
          </a:p>
          <a:p>
            <a:pPr marL="285750" indent="-285750" algn="just">
              <a:buFont typeface="Wingdings" panose="05000000000000000000" pitchFamily="2" charset="2"/>
              <a:buChar char="Ø"/>
            </a:pPr>
            <a:r>
              <a:rPr lang="en-US" dirty="0">
                <a:latin typeface="Bookman Old Style" panose="02050604050505020204" pitchFamily="18" charset="0"/>
                <a:cs typeface="Arial" pitchFamily="34" charset="0"/>
              </a:rPr>
              <a:t>Machine learning and deep learning techniques have shown great promise in predicting heart disease based on patient data. </a:t>
            </a:r>
          </a:p>
          <a:p>
            <a:pPr marL="285750" indent="-285750" algn="just">
              <a:buFont typeface="Wingdings" panose="05000000000000000000" pitchFamily="2" charset="2"/>
              <a:buChar char="Ø"/>
            </a:pPr>
            <a:endParaRPr lang="en-US" dirty="0">
              <a:latin typeface="Bookman Old Style" panose="02050604050505020204" pitchFamily="18" charset="0"/>
              <a:cs typeface="Arial" pitchFamily="34" charset="0"/>
            </a:endParaRPr>
          </a:p>
          <a:p>
            <a:pPr algn="just"/>
            <a:endParaRPr lang="en-US" dirty="0">
              <a:latin typeface="Bookman Old Style" panose="02050604050505020204" pitchFamily="18" charset="0"/>
              <a:cs typeface="Arial" pitchFamily="34" charset="0"/>
            </a:endParaRPr>
          </a:p>
          <a:p>
            <a:pPr marL="285750" indent="-285750" algn="just">
              <a:buFont typeface="Wingdings" panose="05000000000000000000" pitchFamily="2" charset="2"/>
              <a:buChar char="Ø"/>
            </a:pPr>
            <a:r>
              <a:rPr lang="en-US" dirty="0">
                <a:latin typeface="Bookman Old Style" panose="02050604050505020204" pitchFamily="18" charset="0"/>
                <a:cs typeface="Arial" pitchFamily="34" charset="0"/>
              </a:rPr>
              <a:t>However, one common challenge in developing accurate predictive models for heart disease is dealing with imbalanced data. </a:t>
            </a:r>
          </a:p>
        </p:txBody>
      </p:sp>
    </p:spTree>
    <p:extLst>
      <p:ext uri="{BB962C8B-B14F-4D97-AF65-F5344CB8AC3E}">
        <p14:creationId xmlns:p14="http://schemas.microsoft.com/office/powerpoint/2010/main" val="31818690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DB091A-25C3-4DAB-AFFA-E376890D3028}"/>
              </a:ext>
            </a:extLst>
          </p:cNvPr>
          <p:cNvSpPr txBox="1"/>
          <p:nvPr/>
        </p:nvSpPr>
        <p:spPr>
          <a:xfrm>
            <a:off x="1050143" y="2022512"/>
            <a:ext cx="10629900" cy="378565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sz="2400" b="1" dirty="0">
                <a:latin typeface="Bookman Old Style" panose="02050604050505020204" pitchFamily="18" charset="0"/>
                <a:cs typeface="Arial" pitchFamily="34" charset="0"/>
              </a:rPr>
              <a:t>Limitations</a:t>
            </a:r>
          </a:p>
          <a:p>
            <a:pPr marL="285750" indent="-285750">
              <a:buFont typeface="Arial" pitchFamily="34" charset="0"/>
              <a:buChar char="•"/>
            </a:pPr>
            <a:endParaRPr lang="en-US" sz="1800" dirty="0">
              <a:latin typeface="Bookman Old Style" panose="02050604050505020204" pitchFamily="18" charset="0"/>
              <a:cs typeface="Arial" pitchFamily="34" charset="0"/>
            </a:endParaRPr>
          </a:p>
          <a:p>
            <a:pPr marL="285750" indent="-285750" algn="just">
              <a:buFont typeface="Arial" pitchFamily="34" charset="0"/>
              <a:buChar char="•"/>
            </a:pPr>
            <a:r>
              <a:rPr lang="en-US" dirty="0">
                <a:latin typeface="Bookman Old Style" panose="02050604050505020204" pitchFamily="18" charset="0"/>
                <a:cs typeface="Arial" pitchFamily="34" charset="0"/>
              </a:rPr>
              <a:t>Incomplete data: The accuracy of heart disease prediction models relies heavily on the availability of comprehensive and high-quality data. Missing or inaccurate data can lead to flawed predictions.</a:t>
            </a:r>
          </a:p>
          <a:p>
            <a:pPr marL="285750" indent="-285750" algn="just">
              <a:buFont typeface="Arial" pitchFamily="34" charset="0"/>
              <a:buChar char="•"/>
            </a:pPr>
            <a:endParaRPr lang="en-US" sz="1800" dirty="0">
              <a:latin typeface="Bookman Old Style" panose="02050604050505020204" pitchFamily="18" charset="0"/>
              <a:cs typeface="Arial" pitchFamily="34" charset="0"/>
            </a:endParaRPr>
          </a:p>
          <a:p>
            <a:pPr marL="285750" indent="-285750" algn="just">
              <a:buFont typeface="Arial" pitchFamily="34" charset="0"/>
              <a:buChar char="•"/>
            </a:pPr>
            <a:r>
              <a:rPr lang="en-US" sz="1800" dirty="0">
                <a:latin typeface="Bookman Old Style" panose="02050604050505020204" pitchFamily="18" charset="0"/>
                <a:cs typeface="Arial" pitchFamily="34" charset="0"/>
              </a:rPr>
              <a:t>Data quality: The quality of the data used for prediction is crucial. Inaccurate or outdated data can lead to incorrect predictions. Garbage in, garbage out (GIGO) is a common problem in predictive modeling.</a:t>
            </a:r>
          </a:p>
          <a:p>
            <a:pPr marL="285750" indent="-285750" algn="just">
              <a:buFont typeface="Arial" pitchFamily="34" charset="0"/>
              <a:buChar char="•"/>
            </a:pPr>
            <a:endParaRPr lang="en-US" sz="1800" dirty="0">
              <a:latin typeface="Bookman Old Style" panose="02050604050505020204" pitchFamily="18" charset="0"/>
              <a:cs typeface="Arial" pitchFamily="34" charset="0"/>
            </a:endParaRPr>
          </a:p>
          <a:p>
            <a:pPr marL="285750" indent="-285750" algn="just">
              <a:buFont typeface="Arial" pitchFamily="34" charset="0"/>
              <a:buChar char="•"/>
            </a:pPr>
            <a:r>
              <a:rPr lang="en-US" sz="1800" dirty="0">
                <a:latin typeface="Bookman Old Style" panose="02050604050505020204" pitchFamily="18" charset="0"/>
                <a:cs typeface="Arial" pitchFamily="34" charset="0"/>
              </a:rPr>
              <a:t>Overfitting: Overfitting occurs when a model is too complex and fits the training data too closely. This can lead to poor generalization to new, unseen data, making predictions less reliable.</a:t>
            </a:r>
          </a:p>
        </p:txBody>
      </p:sp>
    </p:spTree>
    <p:extLst>
      <p:ext uri="{BB962C8B-B14F-4D97-AF65-F5344CB8AC3E}">
        <p14:creationId xmlns:p14="http://schemas.microsoft.com/office/powerpoint/2010/main" val="30090593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3F5F7C-DBEC-72DB-F6A1-352007E26778}"/>
              </a:ext>
            </a:extLst>
          </p:cNvPr>
          <p:cNvSpPr txBox="1"/>
          <p:nvPr/>
        </p:nvSpPr>
        <p:spPr>
          <a:xfrm>
            <a:off x="1271464" y="2552827"/>
            <a:ext cx="8662527" cy="2800767"/>
          </a:xfrm>
          <a:prstGeom prst="rect">
            <a:avLst/>
          </a:prstGeom>
          <a:noFill/>
        </p:spPr>
        <p:txBody>
          <a:bodyPr wrap="square">
            <a:spAutoFit/>
          </a:bodyPr>
          <a:lstStyle/>
          <a:p>
            <a:pPr marL="285750" indent="-285750" algn="just">
              <a:buFont typeface="Wingdings" panose="05000000000000000000" pitchFamily="2" charset="2"/>
              <a:buChar char="Ø"/>
            </a:pPr>
            <a:r>
              <a:rPr lang="en-US" sz="1600" b="0" i="0" dirty="0">
                <a:effectLst/>
                <a:latin typeface="Bookman Old Style" panose="02050604050505020204" pitchFamily="18" charset="0"/>
              </a:rPr>
              <a:t>The "Effect of Imbalance Data Handling Techniques to Improve the Accuracy of Heart Disease Prediction using Machine Learning and Deep Learning" dataset encapsulates a comprehensive array of fields crucial for understanding and predicting heart health. </a:t>
            </a:r>
          </a:p>
          <a:p>
            <a:pPr marL="285750" indent="-285750" algn="just">
              <a:buFont typeface="Wingdings" panose="05000000000000000000" pitchFamily="2" charset="2"/>
              <a:buChar char="Ø"/>
            </a:pPr>
            <a:endParaRPr lang="en-US" sz="1600" dirty="0">
              <a:latin typeface="Bookman Old Style" panose="02050604050505020204" pitchFamily="18" charset="0"/>
            </a:endParaRPr>
          </a:p>
          <a:p>
            <a:pPr algn="just"/>
            <a:endParaRPr lang="en-US" sz="1600" b="0" i="0" dirty="0">
              <a:effectLst/>
              <a:latin typeface="Bookman Old Style" panose="02050604050505020204" pitchFamily="18" charset="0"/>
            </a:endParaRPr>
          </a:p>
          <a:p>
            <a:pPr marL="285750" indent="-285750" algn="just">
              <a:buFont typeface="Wingdings" panose="05000000000000000000" pitchFamily="2" charset="2"/>
              <a:buChar char="Ø"/>
            </a:pPr>
            <a:r>
              <a:rPr lang="en-US" sz="1600" b="0" i="0" dirty="0">
                <a:effectLst/>
                <a:latin typeface="Bookman Old Style" panose="02050604050505020204" pitchFamily="18" charset="0"/>
              </a:rPr>
              <a:t>It includes demographic information such as age, gender, ethnicity, and socioeconomic status, alongside clinical metrics like blood pressure, cholesterol levels, BMI, and diabetes status. Lifestyle factors, including smoking habits, physical activity levels, and dietary patterns, contribute to a holistic representation of an individual's health profile. </a:t>
            </a:r>
            <a:endParaRPr lang="en-IN" sz="1600" dirty="0">
              <a:latin typeface="Bookman Old Style" panose="02050604050505020204" pitchFamily="18" charset="0"/>
            </a:endParaRPr>
          </a:p>
        </p:txBody>
      </p:sp>
      <p:sp>
        <p:nvSpPr>
          <p:cNvPr id="5" name="TextBox 4">
            <a:extLst>
              <a:ext uri="{FF2B5EF4-FFF2-40B4-BE49-F238E27FC236}">
                <a16:creationId xmlns:a16="http://schemas.microsoft.com/office/drawing/2014/main" id="{894CA7CA-99CE-FA2C-4610-74175AEB3BC4}"/>
              </a:ext>
            </a:extLst>
          </p:cNvPr>
          <p:cNvSpPr txBox="1"/>
          <p:nvPr/>
        </p:nvSpPr>
        <p:spPr>
          <a:xfrm>
            <a:off x="1127448" y="1484784"/>
            <a:ext cx="6094602" cy="461665"/>
          </a:xfrm>
          <a:prstGeom prst="rect">
            <a:avLst/>
          </a:prstGeom>
          <a:noFill/>
        </p:spPr>
        <p:txBody>
          <a:bodyPr wrap="square">
            <a:spAutoFit/>
          </a:bodyPr>
          <a:lstStyle/>
          <a:p>
            <a:r>
              <a:rPr kumimoji="0" lang="en-US" altLang="en-IN" sz="2400" b="1" i="0" u="none" strike="noStrike" kern="1200" cap="none" spc="0" normalizeH="0" baseline="0" noProof="0" dirty="0">
                <a:ln>
                  <a:noFill/>
                </a:ln>
                <a:effectLst/>
                <a:uLnTx/>
                <a:uFillTx/>
                <a:latin typeface="Bookman Old Style" panose="02050604050505020204" pitchFamily="18" charset="0"/>
              </a:rPr>
              <a:t>Data Sets Descriptions: </a:t>
            </a:r>
            <a:endParaRPr lang="en-IN" sz="2400" b="1" dirty="0">
              <a:latin typeface="Bookman Old Style" panose="02050604050505020204" pitchFamily="18" charset="0"/>
            </a:endParaRPr>
          </a:p>
        </p:txBody>
      </p:sp>
    </p:spTree>
    <p:extLst>
      <p:ext uri="{BB962C8B-B14F-4D97-AF65-F5344CB8AC3E}">
        <p14:creationId xmlns:p14="http://schemas.microsoft.com/office/powerpoint/2010/main" val="12511329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EC3615-354D-B8E5-F2B1-BCC5568C69B8}"/>
              </a:ext>
            </a:extLst>
          </p:cNvPr>
          <p:cNvSpPr txBox="1"/>
          <p:nvPr/>
        </p:nvSpPr>
        <p:spPr>
          <a:xfrm>
            <a:off x="911424" y="2060848"/>
            <a:ext cx="8446503" cy="4278094"/>
          </a:xfrm>
          <a:prstGeom prst="rect">
            <a:avLst/>
          </a:prstGeom>
          <a:noFill/>
        </p:spPr>
        <p:txBody>
          <a:bodyPr wrap="square">
            <a:spAutoFit/>
          </a:bodyPr>
          <a:lstStyle/>
          <a:p>
            <a:pPr algn="just">
              <a:buFont typeface="+mj-lt"/>
              <a:buAutoNum type="arabicPeriod"/>
            </a:pPr>
            <a:r>
              <a:rPr lang="en-IN" sz="1600" i="0" dirty="0">
                <a:effectLst/>
                <a:latin typeface="Bookman Old Style" panose="02050604050505020204" pitchFamily="18" charset="0"/>
              </a:rPr>
              <a:t>Demographic Information:</a:t>
            </a:r>
          </a:p>
          <a:p>
            <a:pPr marL="742950" lvl="1" indent="-285750" algn="just">
              <a:buFont typeface="+mj-lt"/>
              <a:buAutoNum type="arabicPeriod"/>
            </a:pPr>
            <a:r>
              <a:rPr lang="en-IN" sz="1600" i="0" dirty="0">
                <a:effectLst/>
                <a:latin typeface="Bookman Old Style" panose="02050604050505020204" pitchFamily="18" charset="0"/>
              </a:rPr>
              <a:t>Age (numerical)</a:t>
            </a:r>
          </a:p>
          <a:p>
            <a:pPr marL="742950" lvl="1" indent="-285750" algn="just">
              <a:buFont typeface="+mj-lt"/>
              <a:buAutoNum type="arabicPeriod"/>
            </a:pPr>
            <a:r>
              <a:rPr lang="en-IN" sz="1600" i="0" dirty="0">
                <a:effectLst/>
                <a:latin typeface="Bookman Old Style" panose="02050604050505020204" pitchFamily="18" charset="0"/>
              </a:rPr>
              <a:t>Gender (categorical: male, female)</a:t>
            </a:r>
          </a:p>
          <a:p>
            <a:pPr marL="742950" lvl="1" indent="-285750" algn="just">
              <a:buFont typeface="+mj-lt"/>
              <a:buAutoNum type="arabicPeriod"/>
            </a:pPr>
            <a:r>
              <a:rPr lang="en-IN" sz="1600" i="0" dirty="0">
                <a:effectLst/>
                <a:latin typeface="Bookman Old Style" panose="02050604050505020204" pitchFamily="18" charset="0"/>
              </a:rPr>
              <a:t>Ethnicity (categorical: various ethnic groups)</a:t>
            </a:r>
          </a:p>
          <a:p>
            <a:pPr algn="just">
              <a:buFont typeface="+mj-lt"/>
              <a:buAutoNum type="arabicPeriod"/>
            </a:pPr>
            <a:r>
              <a:rPr lang="en-IN" sz="1600" i="0" dirty="0">
                <a:effectLst/>
                <a:latin typeface="Bookman Old Style" panose="02050604050505020204" pitchFamily="18" charset="0"/>
              </a:rPr>
              <a:t>Clinical Metrics:</a:t>
            </a:r>
          </a:p>
          <a:p>
            <a:pPr marL="742950" lvl="1" indent="-285750" algn="just">
              <a:buFont typeface="+mj-lt"/>
              <a:buAutoNum type="arabicPeriod"/>
            </a:pPr>
            <a:r>
              <a:rPr lang="en-IN" sz="1600" i="0" dirty="0">
                <a:effectLst/>
                <a:latin typeface="Bookman Old Style" panose="02050604050505020204" pitchFamily="18" charset="0"/>
              </a:rPr>
              <a:t>Systolic Blood Pressure (numerical)</a:t>
            </a:r>
          </a:p>
          <a:p>
            <a:pPr marL="742950" lvl="1" indent="-285750" algn="just">
              <a:buFont typeface="+mj-lt"/>
              <a:buAutoNum type="arabicPeriod"/>
            </a:pPr>
            <a:r>
              <a:rPr lang="en-IN" sz="1600" i="0" dirty="0">
                <a:effectLst/>
                <a:latin typeface="Bookman Old Style" panose="02050604050505020204" pitchFamily="18" charset="0"/>
              </a:rPr>
              <a:t>Diastolic Blood Pressure (numerical)</a:t>
            </a:r>
          </a:p>
          <a:p>
            <a:pPr marL="742950" lvl="1" indent="-285750" algn="just">
              <a:buFont typeface="+mj-lt"/>
              <a:buAutoNum type="arabicPeriod"/>
            </a:pPr>
            <a:r>
              <a:rPr lang="en-IN" sz="1600" i="0" dirty="0">
                <a:effectLst/>
                <a:latin typeface="Bookman Old Style" panose="02050604050505020204" pitchFamily="18" charset="0"/>
              </a:rPr>
              <a:t>Cholesterol Levels (numerical)</a:t>
            </a:r>
          </a:p>
          <a:p>
            <a:pPr marL="742950" lvl="1" indent="-285750" algn="just">
              <a:buFont typeface="+mj-lt"/>
              <a:buAutoNum type="arabicPeriod"/>
            </a:pPr>
            <a:r>
              <a:rPr lang="en-IN" sz="1600" i="0" dirty="0">
                <a:effectLst/>
                <a:latin typeface="Bookman Old Style" panose="02050604050505020204" pitchFamily="18" charset="0"/>
              </a:rPr>
              <a:t>Presence of Diabetes (binary: yes, no)</a:t>
            </a:r>
          </a:p>
          <a:p>
            <a:pPr algn="just">
              <a:buFont typeface="+mj-lt"/>
              <a:buAutoNum type="arabicPeriod"/>
            </a:pPr>
            <a:r>
              <a:rPr lang="en-IN" sz="1600" i="0" dirty="0">
                <a:effectLst/>
                <a:latin typeface="Bookman Old Style" panose="02050604050505020204" pitchFamily="18" charset="0"/>
              </a:rPr>
              <a:t>Lifestyle Factors:</a:t>
            </a:r>
          </a:p>
          <a:p>
            <a:pPr marL="742950" lvl="1" indent="-285750" algn="just">
              <a:buFont typeface="+mj-lt"/>
              <a:buAutoNum type="arabicPeriod"/>
            </a:pPr>
            <a:r>
              <a:rPr lang="en-IN" sz="1600" i="0" dirty="0">
                <a:effectLst/>
                <a:latin typeface="Bookman Old Style" panose="02050604050505020204" pitchFamily="18" charset="0"/>
              </a:rPr>
              <a:t>Smoking Habits (categorical: smoker, non-smoker, former smoker)</a:t>
            </a:r>
          </a:p>
          <a:p>
            <a:pPr marL="742950" lvl="1" indent="-285750" algn="just">
              <a:buFont typeface="+mj-lt"/>
              <a:buAutoNum type="arabicPeriod"/>
            </a:pPr>
            <a:r>
              <a:rPr lang="en-IN" sz="1600" i="0" dirty="0">
                <a:effectLst/>
                <a:latin typeface="Bookman Old Style" panose="02050604050505020204" pitchFamily="18" charset="0"/>
              </a:rPr>
              <a:t>Physical Activity Levels (categorical: sedentary, moderate, active)</a:t>
            </a:r>
          </a:p>
          <a:p>
            <a:pPr marL="742950" lvl="1" indent="-285750" algn="just">
              <a:buFont typeface="+mj-lt"/>
              <a:buAutoNum type="arabicPeriod"/>
            </a:pPr>
            <a:r>
              <a:rPr lang="en-IN" sz="1600" i="0" dirty="0">
                <a:effectLst/>
                <a:latin typeface="Bookman Old Style" panose="02050604050505020204" pitchFamily="18" charset="0"/>
              </a:rPr>
              <a:t>Dietary Patterns (categorical: healthy, balanced, unhealthy)</a:t>
            </a:r>
          </a:p>
          <a:p>
            <a:pPr algn="just">
              <a:buFont typeface="+mj-lt"/>
              <a:buAutoNum type="arabicPeriod"/>
            </a:pPr>
            <a:r>
              <a:rPr lang="en-IN" sz="1600" i="0" dirty="0">
                <a:effectLst/>
                <a:latin typeface="Bookman Old Style" panose="02050604050505020204" pitchFamily="18" charset="0"/>
              </a:rPr>
              <a:t>Medical History:</a:t>
            </a:r>
          </a:p>
          <a:p>
            <a:pPr marL="742950" lvl="1" indent="-285750" algn="just">
              <a:buFont typeface="+mj-lt"/>
              <a:buAutoNum type="arabicPeriod"/>
            </a:pPr>
            <a:r>
              <a:rPr lang="en-IN" sz="1600" i="0" dirty="0">
                <a:effectLst/>
                <a:latin typeface="Bookman Old Style" panose="02050604050505020204" pitchFamily="18" charset="0"/>
              </a:rPr>
              <a:t>Family History of Heart Disease (binary: yes, no)</a:t>
            </a:r>
          </a:p>
          <a:p>
            <a:pPr marL="742950" lvl="1" indent="-285750" algn="just">
              <a:buFont typeface="+mj-lt"/>
              <a:buAutoNum type="arabicPeriod"/>
            </a:pPr>
            <a:r>
              <a:rPr lang="en-IN" sz="1600" i="0" dirty="0">
                <a:effectLst/>
                <a:latin typeface="Bookman Old Style" panose="02050604050505020204" pitchFamily="18" charset="0"/>
              </a:rPr>
              <a:t>Previous Heart-Related Incidents (binary: yes, no)</a:t>
            </a:r>
          </a:p>
          <a:p>
            <a:pPr marL="742950" lvl="1" indent="-285750" algn="just">
              <a:buFont typeface="+mj-lt"/>
              <a:buAutoNum type="arabicPeriod"/>
            </a:pPr>
            <a:r>
              <a:rPr lang="en-IN" sz="1600" i="0" dirty="0">
                <a:effectLst/>
                <a:latin typeface="Bookman Old Style" panose="02050604050505020204" pitchFamily="18" charset="0"/>
              </a:rPr>
              <a:t>Presence of Other Chronic Conditions (binary: yes, no)</a:t>
            </a:r>
          </a:p>
        </p:txBody>
      </p:sp>
      <p:sp>
        <p:nvSpPr>
          <p:cNvPr id="5" name="TextBox 4">
            <a:extLst>
              <a:ext uri="{FF2B5EF4-FFF2-40B4-BE49-F238E27FC236}">
                <a16:creationId xmlns:a16="http://schemas.microsoft.com/office/drawing/2014/main" id="{C02C7D46-1373-15B6-FC84-03EBDAD61452}"/>
              </a:ext>
            </a:extLst>
          </p:cNvPr>
          <p:cNvSpPr txBox="1"/>
          <p:nvPr/>
        </p:nvSpPr>
        <p:spPr>
          <a:xfrm>
            <a:off x="623392" y="1403484"/>
            <a:ext cx="6094602" cy="369332"/>
          </a:xfrm>
          <a:prstGeom prst="rect">
            <a:avLst/>
          </a:prstGeom>
          <a:noFill/>
        </p:spPr>
        <p:txBody>
          <a:bodyPr wrap="square">
            <a:spAutoFit/>
          </a:bodyPr>
          <a:lstStyle/>
          <a:p>
            <a:pPr algn="just"/>
            <a:r>
              <a:rPr lang="en-US" b="1" i="0" dirty="0">
                <a:effectLst/>
                <a:latin typeface="Bookman Old Style" panose="02050604050505020204" pitchFamily="18" charset="0"/>
              </a:rPr>
              <a:t>Dataset includes the following specific fields</a:t>
            </a:r>
            <a:r>
              <a:rPr lang="en-US" b="1" i="0" dirty="0">
                <a:effectLst/>
                <a:latin typeface="Sitka Banner" pitchFamily="2" charset="0"/>
              </a:rPr>
              <a:t>:</a:t>
            </a:r>
            <a:endParaRPr lang="en-IN" b="1" dirty="0">
              <a:latin typeface="Sitka Banner" pitchFamily="2" charset="0"/>
            </a:endParaRPr>
          </a:p>
        </p:txBody>
      </p:sp>
    </p:spTree>
    <p:extLst>
      <p:ext uri="{BB962C8B-B14F-4D97-AF65-F5344CB8AC3E}">
        <p14:creationId xmlns:p14="http://schemas.microsoft.com/office/powerpoint/2010/main" val="18434826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D9D52F-EB9F-1925-0ED5-672F41ED8DBA}"/>
              </a:ext>
            </a:extLst>
          </p:cNvPr>
          <p:cNvSpPr txBox="1"/>
          <p:nvPr/>
        </p:nvSpPr>
        <p:spPr>
          <a:xfrm>
            <a:off x="623392" y="1484784"/>
            <a:ext cx="6094602" cy="461665"/>
          </a:xfrm>
          <a:prstGeom prst="rect">
            <a:avLst/>
          </a:prstGeom>
          <a:noFill/>
        </p:spPr>
        <p:txBody>
          <a:bodyPr wrap="square">
            <a:spAutoFit/>
          </a:bodyPr>
          <a:lstStyle/>
          <a:p>
            <a:pPr algn="ctr"/>
            <a:r>
              <a:rPr lang="en-US" sz="2400" b="1" dirty="0">
                <a:latin typeface="Bookman Old Style" panose="02050604050505020204" pitchFamily="18" charset="0"/>
                <a:ea typeface="Optima" pitchFamily="34" charset="-122"/>
                <a:cs typeface="Optima" pitchFamily="34" charset="-120"/>
              </a:rPr>
              <a:t>Data Processing Techniques</a:t>
            </a:r>
            <a:endParaRPr lang="en-US" sz="2400" b="1" dirty="0">
              <a:latin typeface="Bookman Old Style" panose="02050604050505020204" pitchFamily="18" charset="0"/>
            </a:endParaRPr>
          </a:p>
        </p:txBody>
      </p:sp>
      <p:sp>
        <p:nvSpPr>
          <p:cNvPr id="5" name="TextBox 4">
            <a:extLst>
              <a:ext uri="{FF2B5EF4-FFF2-40B4-BE49-F238E27FC236}">
                <a16:creationId xmlns:a16="http://schemas.microsoft.com/office/drawing/2014/main" id="{01ACDF20-8109-DF3C-ABC4-8E1569C6A6D6}"/>
              </a:ext>
            </a:extLst>
          </p:cNvPr>
          <p:cNvSpPr txBox="1"/>
          <p:nvPr/>
        </p:nvSpPr>
        <p:spPr>
          <a:xfrm>
            <a:off x="1271464" y="2069555"/>
            <a:ext cx="8784976" cy="4247317"/>
          </a:xfrm>
          <a:prstGeom prst="rect">
            <a:avLst/>
          </a:prstGeom>
          <a:noFill/>
        </p:spPr>
        <p:txBody>
          <a:bodyPr wrap="square">
            <a:spAutoFit/>
          </a:bodyPr>
          <a:lstStyle/>
          <a:p>
            <a:pPr marL="342900" indent="-342900" algn="just">
              <a:buSzPct val="100000"/>
              <a:buChar char="•"/>
            </a:pPr>
            <a:r>
              <a:rPr lang="en-US" dirty="0">
                <a:solidFill>
                  <a:srgbClr val="222222"/>
                </a:solidFill>
                <a:latin typeface="Bookman Old Style" panose="02050604050505020204" pitchFamily="18" charset="0"/>
                <a:ea typeface="Optima" pitchFamily="34" charset="-122"/>
                <a:cs typeface="Optima" pitchFamily="34" charset="-120"/>
              </a:rPr>
              <a:t>Data Filtering: This technique involves selecting and extracting specific data from a larger dataset based on predefined criteria.</a:t>
            </a:r>
            <a:endParaRPr lang="en-US" dirty="0">
              <a:latin typeface="Bookman Old Style" panose="02050604050505020204" pitchFamily="18" charset="0"/>
            </a:endParaRPr>
          </a:p>
          <a:p>
            <a:pPr marL="342900" indent="-342900" algn="just">
              <a:buSzPct val="100000"/>
              <a:buChar char="•"/>
            </a:pPr>
            <a:endParaRPr lang="en-US" dirty="0">
              <a:latin typeface="Bookman Old Style" panose="02050604050505020204" pitchFamily="18" charset="0"/>
            </a:endParaRPr>
          </a:p>
          <a:p>
            <a:pPr marL="342900" indent="-342900" algn="just">
              <a:buSzPct val="100000"/>
              <a:buChar char="•"/>
            </a:pPr>
            <a:r>
              <a:rPr lang="en-US" dirty="0">
                <a:solidFill>
                  <a:srgbClr val="222222"/>
                </a:solidFill>
                <a:latin typeface="Bookman Old Style" panose="02050604050505020204" pitchFamily="18" charset="0"/>
                <a:ea typeface="Optima" pitchFamily="34" charset="-122"/>
                <a:cs typeface="Optima" pitchFamily="34" charset="-120"/>
              </a:rPr>
              <a:t>Data Aggregation: Aggregating data involves combining multiple data points into a single value or summary statistic, such as calculating the average or sum of a set of values.</a:t>
            </a:r>
            <a:endParaRPr lang="en-US" dirty="0">
              <a:latin typeface="Bookman Old Style" panose="02050604050505020204" pitchFamily="18" charset="0"/>
            </a:endParaRPr>
          </a:p>
          <a:p>
            <a:pPr marL="342900" indent="-342900" algn="just">
              <a:buSzPct val="100000"/>
              <a:buChar char="•"/>
            </a:pPr>
            <a:endParaRPr lang="en-US" dirty="0">
              <a:latin typeface="Bookman Old Style" panose="02050604050505020204" pitchFamily="18" charset="0"/>
            </a:endParaRPr>
          </a:p>
          <a:p>
            <a:pPr marL="342900" indent="-342900" algn="just">
              <a:buSzPct val="100000"/>
              <a:buChar char="•"/>
            </a:pPr>
            <a:r>
              <a:rPr lang="en-US" dirty="0">
                <a:solidFill>
                  <a:srgbClr val="222222"/>
                </a:solidFill>
                <a:latin typeface="Bookman Old Style" panose="02050604050505020204" pitchFamily="18" charset="0"/>
                <a:ea typeface="Optima" pitchFamily="34" charset="-122"/>
                <a:cs typeface="Optima" pitchFamily="34" charset="-120"/>
              </a:rPr>
              <a:t>Data Transformation: This technique involves converting data from one format or structure to another, such as changing the units of measurement or reformatting the data for compatibility with different systems.</a:t>
            </a:r>
          </a:p>
          <a:p>
            <a:pPr algn="just">
              <a:buSzPct val="100000"/>
            </a:pPr>
            <a:endParaRPr lang="en-US" dirty="0">
              <a:solidFill>
                <a:srgbClr val="222222"/>
              </a:solidFill>
              <a:latin typeface="Bookman Old Style" panose="02050604050505020204" pitchFamily="18" charset="0"/>
              <a:ea typeface="Optima" pitchFamily="34" charset="-122"/>
              <a:cs typeface="Optima" pitchFamily="34" charset="-120"/>
            </a:endParaRPr>
          </a:p>
          <a:p>
            <a:pPr marL="342900" indent="-342900" algn="just">
              <a:buSzPct val="100000"/>
              <a:buChar char="•"/>
            </a:pPr>
            <a:r>
              <a:rPr lang="en-US" dirty="0">
                <a:solidFill>
                  <a:srgbClr val="222222"/>
                </a:solidFill>
                <a:latin typeface="Bookman Old Style" panose="02050604050505020204" pitchFamily="18" charset="0"/>
                <a:ea typeface="Optima" pitchFamily="34" charset="-122"/>
                <a:cs typeface="Optima" pitchFamily="34" charset="-120"/>
              </a:rPr>
              <a:t>Data Cleansing: Data cleansing refers to the process of identifying and correcting errors or inconsistencies in a dataset, such as removing duplicate entries or correcting misspelled data.</a:t>
            </a:r>
            <a:endParaRPr lang="en-US" dirty="0">
              <a:latin typeface="Bookman Old Style" panose="02050604050505020204" pitchFamily="18" charset="0"/>
            </a:endParaRPr>
          </a:p>
        </p:txBody>
      </p:sp>
    </p:spTree>
    <p:extLst>
      <p:ext uri="{BB962C8B-B14F-4D97-AF65-F5344CB8AC3E}">
        <p14:creationId xmlns:p14="http://schemas.microsoft.com/office/powerpoint/2010/main" val="10692161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D6D3D-0083-5EA0-775A-938F27CFAF89}"/>
              </a:ext>
            </a:extLst>
          </p:cNvPr>
          <p:cNvSpPr txBox="1"/>
          <p:nvPr/>
        </p:nvSpPr>
        <p:spPr>
          <a:xfrm>
            <a:off x="1559496" y="2151727"/>
            <a:ext cx="8302487" cy="2554545"/>
          </a:xfrm>
          <a:prstGeom prst="rect">
            <a:avLst/>
          </a:prstGeom>
          <a:noFill/>
        </p:spPr>
        <p:txBody>
          <a:bodyPr wrap="square">
            <a:spAutoFit/>
          </a:bodyPr>
          <a:lstStyle/>
          <a:p>
            <a:pPr marL="342900" indent="-342900" algn="just">
              <a:buSzPct val="100000"/>
              <a:buChar char="•"/>
            </a:pPr>
            <a:r>
              <a:rPr lang="en-US" sz="2000" dirty="0">
                <a:solidFill>
                  <a:srgbClr val="222222"/>
                </a:solidFill>
                <a:latin typeface="Bookman Old Style" panose="02050604050505020204" pitchFamily="18" charset="0"/>
                <a:ea typeface="Optima" pitchFamily="34" charset="-122"/>
                <a:cs typeface="Optima" pitchFamily="34" charset="-120"/>
              </a:rPr>
              <a:t>Data Integration: Data integration involves combining data from multiple sources or systems to create a unified view, allowing for more comprehensive analysis and decision-making.</a:t>
            </a:r>
            <a:endParaRPr lang="en-US" sz="2000" dirty="0">
              <a:latin typeface="Bookman Old Style" panose="02050604050505020204" pitchFamily="18" charset="0"/>
            </a:endParaRPr>
          </a:p>
          <a:p>
            <a:pPr marL="342900" indent="-342900" algn="just">
              <a:buSzPct val="100000"/>
              <a:buChar char="•"/>
            </a:pPr>
            <a:endParaRPr lang="en-US" sz="2000" dirty="0">
              <a:latin typeface="Bookman Old Style" panose="02050604050505020204" pitchFamily="18" charset="0"/>
            </a:endParaRPr>
          </a:p>
          <a:p>
            <a:pPr marL="342900" indent="-342900" algn="just">
              <a:buSzPct val="100000"/>
              <a:buChar char="•"/>
            </a:pPr>
            <a:r>
              <a:rPr lang="en-US" sz="2000" dirty="0">
                <a:solidFill>
                  <a:srgbClr val="222222"/>
                </a:solidFill>
                <a:latin typeface="Bookman Old Style" panose="02050604050505020204" pitchFamily="18" charset="0"/>
                <a:ea typeface="Optima" pitchFamily="34" charset="-122"/>
                <a:cs typeface="Optima" pitchFamily="34" charset="-120"/>
              </a:rPr>
              <a:t>Data Mining: Data mining is the process of extracting patterns, trends, and insights from large datasets using various statistical and machine learning techniques.</a:t>
            </a:r>
            <a:endParaRPr lang="en-US" sz="2000" dirty="0">
              <a:latin typeface="Bookman Old Style" panose="02050604050505020204" pitchFamily="18" charset="0"/>
            </a:endParaRPr>
          </a:p>
        </p:txBody>
      </p:sp>
      <p:sp>
        <p:nvSpPr>
          <p:cNvPr id="5" name="TextBox 4">
            <a:extLst>
              <a:ext uri="{FF2B5EF4-FFF2-40B4-BE49-F238E27FC236}">
                <a16:creationId xmlns:a16="http://schemas.microsoft.com/office/drawing/2014/main" id="{641BB8D5-66AE-2170-DFF6-5997B26BB089}"/>
              </a:ext>
            </a:extLst>
          </p:cNvPr>
          <p:cNvSpPr txBox="1"/>
          <p:nvPr/>
        </p:nvSpPr>
        <p:spPr>
          <a:xfrm>
            <a:off x="767408" y="1556792"/>
            <a:ext cx="6094602" cy="461665"/>
          </a:xfrm>
          <a:prstGeom prst="rect">
            <a:avLst/>
          </a:prstGeom>
          <a:noFill/>
        </p:spPr>
        <p:txBody>
          <a:bodyPr wrap="square">
            <a:spAutoFit/>
          </a:bodyPr>
          <a:lstStyle/>
          <a:p>
            <a:pPr algn="ctr"/>
            <a:r>
              <a:rPr lang="en-US" sz="2400" b="1" dirty="0">
                <a:latin typeface="Bookman Old Style" panose="02050604050505020204" pitchFamily="18" charset="0"/>
                <a:ea typeface="Optima" pitchFamily="34" charset="-122"/>
                <a:cs typeface="Optima" pitchFamily="34" charset="-120"/>
              </a:rPr>
              <a:t>Data Processing Techniques</a:t>
            </a:r>
            <a:endParaRPr lang="en-US" sz="2400" b="1" dirty="0">
              <a:latin typeface="Bookman Old Style" panose="02050604050505020204" pitchFamily="18" charset="0"/>
            </a:endParaRPr>
          </a:p>
        </p:txBody>
      </p:sp>
    </p:spTree>
    <p:extLst>
      <p:ext uri="{BB962C8B-B14F-4D97-AF65-F5344CB8AC3E}">
        <p14:creationId xmlns:p14="http://schemas.microsoft.com/office/powerpoint/2010/main" val="16868465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2059B-804F-09F1-B1EE-74915CFE45D9}"/>
              </a:ext>
            </a:extLst>
          </p:cNvPr>
          <p:cNvSpPr txBox="1"/>
          <p:nvPr/>
        </p:nvSpPr>
        <p:spPr>
          <a:xfrm>
            <a:off x="746449" y="1735494"/>
            <a:ext cx="980647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latin typeface="Bookman Old Style" panose="02050604050505020204" pitchFamily="18" charset="0"/>
              </a:rPr>
              <a:t>MODEL SELECTION:  </a:t>
            </a:r>
          </a:p>
        </p:txBody>
      </p:sp>
      <p:sp>
        <p:nvSpPr>
          <p:cNvPr id="3" name="TextBox 2">
            <a:extLst>
              <a:ext uri="{FF2B5EF4-FFF2-40B4-BE49-F238E27FC236}">
                <a16:creationId xmlns:a16="http://schemas.microsoft.com/office/drawing/2014/main" id="{A72E7F51-752A-2CB9-A4C9-7C4D7FF1D21E}"/>
              </a:ext>
            </a:extLst>
          </p:cNvPr>
          <p:cNvSpPr txBox="1"/>
          <p:nvPr/>
        </p:nvSpPr>
        <p:spPr>
          <a:xfrm>
            <a:off x="839416" y="2276872"/>
            <a:ext cx="10636898" cy="418576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latin typeface="Bookman Old Style" panose="02050604050505020204" pitchFamily="18" charset="0"/>
              </a:rPr>
              <a:t>The main goal of the entire project is to predict heart disease occurrence with the highest accuracy. In order to achieve this, we will test several classification algorithms. This section includes all results obtained from the study and introduces the best performer according to accuracy metric. We have chosen several algorithms typical for solving supervised learning problems throughout classification methods</a:t>
            </a:r>
          </a:p>
          <a:p>
            <a:pPr algn="just"/>
            <a:endParaRPr lang="en-US" dirty="0">
              <a:latin typeface="Bookman Old Style" panose="02050604050505020204" pitchFamily="18" charset="0"/>
            </a:endParaRPr>
          </a:p>
          <a:p>
            <a:pPr algn="just"/>
            <a:r>
              <a:rPr lang="en-US" sz="2000" dirty="0">
                <a:latin typeface="Bookman Old Style" panose="02050604050505020204" pitchFamily="18" charset="0"/>
              </a:rPr>
              <a:t>Models:</a:t>
            </a:r>
          </a:p>
          <a:p>
            <a:pPr marL="285750" indent="-285750" algn="just">
              <a:buFont typeface="Arial" pitchFamily="34" charset="0"/>
              <a:buChar char="•"/>
            </a:pPr>
            <a:r>
              <a:rPr lang="en-US" dirty="0">
                <a:latin typeface="Bookman Old Style" panose="02050604050505020204" pitchFamily="18" charset="0"/>
              </a:rPr>
              <a:t>Logistic Regression</a:t>
            </a:r>
          </a:p>
          <a:p>
            <a:pPr marL="285750" indent="-285750" algn="just">
              <a:buFont typeface="Arial" pitchFamily="34" charset="0"/>
              <a:buChar char="•"/>
            </a:pPr>
            <a:r>
              <a:rPr lang="en-US" dirty="0">
                <a:latin typeface="Bookman Old Style" panose="02050604050505020204" pitchFamily="18" charset="0"/>
              </a:rPr>
              <a:t>Random Forest</a:t>
            </a:r>
          </a:p>
          <a:p>
            <a:pPr marL="285750" indent="-285750" algn="just">
              <a:buFont typeface="Arial" pitchFamily="34" charset="0"/>
              <a:buChar char="•"/>
            </a:pPr>
            <a:r>
              <a:rPr lang="en-US" dirty="0">
                <a:latin typeface="Bookman Old Style" panose="02050604050505020204" pitchFamily="18" charset="0"/>
              </a:rPr>
              <a:t>Naïve Bayes</a:t>
            </a:r>
          </a:p>
          <a:p>
            <a:pPr marL="285750" indent="-285750" algn="just">
              <a:buFont typeface="Arial" pitchFamily="34" charset="0"/>
              <a:buChar char="•"/>
            </a:pPr>
            <a:r>
              <a:rPr lang="en-US" dirty="0">
                <a:latin typeface="Bookman Old Style" panose="02050604050505020204" pitchFamily="18" charset="0"/>
              </a:rPr>
              <a:t>K-Nearest </a:t>
            </a:r>
            <a:r>
              <a:rPr lang="en-US" dirty="0" err="1">
                <a:latin typeface="Bookman Old Style" panose="02050604050505020204" pitchFamily="18" charset="0"/>
              </a:rPr>
              <a:t>Neighbour</a:t>
            </a:r>
            <a:endParaRPr lang="en-US" dirty="0">
              <a:latin typeface="Bookman Old Style" panose="02050604050505020204" pitchFamily="18" charset="0"/>
            </a:endParaRPr>
          </a:p>
          <a:p>
            <a:pPr marL="285750" indent="-285750" algn="just">
              <a:buFont typeface="Arial" pitchFamily="34" charset="0"/>
              <a:buChar char="•"/>
            </a:pPr>
            <a:r>
              <a:rPr lang="en-US" dirty="0">
                <a:latin typeface="Bookman Old Style" panose="02050604050505020204" pitchFamily="18" charset="0"/>
              </a:rPr>
              <a:t>Decision Tree</a:t>
            </a:r>
          </a:p>
          <a:p>
            <a:endParaRPr lang="en-US" sz="1600" dirty="0"/>
          </a:p>
          <a:p>
            <a:endParaRPr lang="en-US" sz="1600" dirty="0"/>
          </a:p>
          <a:p>
            <a:endParaRPr lang="en-IN" sz="1600" dirty="0"/>
          </a:p>
        </p:txBody>
      </p:sp>
    </p:spTree>
    <p:extLst>
      <p:ext uri="{BB962C8B-B14F-4D97-AF65-F5344CB8AC3E}">
        <p14:creationId xmlns:p14="http://schemas.microsoft.com/office/powerpoint/2010/main" val="205260628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4"/>
  <p:tag name="AS_OS" val="Unix 5.4.0.1103"/>
  <p:tag name="AS_RELEASE_DATE" val="2023.09.14"/>
  <p:tag name="AS_TITLE" val="Aspose.Slides for .NET6"/>
  <p:tag name="AS_VERSION" val="2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1749</Words>
  <Application>Microsoft Office PowerPoint</Application>
  <PresentationFormat>Widescreen</PresentationFormat>
  <Paragraphs>179</Paragraphs>
  <Slides>21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Bookman Old Style</vt:lpstr>
      <vt:lpstr>Calibri</vt:lpstr>
      <vt:lpstr>Calibri Light</vt:lpstr>
      <vt:lpstr>Google Sans</vt:lpstr>
      <vt:lpstr>Sitka Banner</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OUTPUTS:</vt:lpstr>
      <vt:lpstr>PowerPoint Presentation</vt:lpstr>
      <vt:lpstr>PowerPoint Presentation</vt:lpstr>
      <vt:lpstr>Final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dasari varshitha</cp:lastModifiedBy>
  <cp:revision>10</cp:revision>
  <cp:lastPrinted>2023-11-09T13:07:31Z</cp:lastPrinted>
  <dcterms:created xsi:type="dcterms:W3CDTF">2023-11-09T13:07:31Z</dcterms:created>
  <dcterms:modified xsi:type="dcterms:W3CDTF">2023-11-17T12:31:44Z</dcterms:modified>
</cp:coreProperties>
</file>