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ora" charset="1" panose="00000500000000000000"/>
      <p:regular r:id="rId17"/>
    </p:embeddedFont>
    <p:embeddedFont>
      <p:font typeface="Source Sans Pro" charset="1" panose="020B0503030403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9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A2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5283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99001" y="2503438"/>
            <a:ext cx="9335691" cy="2640062"/>
            <a:chOff x="0" y="0"/>
            <a:chExt cx="12447588" cy="35200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447588" cy="3520083"/>
            </a:xfrm>
            <a:custGeom>
              <a:avLst/>
              <a:gdLst/>
              <a:ahLst/>
              <a:cxnLst/>
              <a:rect r="r" b="b" t="t" l="l"/>
              <a:pathLst>
                <a:path h="3520083" w="12447588">
                  <a:moveTo>
                    <a:pt x="0" y="0"/>
                  </a:moveTo>
                  <a:lnTo>
                    <a:pt x="12447588" y="0"/>
                  </a:lnTo>
                  <a:lnTo>
                    <a:pt x="12447588" y="3520083"/>
                  </a:lnTo>
                  <a:lnTo>
                    <a:pt x="0" y="35200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2447588" cy="35391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875"/>
                </a:lnSpc>
              </a:pPr>
              <a:r>
                <a:rPr lang="en-US" sz="5500">
                  <a:solidFill>
                    <a:srgbClr val="F98AC7"/>
                  </a:solidFill>
                  <a:latin typeface="Lora"/>
                  <a:ea typeface="Lora"/>
                  <a:cs typeface="Lora"/>
                  <a:sym typeface="Lora"/>
                </a:rPr>
                <a:t>Personal Finance Manager: A Full-Stack Web Application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73078" y="5632822"/>
            <a:ext cx="9335691" cy="957560"/>
            <a:chOff x="0" y="0"/>
            <a:chExt cx="12447588" cy="12767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447588" cy="1276747"/>
            </a:xfrm>
            <a:custGeom>
              <a:avLst/>
              <a:gdLst/>
              <a:ahLst/>
              <a:cxnLst/>
              <a:rect r="r" b="b" t="t" l="l"/>
              <a:pathLst>
                <a:path h="1276747" w="12447588">
                  <a:moveTo>
                    <a:pt x="0" y="0"/>
                  </a:moveTo>
                  <a:lnTo>
                    <a:pt x="12447588" y="0"/>
                  </a:lnTo>
                  <a:lnTo>
                    <a:pt x="12447588" y="1276747"/>
                  </a:lnTo>
                  <a:lnTo>
                    <a:pt x="0" y="12767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12447588" cy="13719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Track expenses, set budgets, and achieve financial goals with our powerful web application.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108769" y="1028700"/>
            <a:ext cx="7736501" cy="8045924"/>
          </a:xfrm>
          <a:custGeom>
            <a:avLst/>
            <a:gdLst/>
            <a:ahLst/>
            <a:cxnLst/>
            <a:rect r="r" b="b" t="t" l="l"/>
            <a:pathLst>
              <a:path h="8045924" w="7736501">
                <a:moveTo>
                  <a:pt x="0" y="0"/>
                </a:moveTo>
                <a:lnTo>
                  <a:pt x="7736502" y="0"/>
                </a:lnTo>
                <a:lnTo>
                  <a:pt x="7736502" y="8045924"/>
                </a:lnTo>
                <a:lnTo>
                  <a:pt x="0" y="80459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71" r="0" b="-392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A2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5283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47155" y="2364581"/>
            <a:ext cx="12170718" cy="880021"/>
            <a:chOff x="0" y="0"/>
            <a:chExt cx="16227623" cy="11733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27623" cy="1173362"/>
            </a:xfrm>
            <a:custGeom>
              <a:avLst/>
              <a:gdLst/>
              <a:ahLst/>
              <a:cxnLst/>
              <a:rect r="r" b="b" t="t" l="l"/>
              <a:pathLst>
                <a:path h="1173362" w="16227623">
                  <a:moveTo>
                    <a:pt x="0" y="0"/>
                  </a:moveTo>
                  <a:lnTo>
                    <a:pt x="16227623" y="0"/>
                  </a:lnTo>
                  <a:lnTo>
                    <a:pt x="16227623" y="1173362"/>
                  </a:lnTo>
                  <a:lnTo>
                    <a:pt x="0" y="1173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6227623" cy="11924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875"/>
                </a:lnSpc>
              </a:pPr>
              <a:r>
                <a:rPr lang="en-US" sz="5500">
                  <a:solidFill>
                    <a:srgbClr val="F98AC7"/>
                  </a:solidFill>
                  <a:latin typeface="Lora"/>
                  <a:ea typeface="Lora"/>
                  <a:cs typeface="Lora"/>
                  <a:sym typeface="Lora"/>
                </a:rPr>
                <a:t>Future Enhancements: AI Predictions</a:t>
              </a:r>
            </a:p>
          </p:txBody>
        </p:sp>
      </p:grpSp>
      <p:sp>
        <p:nvSpPr>
          <p:cNvPr name="Freeform 9" id="9" descr="preencoded.png"/>
          <p:cNvSpPr/>
          <p:nvPr/>
        </p:nvSpPr>
        <p:spPr>
          <a:xfrm flipH="false" flipV="false" rot="0">
            <a:off x="3759548" y="3843040"/>
            <a:ext cx="2671911" cy="1038225"/>
          </a:xfrm>
          <a:custGeom>
            <a:avLst/>
            <a:gdLst/>
            <a:ahLst/>
            <a:cxnLst/>
            <a:rect r="r" b="b" t="t" l="l"/>
            <a:pathLst>
              <a:path h="1038225" w="2671911">
                <a:moveTo>
                  <a:pt x="0" y="0"/>
                </a:moveTo>
                <a:lnTo>
                  <a:pt x="2671911" y="0"/>
                </a:lnTo>
                <a:lnTo>
                  <a:pt x="2671911" y="1038225"/>
                </a:lnTo>
                <a:lnTo>
                  <a:pt x="0" y="10382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6" t="0" r="-86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4985" y="4209901"/>
            <a:ext cx="420737" cy="525959"/>
            <a:chOff x="0" y="0"/>
            <a:chExt cx="560983" cy="70127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60983" cy="701278"/>
            </a:xfrm>
            <a:custGeom>
              <a:avLst/>
              <a:gdLst/>
              <a:ahLst/>
              <a:cxnLst/>
              <a:rect r="r" b="b" t="t" l="l"/>
              <a:pathLst>
                <a:path h="701278" w="560983">
                  <a:moveTo>
                    <a:pt x="0" y="0"/>
                  </a:moveTo>
                  <a:lnTo>
                    <a:pt x="560983" y="0"/>
                  </a:lnTo>
                  <a:lnTo>
                    <a:pt x="560983" y="701278"/>
                  </a:lnTo>
                  <a:lnTo>
                    <a:pt x="0" y="701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14300"/>
              <a:ext cx="560983" cy="8155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250"/>
                </a:lnSpc>
              </a:pPr>
              <a:r>
                <a:rPr lang="en-US" sz="3312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730602" y="4142185"/>
            <a:ext cx="2877294" cy="439936"/>
            <a:chOff x="0" y="0"/>
            <a:chExt cx="3836392" cy="58658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836392" cy="586582"/>
            </a:xfrm>
            <a:custGeom>
              <a:avLst/>
              <a:gdLst/>
              <a:ahLst/>
              <a:cxnLst/>
              <a:rect r="r" b="b" t="t" l="l"/>
              <a:pathLst>
                <a:path h="586582" w="3836392">
                  <a:moveTo>
                    <a:pt x="0" y="0"/>
                  </a:moveTo>
                  <a:lnTo>
                    <a:pt x="3836392" y="0"/>
                  </a:lnTo>
                  <a:lnTo>
                    <a:pt x="383639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383639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Personalized Tips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506170" y="4899571"/>
            <a:ext cx="10659964" cy="19050"/>
            <a:chOff x="0" y="0"/>
            <a:chExt cx="14213285" cy="25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213332" cy="25400"/>
            </a:xfrm>
            <a:custGeom>
              <a:avLst/>
              <a:gdLst/>
              <a:ahLst/>
              <a:cxnLst/>
              <a:rect r="r" b="b" t="t" l="l"/>
              <a:pathLst>
                <a:path h="25400" w="14213332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200632" y="0"/>
                  </a:lnTo>
                  <a:cubicBezTo>
                    <a:pt x="14207618" y="0"/>
                    <a:pt x="14213332" y="5715"/>
                    <a:pt x="14213332" y="12700"/>
                  </a:cubicBezTo>
                  <a:cubicBezTo>
                    <a:pt x="14213332" y="19685"/>
                    <a:pt x="14207618" y="25400"/>
                    <a:pt x="14200632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5D606B"/>
            </a:solidFill>
          </p:spPr>
        </p:sp>
      </p:grpSp>
      <p:sp>
        <p:nvSpPr>
          <p:cNvPr name="Freeform 18" id="18" descr="preencoded.png"/>
          <p:cNvSpPr/>
          <p:nvPr/>
        </p:nvSpPr>
        <p:spPr>
          <a:xfrm flipH="false" flipV="false" rot="0">
            <a:off x="2423518" y="4955976"/>
            <a:ext cx="5343822" cy="1038225"/>
          </a:xfrm>
          <a:custGeom>
            <a:avLst/>
            <a:gdLst/>
            <a:ahLst/>
            <a:cxnLst/>
            <a:rect r="r" b="b" t="t" l="l"/>
            <a:pathLst>
              <a:path h="1038225" w="5343822">
                <a:moveTo>
                  <a:pt x="0" y="0"/>
                </a:moveTo>
                <a:lnTo>
                  <a:pt x="5343822" y="0"/>
                </a:lnTo>
                <a:lnTo>
                  <a:pt x="5343822" y="1038225"/>
                </a:lnTo>
                <a:lnTo>
                  <a:pt x="0" y="10382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" r="0" b="-2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4884985" y="5212110"/>
            <a:ext cx="420737" cy="525959"/>
            <a:chOff x="0" y="0"/>
            <a:chExt cx="560983" cy="70127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60983" cy="701278"/>
            </a:xfrm>
            <a:custGeom>
              <a:avLst/>
              <a:gdLst/>
              <a:ahLst/>
              <a:cxnLst/>
              <a:rect r="r" b="b" t="t" l="l"/>
              <a:pathLst>
                <a:path h="701278" w="560983">
                  <a:moveTo>
                    <a:pt x="0" y="0"/>
                  </a:moveTo>
                  <a:lnTo>
                    <a:pt x="560983" y="0"/>
                  </a:lnTo>
                  <a:lnTo>
                    <a:pt x="560983" y="701278"/>
                  </a:lnTo>
                  <a:lnTo>
                    <a:pt x="0" y="701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14300"/>
              <a:ext cx="560983" cy="8155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250"/>
                </a:lnSpc>
              </a:pPr>
              <a:r>
                <a:rPr lang="en-US" sz="3312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2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066484" y="5255121"/>
            <a:ext cx="3210818" cy="439936"/>
            <a:chOff x="0" y="0"/>
            <a:chExt cx="4281090" cy="58658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281090" cy="586582"/>
            </a:xfrm>
            <a:custGeom>
              <a:avLst/>
              <a:gdLst/>
              <a:ahLst/>
              <a:cxnLst/>
              <a:rect r="r" b="b" t="t" l="l"/>
              <a:pathLst>
                <a:path h="586582" w="4281090">
                  <a:moveTo>
                    <a:pt x="0" y="0"/>
                  </a:moveTo>
                  <a:lnTo>
                    <a:pt x="4281090" y="0"/>
                  </a:lnTo>
                  <a:lnTo>
                    <a:pt x="4281090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4281090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Automated Budgets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842051" y="6012508"/>
            <a:ext cx="9324083" cy="19050"/>
            <a:chOff x="0" y="0"/>
            <a:chExt cx="12432110" cy="254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432157" cy="25400"/>
            </a:xfrm>
            <a:custGeom>
              <a:avLst/>
              <a:gdLst/>
              <a:ahLst/>
              <a:cxnLst/>
              <a:rect r="r" b="b" t="t" l="l"/>
              <a:pathLst>
                <a:path h="25400" w="12432157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2419457" y="0"/>
                  </a:lnTo>
                  <a:cubicBezTo>
                    <a:pt x="12426442" y="0"/>
                    <a:pt x="12432157" y="5715"/>
                    <a:pt x="12432157" y="12700"/>
                  </a:cubicBezTo>
                  <a:cubicBezTo>
                    <a:pt x="12432157" y="19685"/>
                    <a:pt x="12426442" y="25400"/>
                    <a:pt x="12419457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5D606B"/>
            </a:solidFill>
          </p:spPr>
        </p:sp>
      </p:grpSp>
      <p:sp>
        <p:nvSpPr>
          <p:cNvPr name="Freeform 27" id="27" descr="preencoded.png"/>
          <p:cNvSpPr/>
          <p:nvPr/>
        </p:nvSpPr>
        <p:spPr>
          <a:xfrm flipH="false" flipV="false" rot="0">
            <a:off x="1087636" y="6068914"/>
            <a:ext cx="8015734" cy="1038225"/>
          </a:xfrm>
          <a:custGeom>
            <a:avLst/>
            <a:gdLst/>
            <a:ahLst/>
            <a:cxnLst/>
            <a:rect r="r" b="b" t="t" l="l"/>
            <a:pathLst>
              <a:path h="1038225" w="8015734">
                <a:moveTo>
                  <a:pt x="0" y="0"/>
                </a:moveTo>
                <a:lnTo>
                  <a:pt x="8015734" y="0"/>
                </a:lnTo>
                <a:lnTo>
                  <a:pt x="8015734" y="1038225"/>
                </a:lnTo>
                <a:lnTo>
                  <a:pt x="0" y="10382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" t="0" r="-26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4885134" y="6325046"/>
            <a:ext cx="420737" cy="525959"/>
            <a:chOff x="0" y="0"/>
            <a:chExt cx="560983" cy="70127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60983" cy="701278"/>
            </a:xfrm>
            <a:custGeom>
              <a:avLst/>
              <a:gdLst/>
              <a:ahLst/>
              <a:cxnLst/>
              <a:rect r="r" b="b" t="t" l="l"/>
              <a:pathLst>
                <a:path h="701278" w="560983">
                  <a:moveTo>
                    <a:pt x="0" y="0"/>
                  </a:moveTo>
                  <a:lnTo>
                    <a:pt x="560983" y="0"/>
                  </a:lnTo>
                  <a:lnTo>
                    <a:pt x="560983" y="701278"/>
                  </a:lnTo>
                  <a:lnTo>
                    <a:pt x="0" y="701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114300"/>
              <a:ext cx="560983" cy="8155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250"/>
                </a:lnSpc>
              </a:pPr>
              <a:r>
                <a:rPr lang="en-US" sz="3312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3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402515" y="6368057"/>
            <a:ext cx="3485704" cy="439936"/>
            <a:chOff x="0" y="0"/>
            <a:chExt cx="4647605" cy="58658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647605" cy="586582"/>
            </a:xfrm>
            <a:custGeom>
              <a:avLst/>
              <a:gdLst/>
              <a:ahLst/>
              <a:cxnLst/>
              <a:rect r="r" b="b" t="t" l="l"/>
              <a:pathLst>
                <a:path h="586582" w="4647605">
                  <a:moveTo>
                    <a:pt x="0" y="0"/>
                  </a:moveTo>
                  <a:lnTo>
                    <a:pt x="4647605" y="0"/>
                  </a:lnTo>
                  <a:lnTo>
                    <a:pt x="4647605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19050"/>
              <a:ext cx="4647605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Spending Predictions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47155" y="7443639"/>
            <a:ext cx="16193690" cy="478780"/>
            <a:chOff x="0" y="0"/>
            <a:chExt cx="21591587" cy="63837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1591588" cy="638373"/>
            </a:xfrm>
            <a:custGeom>
              <a:avLst/>
              <a:gdLst/>
              <a:ahLst/>
              <a:cxnLst/>
              <a:rect r="r" b="b" t="t" l="l"/>
              <a:pathLst>
                <a:path h="638373" w="21591588">
                  <a:moveTo>
                    <a:pt x="0" y="0"/>
                  </a:moveTo>
                  <a:lnTo>
                    <a:pt x="21591588" y="0"/>
                  </a:lnTo>
                  <a:lnTo>
                    <a:pt x="21591588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95250"/>
              <a:ext cx="21591587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Adding intelligent features for pro-active finance management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7223" y="623997"/>
            <a:ext cx="14825708" cy="9039007"/>
          </a:xfrm>
          <a:custGeom>
            <a:avLst/>
            <a:gdLst/>
            <a:ahLst/>
            <a:cxnLst/>
            <a:rect r="r" b="b" t="t" l="l"/>
            <a:pathLst>
              <a:path h="9039007" w="14825708">
                <a:moveTo>
                  <a:pt x="0" y="0"/>
                </a:moveTo>
                <a:lnTo>
                  <a:pt x="14825707" y="0"/>
                </a:lnTo>
                <a:lnTo>
                  <a:pt x="14825707" y="9039006"/>
                </a:lnTo>
                <a:lnTo>
                  <a:pt x="0" y="90390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234" r="-1089" b="-5234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A2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5283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56060" y="672554"/>
            <a:ext cx="9176594" cy="719286"/>
            <a:chOff x="0" y="0"/>
            <a:chExt cx="12235458" cy="9590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235459" cy="959048"/>
            </a:xfrm>
            <a:custGeom>
              <a:avLst/>
              <a:gdLst/>
              <a:ahLst/>
              <a:cxnLst/>
              <a:rect r="r" b="b" t="t" l="l"/>
              <a:pathLst>
                <a:path h="959048" w="12235459">
                  <a:moveTo>
                    <a:pt x="0" y="0"/>
                  </a:moveTo>
                  <a:lnTo>
                    <a:pt x="12235459" y="0"/>
                  </a:lnTo>
                  <a:lnTo>
                    <a:pt x="12235459" y="959048"/>
                  </a:lnTo>
                  <a:lnTo>
                    <a:pt x="0" y="9590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2235458" cy="9780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625"/>
                </a:lnSpc>
              </a:pPr>
              <a:r>
                <a:rPr lang="en-US" sz="4499">
                  <a:solidFill>
                    <a:srgbClr val="F98AC7"/>
                  </a:solidFill>
                  <a:latin typeface="Lora"/>
                  <a:ea typeface="Lora"/>
                  <a:cs typeface="Lora"/>
                  <a:sym typeface="Lora"/>
                </a:rPr>
                <a:t>The Problem: Untracked Spending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56060" y="2003226"/>
            <a:ext cx="2877591" cy="359718"/>
            <a:chOff x="0" y="0"/>
            <a:chExt cx="3836788" cy="4796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36788" cy="479623"/>
            </a:xfrm>
            <a:custGeom>
              <a:avLst/>
              <a:gdLst/>
              <a:ahLst/>
              <a:cxnLst/>
              <a:rect r="r" b="b" t="t" l="l"/>
              <a:pathLst>
                <a:path h="479623" w="3836788">
                  <a:moveTo>
                    <a:pt x="0" y="0"/>
                  </a:moveTo>
                  <a:lnTo>
                    <a:pt x="3836788" y="0"/>
                  </a:lnTo>
                  <a:lnTo>
                    <a:pt x="3836788" y="479623"/>
                  </a:lnTo>
                  <a:lnTo>
                    <a:pt x="0" y="4796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3836788" cy="4891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12"/>
                </a:lnSpc>
              </a:pPr>
              <a:r>
                <a:rPr lang="en-US" sz="2249">
                  <a:solidFill>
                    <a:srgbClr val="F98AC7"/>
                  </a:solidFill>
                  <a:latin typeface="Lora"/>
                  <a:ea typeface="Lora"/>
                  <a:cs typeface="Lora"/>
                  <a:sym typeface="Lora"/>
                </a:rPr>
                <a:t>Lack of Visibility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56060" y="2607469"/>
            <a:ext cx="7989540" cy="391120"/>
            <a:chOff x="0" y="0"/>
            <a:chExt cx="10652720" cy="5214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652720" cy="521493"/>
            </a:xfrm>
            <a:custGeom>
              <a:avLst/>
              <a:gdLst/>
              <a:ahLst/>
              <a:cxnLst/>
              <a:rect r="r" b="b" t="t" l="l"/>
              <a:pathLst>
                <a:path h="521493" w="10652720">
                  <a:moveTo>
                    <a:pt x="0" y="0"/>
                  </a:moveTo>
                  <a:lnTo>
                    <a:pt x="10652720" y="0"/>
                  </a:lnTo>
                  <a:lnTo>
                    <a:pt x="10652720" y="521493"/>
                  </a:lnTo>
                  <a:lnTo>
                    <a:pt x="0" y="5214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10652720" cy="5976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62"/>
                </a:lnSpc>
              </a:pPr>
              <a:r>
                <a:rPr lang="en-US" sz="1874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Difficult to know where money goes.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56060" y="3243114"/>
            <a:ext cx="2889648" cy="359717"/>
            <a:chOff x="0" y="0"/>
            <a:chExt cx="3852863" cy="47962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852863" cy="479623"/>
            </a:xfrm>
            <a:custGeom>
              <a:avLst/>
              <a:gdLst/>
              <a:ahLst/>
              <a:cxnLst/>
              <a:rect r="r" b="b" t="t" l="l"/>
              <a:pathLst>
                <a:path h="479623" w="3852863">
                  <a:moveTo>
                    <a:pt x="0" y="0"/>
                  </a:moveTo>
                  <a:lnTo>
                    <a:pt x="3852863" y="0"/>
                  </a:lnTo>
                  <a:lnTo>
                    <a:pt x="3852863" y="479623"/>
                  </a:lnTo>
                  <a:lnTo>
                    <a:pt x="0" y="4796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3852863" cy="4891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12"/>
                </a:lnSpc>
              </a:pPr>
              <a:r>
                <a:rPr lang="en-US" sz="2249">
                  <a:solidFill>
                    <a:srgbClr val="F98AC7"/>
                  </a:solidFill>
                  <a:latin typeface="Lora"/>
                  <a:ea typeface="Lora"/>
                  <a:cs typeface="Lora"/>
                  <a:sym typeface="Lora"/>
                </a:rPr>
                <a:t>Budgeting Challenges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56060" y="3847356"/>
            <a:ext cx="7989540" cy="391120"/>
            <a:chOff x="0" y="0"/>
            <a:chExt cx="10652720" cy="52149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652720" cy="521493"/>
            </a:xfrm>
            <a:custGeom>
              <a:avLst/>
              <a:gdLst/>
              <a:ahLst/>
              <a:cxnLst/>
              <a:rect r="r" b="b" t="t" l="l"/>
              <a:pathLst>
                <a:path h="521493" w="10652720">
                  <a:moveTo>
                    <a:pt x="0" y="0"/>
                  </a:moveTo>
                  <a:lnTo>
                    <a:pt x="10652720" y="0"/>
                  </a:lnTo>
                  <a:lnTo>
                    <a:pt x="10652720" y="521493"/>
                  </a:lnTo>
                  <a:lnTo>
                    <a:pt x="0" y="5214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10652720" cy="5976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62"/>
                </a:lnSpc>
              </a:pPr>
              <a:r>
                <a:rPr lang="en-US" sz="1874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Impossible to create accurate budgets.</a:t>
              </a:r>
            </a:p>
          </p:txBody>
        </p:sp>
      </p:grpSp>
      <p:sp>
        <p:nvSpPr>
          <p:cNvPr name="Freeform 21" id="21" descr="preencoded.png"/>
          <p:cNvSpPr/>
          <p:nvPr/>
        </p:nvSpPr>
        <p:spPr>
          <a:xfrm flipH="false" flipV="false" rot="0">
            <a:off x="9451925" y="2033736"/>
            <a:ext cx="7989540" cy="5466458"/>
          </a:xfrm>
          <a:custGeom>
            <a:avLst/>
            <a:gdLst/>
            <a:ahLst/>
            <a:cxnLst/>
            <a:rect r="r" b="b" t="t" l="l"/>
            <a:pathLst>
              <a:path h="5466458" w="7989540">
                <a:moveTo>
                  <a:pt x="0" y="0"/>
                </a:moveTo>
                <a:lnTo>
                  <a:pt x="7989540" y="0"/>
                </a:lnTo>
                <a:lnTo>
                  <a:pt x="7989540" y="5466458"/>
                </a:lnTo>
                <a:lnTo>
                  <a:pt x="0" y="5466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" t="0" r="-3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9451925" y="7775227"/>
            <a:ext cx="2904827" cy="359718"/>
            <a:chOff x="0" y="0"/>
            <a:chExt cx="3873103" cy="47962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873104" cy="479623"/>
            </a:xfrm>
            <a:custGeom>
              <a:avLst/>
              <a:gdLst/>
              <a:ahLst/>
              <a:cxnLst/>
              <a:rect r="r" b="b" t="t" l="l"/>
              <a:pathLst>
                <a:path h="479623" w="3873104">
                  <a:moveTo>
                    <a:pt x="0" y="0"/>
                  </a:moveTo>
                  <a:lnTo>
                    <a:pt x="3873104" y="0"/>
                  </a:lnTo>
                  <a:lnTo>
                    <a:pt x="3873104" y="479623"/>
                  </a:lnTo>
                  <a:lnTo>
                    <a:pt x="0" y="4796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"/>
              <a:ext cx="3873103" cy="4891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12"/>
                </a:lnSpc>
              </a:pPr>
              <a:r>
                <a:rPr lang="en-US" sz="2249">
                  <a:solidFill>
                    <a:srgbClr val="F98AC7"/>
                  </a:solidFill>
                  <a:latin typeface="Lora"/>
                  <a:ea typeface="Lora"/>
                  <a:cs typeface="Lora"/>
                  <a:sym typeface="Lora"/>
                </a:rPr>
                <a:t>Missed Opportunities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451925" y="8379470"/>
            <a:ext cx="7989540" cy="391120"/>
            <a:chOff x="0" y="0"/>
            <a:chExt cx="10652720" cy="52149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652720" cy="521493"/>
            </a:xfrm>
            <a:custGeom>
              <a:avLst/>
              <a:gdLst/>
              <a:ahLst/>
              <a:cxnLst/>
              <a:rect r="r" b="b" t="t" l="l"/>
              <a:pathLst>
                <a:path h="521493" w="10652720">
                  <a:moveTo>
                    <a:pt x="0" y="0"/>
                  </a:moveTo>
                  <a:lnTo>
                    <a:pt x="10652720" y="0"/>
                  </a:lnTo>
                  <a:lnTo>
                    <a:pt x="10652720" y="521493"/>
                  </a:lnTo>
                  <a:lnTo>
                    <a:pt x="0" y="5214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76200"/>
              <a:ext cx="10652720" cy="5976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62"/>
                </a:lnSpc>
              </a:pPr>
              <a:r>
                <a:rPr lang="en-US" sz="1874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Can't identify areas to save.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451925" y="9015115"/>
            <a:ext cx="2877591" cy="359718"/>
            <a:chOff x="0" y="0"/>
            <a:chExt cx="3836788" cy="47962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836788" cy="479623"/>
            </a:xfrm>
            <a:custGeom>
              <a:avLst/>
              <a:gdLst/>
              <a:ahLst/>
              <a:cxnLst/>
              <a:rect r="r" b="b" t="t" l="l"/>
              <a:pathLst>
                <a:path h="479623" w="3836788">
                  <a:moveTo>
                    <a:pt x="0" y="0"/>
                  </a:moveTo>
                  <a:lnTo>
                    <a:pt x="3836788" y="0"/>
                  </a:lnTo>
                  <a:lnTo>
                    <a:pt x="3836788" y="479623"/>
                  </a:lnTo>
                  <a:lnTo>
                    <a:pt x="0" y="4796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9525"/>
              <a:ext cx="3836788" cy="4891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12"/>
                </a:lnSpc>
              </a:pPr>
              <a:r>
                <a:rPr lang="en-US" sz="2249">
                  <a:solidFill>
                    <a:srgbClr val="F98AC7"/>
                  </a:solidFill>
                  <a:latin typeface="Lora"/>
                  <a:ea typeface="Lora"/>
                  <a:cs typeface="Lora"/>
                  <a:sym typeface="Lora"/>
                </a:rPr>
                <a:t>Financial Stress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451925" y="9619358"/>
            <a:ext cx="7989540" cy="391120"/>
            <a:chOff x="0" y="0"/>
            <a:chExt cx="10652720" cy="52149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652720" cy="521493"/>
            </a:xfrm>
            <a:custGeom>
              <a:avLst/>
              <a:gdLst/>
              <a:ahLst/>
              <a:cxnLst/>
              <a:rect r="r" b="b" t="t" l="l"/>
              <a:pathLst>
                <a:path h="521493" w="10652720">
                  <a:moveTo>
                    <a:pt x="0" y="0"/>
                  </a:moveTo>
                  <a:lnTo>
                    <a:pt x="10652720" y="0"/>
                  </a:lnTo>
                  <a:lnTo>
                    <a:pt x="10652720" y="521493"/>
                  </a:lnTo>
                  <a:lnTo>
                    <a:pt x="0" y="5214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10652720" cy="5976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62"/>
                </a:lnSpc>
              </a:pPr>
              <a:r>
                <a:rPr lang="en-US" sz="1874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Leads to anxiety and uncertainty.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A2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52833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4572000" cy="10287000"/>
          </a:xfrm>
          <a:custGeom>
            <a:avLst/>
            <a:gdLst/>
            <a:ahLst/>
            <a:cxnLst/>
            <a:rect r="r" b="b" t="t" l="l"/>
            <a:pathLst>
              <a:path h="10287000" w="4572000">
                <a:moveTo>
                  <a:pt x="0" y="0"/>
                </a:moveTo>
                <a:lnTo>
                  <a:pt x="4572000" y="0"/>
                </a:lnTo>
                <a:lnTo>
                  <a:pt x="4572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619155" y="1161009"/>
            <a:ext cx="11204228" cy="880021"/>
            <a:chOff x="0" y="0"/>
            <a:chExt cx="14938970" cy="117336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938970" cy="1173362"/>
            </a:xfrm>
            <a:custGeom>
              <a:avLst/>
              <a:gdLst/>
              <a:ahLst/>
              <a:cxnLst/>
              <a:rect r="r" b="b" t="t" l="l"/>
              <a:pathLst>
                <a:path h="1173362" w="14938970">
                  <a:moveTo>
                    <a:pt x="0" y="0"/>
                  </a:moveTo>
                  <a:lnTo>
                    <a:pt x="14938970" y="0"/>
                  </a:lnTo>
                  <a:lnTo>
                    <a:pt x="14938970" y="1173362"/>
                  </a:lnTo>
                  <a:lnTo>
                    <a:pt x="0" y="1173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4938970" cy="11924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875"/>
                </a:lnSpc>
              </a:pPr>
              <a:r>
                <a:rPr lang="en-US" sz="5500">
                  <a:solidFill>
                    <a:srgbClr val="F98AC7"/>
                  </a:solidFill>
                  <a:latin typeface="Lora"/>
                  <a:ea typeface="Lora"/>
                  <a:cs typeface="Lora"/>
                  <a:sym typeface="Lora"/>
                </a:rPr>
                <a:t>Our Solution: All-In-One Web App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619155" y="2826246"/>
            <a:ext cx="673150" cy="673150"/>
            <a:chOff x="0" y="0"/>
            <a:chExt cx="897533" cy="8975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97509" cy="897509"/>
            </a:xfrm>
            <a:custGeom>
              <a:avLst/>
              <a:gdLst/>
              <a:ahLst/>
              <a:cxnLst/>
              <a:rect r="r" b="b" t="t" l="l"/>
              <a:pathLst>
                <a:path h="897509" w="897509">
                  <a:moveTo>
                    <a:pt x="0" y="59817"/>
                  </a:moveTo>
                  <a:cubicBezTo>
                    <a:pt x="0" y="26797"/>
                    <a:pt x="26797" y="0"/>
                    <a:pt x="59817" y="0"/>
                  </a:cubicBezTo>
                  <a:lnTo>
                    <a:pt x="837692" y="0"/>
                  </a:lnTo>
                  <a:cubicBezTo>
                    <a:pt x="870712" y="0"/>
                    <a:pt x="897509" y="26797"/>
                    <a:pt x="897509" y="59817"/>
                  </a:cubicBezTo>
                  <a:lnTo>
                    <a:pt x="897509" y="837692"/>
                  </a:lnTo>
                  <a:cubicBezTo>
                    <a:pt x="897509" y="870712"/>
                    <a:pt x="870712" y="897509"/>
                    <a:pt x="837692" y="897509"/>
                  </a:cubicBezTo>
                  <a:lnTo>
                    <a:pt x="59817" y="897509"/>
                  </a:lnTo>
                  <a:cubicBezTo>
                    <a:pt x="26797" y="897509"/>
                    <a:pt x="0" y="870712"/>
                    <a:pt x="0" y="837692"/>
                  </a:cubicBezTo>
                  <a:close/>
                </a:path>
              </a:pathLst>
            </a:custGeom>
            <a:solidFill>
              <a:srgbClr val="444752"/>
            </a:solidFill>
          </p:spPr>
        </p:sp>
      </p:grpSp>
      <p:sp>
        <p:nvSpPr>
          <p:cNvPr name="Freeform 12" id="12" descr="preencoded.png"/>
          <p:cNvSpPr/>
          <p:nvPr/>
        </p:nvSpPr>
        <p:spPr>
          <a:xfrm flipH="false" flipV="false" rot="0">
            <a:off x="5744468" y="2898725"/>
            <a:ext cx="422374" cy="528043"/>
          </a:xfrm>
          <a:custGeom>
            <a:avLst/>
            <a:gdLst/>
            <a:ahLst/>
            <a:cxnLst/>
            <a:rect r="r" b="b" t="t" l="l"/>
            <a:pathLst>
              <a:path h="528043" w="422374">
                <a:moveTo>
                  <a:pt x="0" y="0"/>
                </a:moveTo>
                <a:lnTo>
                  <a:pt x="422373" y="0"/>
                </a:lnTo>
                <a:lnTo>
                  <a:pt x="422373" y="528043"/>
                </a:lnTo>
                <a:lnTo>
                  <a:pt x="0" y="5280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" t="0" r="-7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591449" y="2826246"/>
            <a:ext cx="3520231" cy="439936"/>
            <a:chOff x="0" y="0"/>
            <a:chExt cx="4693642" cy="58658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693642" cy="586582"/>
            </a:xfrm>
            <a:custGeom>
              <a:avLst/>
              <a:gdLst/>
              <a:ahLst/>
              <a:cxnLst/>
              <a:rect r="r" b="b" t="t" l="l"/>
              <a:pathLst>
                <a:path h="586582" w="4693642">
                  <a:moveTo>
                    <a:pt x="0" y="0"/>
                  </a:moveTo>
                  <a:lnTo>
                    <a:pt x="4693642" y="0"/>
                  </a:lnTo>
                  <a:lnTo>
                    <a:pt x="469364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469364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Transaction Input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591449" y="3445669"/>
            <a:ext cx="10649396" cy="478780"/>
            <a:chOff x="0" y="0"/>
            <a:chExt cx="14199195" cy="63837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199195" cy="638373"/>
            </a:xfrm>
            <a:custGeom>
              <a:avLst/>
              <a:gdLst/>
              <a:ahLst/>
              <a:cxnLst/>
              <a:rect r="r" b="b" t="t" l="l"/>
              <a:pathLst>
                <a:path h="638373" w="14199195">
                  <a:moveTo>
                    <a:pt x="0" y="0"/>
                  </a:moveTo>
                  <a:lnTo>
                    <a:pt x="14199195" y="0"/>
                  </a:lnTo>
                  <a:lnTo>
                    <a:pt x="14199195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0"/>
              <a:ext cx="14199195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Easy manual entry or automatic import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619155" y="4560094"/>
            <a:ext cx="673150" cy="673150"/>
            <a:chOff x="0" y="0"/>
            <a:chExt cx="897533" cy="89753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97509" cy="897509"/>
            </a:xfrm>
            <a:custGeom>
              <a:avLst/>
              <a:gdLst/>
              <a:ahLst/>
              <a:cxnLst/>
              <a:rect r="r" b="b" t="t" l="l"/>
              <a:pathLst>
                <a:path h="897509" w="897509">
                  <a:moveTo>
                    <a:pt x="0" y="59817"/>
                  </a:moveTo>
                  <a:cubicBezTo>
                    <a:pt x="0" y="26797"/>
                    <a:pt x="26797" y="0"/>
                    <a:pt x="59817" y="0"/>
                  </a:cubicBezTo>
                  <a:lnTo>
                    <a:pt x="837692" y="0"/>
                  </a:lnTo>
                  <a:cubicBezTo>
                    <a:pt x="870712" y="0"/>
                    <a:pt x="897509" y="26797"/>
                    <a:pt x="897509" y="59817"/>
                  </a:cubicBezTo>
                  <a:lnTo>
                    <a:pt x="897509" y="837692"/>
                  </a:lnTo>
                  <a:cubicBezTo>
                    <a:pt x="897509" y="870712"/>
                    <a:pt x="870712" y="897509"/>
                    <a:pt x="837692" y="897509"/>
                  </a:cubicBezTo>
                  <a:lnTo>
                    <a:pt x="59817" y="897509"/>
                  </a:lnTo>
                  <a:cubicBezTo>
                    <a:pt x="26797" y="897509"/>
                    <a:pt x="0" y="870712"/>
                    <a:pt x="0" y="837692"/>
                  </a:cubicBezTo>
                  <a:close/>
                </a:path>
              </a:pathLst>
            </a:custGeom>
            <a:solidFill>
              <a:srgbClr val="444752"/>
            </a:solidFill>
          </p:spPr>
        </p:sp>
      </p:grpSp>
      <p:sp>
        <p:nvSpPr>
          <p:cNvPr name="Freeform 21" id="21" descr="preencoded.png"/>
          <p:cNvSpPr/>
          <p:nvPr/>
        </p:nvSpPr>
        <p:spPr>
          <a:xfrm flipH="false" flipV="false" rot="0">
            <a:off x="5744468" y="4632572"/>
            <a:ext cx="422374" cy="528042"/>
          </a:xfrm>
          <a:custGeom>
            <a:avLst/>
            <a:gdLst/>
            <a:ahLst/>
            <a:cxnLst/>
            <a:rect r="r" b="b" t="t" l="l"/>
            <a:pathLst>
              <a:path h="528042" w="422374">
                <a:moveTo>
                  <a:pt x="0" y="0"/>
                </a:moveTo>
                <a:lnTo>
                  <a:pt x="422373" y="0"/>
                </a:lnTo>
                <a:lnTo>
                  <a:pt x="422373" y="528043"/>
                </a:lnTo>
                <a:lnTo>
                  <a:pt x="0" y="5280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" t="0" r="-7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6591449" y="4560094"/>
            <a:ext cx="3631258" cy="439936"/>
            <a:chOff x="0" y="0"/>
            <a:chExt cx="4841677" cy="58658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841677" cy="586582"/>
            </a:xfrm>
            <a:custGeom>
              <a:avLst/>
              <a:gdLst/>
              <a:ahLst/>
              <a:cxnLst/>
              <a:rect r="r" b="b" t="t" l="l"/>
              <a:pathLst>
                <a:path h="586582" w="4841677">
                  <a:moveTo>
                    <a:pt x="0" y="0"/>
                  </a:moveTo>
                  <a:lnTo>
                    <a:pt x="4841677" y="0"/>
                  </a:lnTo>
                  <a:lnTo>
                    <a:pt x="4841677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4841677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Interactive Dashboard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591449" y="5179516"/>
            <a:ext cx="10649396" cy="478780"/>
            <a:chOff x="0" y="0"/>
            <a:chExt cx="14199195" cy="63837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199195" cy="638373"/>
            </a:xfrm>
            <a:custGeom>
              <a:avLst/>
              <a:gdLst/>
              <a:ahLst/>
              <a:cxnLst/>
              <a:rect r="r" b="b" t="t" l="l"/>
              <a:pathLst>
                <a:path h="638373" w="14199195">
                  <a:moveTo>
                    <a:pt x="0" y="0"/>
                  </a:moveTo>
                  <a:lnTo>
                    <a:pt x="14199195" y="0"/>
                  </a:lnTo>
                  <a:lnTo>
                    <a:pt x="14199195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95250"/>
              <a:ext cx="14199195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Real-time financial overview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619155" y="6293941"/>
            <a:ext cx="673150" cy="673150"/>
            <a:chOff x="0" y="0"/>
            <a:chExt cx="897533" cy="89753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97509" cy="897509"/>
            </a:xfrm>
            <a:custGeom>
              <a:avLst/>
              <a:gdLst/>
              <a:ahLst/>
              <a:cxnLst/>
              <a:rect r="r" b="b" t="t" l="l"/>
              <a:pathLst>
                <a:path h="897509" w="897509">
                  <a:moveTo>
                    <a:pt x="0" y="59817"/>
                  </a:moveTo>
                  <a:cubicBezTo>
                    <a:pt x="0" y="26797"/>
                    <a:pt x="26797" y="0"/>
                    <a:pt x="59817" y="0"/>
                  </a:cubicBezTo>
                  <a:lnTo>
                    <a:pt x="837692" y="0"/>
                  </a:lnTo>
                  <a:cubicBezTo>
                    <a:pt x="870712" y="0"/>
                    <a:pt x="897509" y="26797"/>
                    <a:pt x="897509" y="59817"/>
                  </a:cubicBezTo>
                  <a:lnTo>
                    <a:pt x="897509" y="837692"/>
                  </a:lnTo>
                  <a:cubicBezTo>
                    <a:pt x="897509" y="870712"/>
                    <a:pt x="870712" y="897509"/>
                    <a:pt x="837692" y="897509"/>
                  </a:cubicBezTo>
                  <a:lnTo>
                    <a:pt x="59817" y="897509"/>
                  </a:lnTo>
                  <a:cubicBezTo>
                    <a:pt x="26797" y="897509"/>
                    <a:pt x="0" y="870712"/>
                    <a:pt x="0" y="837692"/>
                  </a:cubicBezTo>
                  <a:close/>
                </a:path>
              </a:pathLst>
            </a:custGeom>
            <a:solidFill>
              <a:srgbClr val="444752"/>
            </a:solidFill>
          </p:spPr>
        </p:sp>
      </p:grpSp>
      <p:sp>
        <p:nvSpPr>
          <p:cNvPr name="Freeform 30" id="30" descr="preencoded.png"/>
          <p:cNvSpPr/>
          <p:nvPr/>
        </p:nvSpPr>
        <p:spPr>
          <a:xfrm flipH="false" flipV="false" rot="0">
            <a:off x="5744468" y="6366421"/>
            <a:ext cx="422374" cy="528043"/>
          </a:xfrm>
          <a:custGeom>
            <a:avLst/>
            <a:gdLst/>
            <a:ahLst/>
            <a:cxnLst/>
            <a:rect r="r" b="b" t="t" l="l"/>
            <a:pathLst>
              <a:path h="528043" w="422374">
                <a:moveTo>
                  <a:pt x="0" y="0"/>
                </a:moveTo>
                <a:lnTo>
                  <a:pt x="422373" y="0"/>
                </a:lnTo>
                <a:lnTo>
                  <a:pt x="422373" y="528043"/>
                </a:lnTo>
                <a:lnTo>
                  <a:pt x="0" y="5280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" t="0" r="-7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6591449" y="6293941"/>
            <a:ext cx="3520231" cy="439936"/>
            <a:chOff x="0" y="0"/>
            <a:chExt cx="4693642" cy="58658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693642" cy="586582"/>
            </a:xfrm>
            <a:custGeom>
              <a:avLst/>
              <a:gdLst/>
              <a:ahLst/>
              <a:cxnLst/>
              <a:rect r="r" b="b" t="t" l="l"/>
              <a:pathLst>
                <a:path h="586582" w="4693642">
                  <a:moveTo>
                    <a:pt x="0" y="0"/>
                  </a:moveTo>
                  <a:lnTo>
                    <a:pt x="4693642" y="0"/>
                  </a:lnTo>
                  <a:lnTo>
                    <a:pt x="469364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19050"/>
              <a:ext cx="469364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Visual Reports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591449" y="6913364"/>
            <a:ext cx="10649396" cy="478780"/>
            <a:chOff x="0" y="0"/>
            <a:chExt cx="14199195" cy="63837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4199195" cy="638373"/>
            </a:xfrm>
            <a:custGeom>
              <a:avLst/>
              <a:gdLst/>
              <a:ahLst/>
              <a:cxnLst/>
              <a:rect r="r" b="b" t="t" l="l"/>
              <a:pathLst>
                <a:path h="638373" w="14199195">
                  <a:moveTo>
                    <a:pt x="0" y="0"/>
                  </a:moveTo>
                  <a:lnTo>
                    <a:pt x="14199195" y="0"/>
                  </a:lnTo>
                  <a:lnTo>
                    <a:pt x="14199195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95250"/>
              <a:ext cx="14199195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Understand spending patterns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5619155" y="8027789"/>
            <a:ext cx="673150" cy="673150"/>
            <a:chOff x="0" y="0"/>
            <a:chExt cx="897533" cy="89753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97509" cy="897509"/>
            </a:xfrm>
            <a:custGeom>
              <a:avLst/>
              <a:gdLst/>
              <a:ahLst/>
              <a:cxnLst/>
              <a:rect r="r" b="b" t="t" l="l"/>
              <a:pathLst>
                <a:path h="897509" w="897509">
                  <a:moveTo>
                    <a:pt x="0" y="59817"/>
                  </a:moveTo>
                  <a:cubicBezTo>
                    <a:pt x="0" y="26797"/>
                    <a:pt x="26797" y="0"/>
                    <a:pt x="59817" y="0"/>
                  </a:cubicBezTo>
                  <a:lnTo>
                    <a:pt x="837692" y="0"/>
                  </a:lnTo>
                  <a:cubicBezTo>
                    <a:pt x="870712" y="0"/>
                    <a:pt x="897509" y="26797"/>
                    <a:pt x="897509" y="59817"/>
                  </a:cubicBezTo>
                  <a:lnTo>
                    <a:pt x="897509" y="837692"/>
                  </a:lnTo>
                  <a:cubicBezTo>
                    <a:pt x="897509" y="870712"/>
                    <a:pt x="870712" y="897509"/>
                    <a:pt x="837692" y="897509"/>
                  </a:cubicBezTo>
                  <a:lnTo>
                    <a:pt x="59817" y="897509"/>
                  </a:lnTo>
                  <a:cubicBezTo>
                    <a:pt x="26797" y="897509"/>
                    <a:pt x="0" y="870712"/>
                    <a:pt x="0" y="837692"/>
                  </a:cubicBezTo>
                  <a:close/>
                </a:path>
              </a:pathLst>
            </a:custGeom>
            <a:solidFill>
              <a:srgbClr val="444752"/>
            </a:solidFill>
          </p:spPr>
        </p:sp>
      </p:grpSp>
      <p:sp>
        <p:nvSpPr>
          <p:cNvPr name="Freeform 39" id="39" descr="preencoded.png"/>
          <p:cNvSpPr/>
          <p:nvPr/>
        </p:nvSpPr>
        <p:spPr>
          <a:xfrm flipH="false" flipV="false" rot="0">
            <a:off x="5744468" y="8100269"/>
            <a:ext cx="422374" cy="528043"/>
          </a:xfrm>
          <a:custGeom>
            <a:avLst/>
            <a:gdLst/>
            <a:ahLst/>
            <a:cxnLst/>
            <a:rect r="r" b="b" t="t" l="l"/>
            <a:pathLst>
              <a:path h="528043" w="422374">
                <a:moveTo>
                  <a:pt x="0" y="0"/>
                </a:moveTo>
                <a:lnTo>
                  <a:pt x="422373" y="0"/>
                </a:lnTo>
                <a:lnTo>
                  <a:pt x="422373" y="528042"/>
                </a:lnTo>
                <a:lnTo>
                  <a:pt x="0" y="5280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" t="0" r="-7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6591449" y="8027789"/>
            <a:ext cx="3520231" cy="439936"/>
            <a:chOff x="0" y="0"/>
            <a:chExt cx="4693642" cy="58658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693642" cy="586582"/>
            </a:xfrm>
            <a:custGeom>
              <a:avLst/>
              <a:gdLst/>
              <a:ahLst/>
              <a:cxnLst/>
              <a:rect r="r" b="b" t="t" l="l"/>
              <a:pathLst>
                <a:path h="586582" w="4693642">
                  <a:moveTo>
                    <a:pt x="0" y="0"/>
                  </a:moveTo>
                  <a:lnTo>
                    <a:pt x="4693642" y="0"/>
                  </a:lnTo>
                  <a:lnTo>
                    <a:pt x="469364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19050"/>
              <a:ext cx="469364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Secure Data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6591449" y="8647211"/>
            <a:ext cx="10649396" cy="478780"/>
            <a:chOff x="0" y="0"/>
            <a:chExt cx="14199195" cy="638373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4199195" cy="638373"/>
            </a:xfrm>
            <a:custGeom>
              <a:avLst/>
              <a:gdLst/>
              <a:ahLst/>
              <a:cxnLst/>
              <a:rect r="r" b="b" t="t" l="l"/>
              <a:pathLst>
                <a:path h="638373" w="14199195">
                  <a:moveTo>
                    <a:pt x="0" y="0"/>
                  </a:moveTo>
                  <a:lnTo>
                    <a:pt x="14199195" y="0"/>
                  </a:lnTo>
                  <a:lnTo>
                    <a:pt x="14199195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95250"/>
              <a:ext cx="14199195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Encrypted storage and authentication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A2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52833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3716000" y="0"/>
            <a:ext cx="4572000" cy="10287000"/>
          </a:xfrm>
          <a:custGeom>
            <a:avLst/>
            <a:gdLst/>
            <a:ahLst/>
            <a:cxnLst/>
            <a:rect r="r" b="b" t="t" l="l"/>
            <a:pathLst>
              <a:path h="10287000" w="4572000">
                <a:moveTo>
                  <a:pt x="0" y="0"/>
                </a:moveTo>
                <a:lnTo>
                  <a:pt x="4572000" y="0"/>
                </a:lnTo>
                <a:lnTo>
                  <a:pt x="4572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7155" y="1287215"/>
            <a:ext cx="9236720" cy="880021"/>
            <a:chOff x="0" y="0"/>
            <a:chExt cx="12315627" cy="11733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15627" cy="1173362"/>
            </a:xfrm>
            <a:custGeom>
              <a:avLst/>
              <a:gdLst/>
              <a:ahLst/>
              <a:cxnLst/>
              <a:rect r="r" b="b" t="t" l="l"/>
              <a:pathLst>
                <a:path h="1173362" w="12315627">
                  <a:moveTo>
                    <a:pt x="0" y="0"/>
                  </a:moveTo>
                  <a:lnTo>
                    <a:pt x="12315627" y="0"/>
                  </a:lnTo>
                  <a:lnTo>
                    <a:pt x="12315627" y="1173362"/>
                  </a:lnTo>
                  <a:lnTo>
                    <a:pt x="0" y="1173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2315627" cy="11924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875"/>
                </a:lnSpc>
              </a:pPr>
              <a:r>
                <a:rPr lang="en-US" sz="5500">
                  <a:solidFill>
                    <a:srgbClr val="F98AC7"/>
                  </a:solidFill>
                  <a:latin typeface="Lora"/>
                  <a:ea typeface="Lora"/>
                  <a:cs typeface="Lora"/>
                  <a:sym typeface="Lora"/>
                </a:rPr>
                <a:t>Technology Stack: Overview</a:t>
              </a:r>
            </a:p>
          </p:txBody>
        </p:sp>
      </p:grpSp>
      <p:sp>
        <p:nvSpPr>
          <p:cNvPr name="Freeform 11" id="11" descr="preencoded.png"/>
          <p:cNvSpPr/>
          <p:nvPr/>
        </p:nvSpPr>
        <p:spPr>
          <a:xfrm flipH="false" flipV="false" rot="0">
            <a:off x="1047155" y="2668191"/>
            <a:ext cx="748010" cy="748010"/>
          </a:xfrm>
          <a:custGeom>
            <a:avLst/>
            <a:gdLst/>
            <a:ahLst/>
            <a:cxnLst/>
            <a:rect r="r" b="b" t="t" l="l"/>
            <a:pathLst>
              <a:path h="748010" w="748010">
                <a:moveTo>
                  <a:pt x="0" y="0"/>
                </a:moveTo>
                <a:lnTo>
                  <a:pt x="748010" y="0"/>
                </a:lnTo>
                <a:lnTo>
                  <a:pt x="748010" y="748010"/>
                </a:lnTo>
                <a:lnTo>
                  <a:pt x="0" y="7480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094310" y="2615952"/>
            <a:ext cx="3520231" cy="439936"/>
            <a:chOff x="0" y="0"/>
            <a:chExt cx="4693642" cy="58658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693642" cy="586582"/>
            </a:xfrm>
            <a:custGeom>
              <a:avLst/>
              <a:gdLst/>
              <a:ahLst/>
              <a:cxnLst/>
              <a:rect r="r" b="b" t="t" l="l"/>
              <a:pathLst>
                <a:path h="586582" w="4693642">
                  <a:moveTo>
                    <a:pt x="0" y="0"/>
                  </a:moveTo>
                  <a:lnTo>
                    <a:pt x="4693642" y="0"/>
                  </a:lnTo>
                  <a:lnTo>
                    <a:pt x="469364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469364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Front-End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094310" y="3235375"/>
            <a:ext cx="10574536" cy="478780"/>
            <a:chOff x="0" y="0"/>
            <a:chExt cx="14099382" cy="63837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099381" cy="638373"/>
            </a:xfrm>
            <a:custGeom>
              <a:avLst/>
              <a:gdLst/>
              <a:ahLst/>
              <a:cxnLst/>
              <a:rect r="r" b="b" t="t" l="l"/>
              <a:pathLst>
                <a:path h="638373" w="14099381">
                  <a:moveTo>
                    <a:pt x="0" y="0"/>
                  </a:moveTo>
                  <a:lnTo>
                    <a:pt x="14099381" y="0"/>
                  </a:lnTo>
                  <a:lnTo>
                    <a:pt x="14099381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14099382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HTML, CSS, JavaScript (Chart.js)</a:t>
              </a:r>
            </a:p>
          </p:txBody>
        </p:sp>
      </p:grpSp>
      <p:sp>
        <p:nvSpPr>
          <p:cNvPr name="Freeform 18" id="18" descr="preencoded.png"/>
          <p:cNvSpPr/>
          <p:nvPr/>
        </p:nvSpPr>
        <p:spPr>
          <a:xfrm flipH="false" flipV="false" rot="0">
            <a:off x="1047155" y="4663976"/>
            <a:ext cx="748010" cy="748010"/>
          </a:xfrm>
          <a:custGeom>
            <a:avLst/>
            <a:gdLst/>
            <a:ahLst/>
            <a:cxnLst/>
            <a:rect r="r" b="b" t="t" l="l"/>
            <a:pathLst>
              <a:path h="748010" w="748010">
                <a:moveTo>
                  <a:pt x="0" y="0"/>
                </a:moveTo>
                <a:lnTo>
                  <a:pt x="748010" y="0"/>
                </a:lnTo>
                <a:lnTo>
                  <a:pt x="748010" y="748010"/>
                </a:lnTo>
                <a:lnTo>
                  <a:pt x="0" y="74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2094310" y="4611737"/>
            <a:ext cx="3520231" cy="439936"/>
            <a:chOff x="0" y="0"/>
            <a:chExt cx="4693642" cy="58658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693642" cy="586582"/>
            </a:xfrm>
            <a:custGeom>
              <a:avLst/>
              <a:gdLst/>
              <a:ahLst/>
              <a:cxnLst/>
              <a:rect r="r" b="b" t="t" l="l"/>
              <a:pathLst>
                <a:path h="586582" w="4693642">
                  <a:moveTo>
                    <a:pt x="0" y="0"/>
                  </a:moveTo>
                  <a:lnTo>
                    <a:pt x="4693642" y="0"/>
                  </a:lnTo>
                  <a:lnTo>
                    <a:pt x="469364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469364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Back-End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094310" y="5231160"/>
            <a:ext cx="10574536" cy="478780"/>
            <a:chOff x="0" y="0"/>
            <a:chExt cx="14099382" cy="63837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4099381" cy="638373"/>
            </a:xfrm>
            <a:custGeom>
              <a:avLst/>
              <a:gdLst/>
              <a:ahLst/>
              <a:cxnLst/>
              <a:rect r="r" b="b" t="t" l="l"/>
              <a:pathLst>
                <a:path h="638373" w="14099381">
                  <a:moveTo>
                    <a:pt x="0" y="0"/>
                  </a:moveTo>
                  <a:lnTo>
                    <a:pt x="14099381" y="0"/>
                  </a:lnTo>
                  <a:lnTo>
                    <a:pt x="14099381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0"/>
              <a:ext cx="14099382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PHP API</a:t>
              </a:r>
            </a:p>
          </p:txBody>
        </p:sp>
      </p:grpSp>
      <p:sp>
        <p:nvSpPr>
          <p:cNvPr name="Freeform 25" id="25" descr="preencoded.png"/>
          <p:cNvSpPr/>
          <p:nvPr/>
        </p:nvSpPr>
        <p:spPr>
          <a:xfrm flipH="false" flipV="false" rot="0">
            <a:off x="1047155" y="6659761"/>
            <a:ext cx="748010" cy="748010"/>
          </a:xfrm>
          <a:custGeom>
            <a:avLst/>
            <a:gdLst/>
            <a:ahLst/>
            <a:cxnLst/>
            <a:rect r="r" b="b" t="t" l="l"/>
            <a:pathLst>
              <a:path h="748010" w="748010">
                <a:moveTo>
                  <a:pt x="0" y="0"/>
                </a:moveTo>
                <a:lnTo>
                  <a:pt x="748010" y="0"/>
                </a:lnTo>
                <a:lnTo>
                  <a:pt x="748010" y="748010"/>
                </a:lnTo>
                <a:lnTo>
                  <a:pt x="0" y="7480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2094310" y="6607522"/>
            <a:ext cx="3520231" cy="439936"/>
            <a:chOff x="0" y="0"/>
            <a:chExt cx="4693642" cy="58658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693642" cy="586582"/>
            </a:xfrm>
            <a:custGeom>
              <a:avLst/>
              <a:gdLst/>
              <a:ahLst/>
              <a:cxnLst/>
              <a:rect r="r" b="b" t="t" l="l"/>
              <a:pathLst>
                <a:path h="586582" w="4693642">
                  <a:moveTo>
                    <a:pt x="0" y="0"/>
                  </a:moveTo>
                  <a:lnTo>
                    <a:pt x="4693642" y="0"/>
                  </a:lnTo>
                  <a:lnTo>
                    <a:pt x="469364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469364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Database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094310" y="7226945"/>
            <a:ext cx="10574536" cy="478780"/>
            <a:chOff x="0" y="0"/>
            <a:chExt cx="14099382" cy="63837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4099381" cy="638373"/>
            </a:xfrm>
            <a:custGeom>
              <a:avLst/>
              <a:gdLst/>
              <a:ahLst/>
              <a:cxnLst/>
              <a:rect r="r" b="b" t="t" l="l"/>
              <a:pathLst>
                <a:path h="638373" w="14099381">
                  <a:moveTo>
                    <a:pt x="0" y="0"/>
                  </a:moveTo>
                  <a:lnTo>
                    <a:pt x="14099381" y="0"/>
                  </a:lnTo>
                  <a:lnTo>
                    <a:pt x="14099381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95250"/>
              <a:ext cx="14099382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MySQL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47155" y="8042225"/>
            <a:ext cx="11621691" cy="957560"/>
            <a:chOff x="0" y="0"/>
            <a:chExt cx="15495588" cy="127674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495589" cy="1276747"/>
            </a:xfrm>
            <a:custGeom>
              <a:avLst/>
              <a:gdLst/>
              <a:ahLst/>
              <a:cxnLst/>
              <a:rect r="r" b="b" t="t" l="l"/>
              <a:pathLst>
                <a:path h="1276747" w="15495589">
                  <a:moveTo>
                    <a:pt x="0" y="0"/>
                  </a:moveTo>
                  <a:lnTo>
                    <a:pt x="15495589" y="0"/>
                  </a:lnTo>
                  <a:lnTo>
                    <a:pt x="15495589" y="1276747"/>
                  </a:lnTo>
                  <a:lnTo>
                    <a:pt x="0" y="12767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95250"/>
              <a:ext cx="15495588" cy="13719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platform uses common technology to maximize performance and accessibility across devices.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A2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5283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47155" y="2092524"/>
            <a:ext cx="8776246" cy="880021"/>
            <a:chOff x="0" y="0"/>
            <a:chExt cx="11701662" cy="11733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701662" cy="1173362"/>
            </a:xfrm>
            <a:custGeom>
              <a:avLst/>
              <a:gdLst/>
              <a:ahLst/>
              <a:cxnLst/>
              <a:rect r="r" b="b" t="t" l="l"/>
              <a:pathLst>
                <a:path h="1173362" w="11701662">
                  <a:moveTo>
                    <a:pt x="0" y="0"/>
                  </a:moveTo>
                  <a:lnTo>
                    <a:pt x="11701662" y="0"/>
                  </a:lnTo>
                  <a:lnTo>
                    <a:pt x="11701662" y="1173362"/>
                  </a:lnTo>
                  <a:lnTo>
                    <a:pt x="0" y="1173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1701662" cy="11924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875"/>
                </a:lnSpc>
              </a:pPr>
              <a:r>
                <a:rPr lang="en-US" sz="5500">
                  <a:solidFill>
                    <a:srgbClr val="F98AC7"/>
                  </a:solidFill>
                  <a:latin typeface="Lora"/>
                  <a:ea typeface="Lora"/>
                  <a:cs typeface="Lora"/>
                  <a:sym typeface="Lora"/>
                </a:rPr>
                <a:t>Intuitive Front-End Design</a:t>
              </a:r>
            </a:p>
          </p:txBody>
        </p:sp>
      </p:grpSp>
      <p:sp>
        <p:nvSpPr>
          <p:cNvPr name="Freeform 9" id="9" descr="preencoded.png"/>
          <p:cNvSpPr/>
          <p:nvPr/>
        </p:nvSpPr>
        <p:spPr>
          <a:xfrm flipH="false" flipV="false" rot="0">
            <a:off x="1047155" y="3570982"/>
            <a:ext cx="5098702" cy="3151138"/>
          </a:xfrm>
          <a:custGeom>
            <a:avLst/>
            <a:gdLst/>
            <a:ahLst/>
            <a:cxnLst/>
            <a:rect r="r" b="b" t="t" l="l"/>
            <a:pathLst>
              <a:path h="3151138" w="5098702">
                <a:moveTo>
                  <a:pt x="0" y="0"/>
                </a:moveTo>
                <a:lnTo>
                  <a:pt x="5098702" y="0"/>
                </a:lnTo>
                <a:lnTo>
                  <a:pt x="5098702" y="3151138"/>
                </a:lnTo>
                <a:lnTo>
                  <a:pt x="0" y="3151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3" r="0" b="-5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47155" y="7096125"/>
            <a:ext cx="3520231" cy="439936"/>
            <a:chOff x="0" y="0"/>
            <a:chExt cx="4693642" cy="58658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93642" cy="586582"/>
            </a:xfrm>
            <a:custGeom>
              <a:avLst/>
              <a:gdLst/>
              <a:ahLst/>
              <a:cxnLst/>
              <a:rect r="r" b="b" t="t" l="l"/>
              <a:pathLst>
                <a:path h="586582" w="4693642">
                  <a:moveTo>
                    <a:pt x="0" y="0"/>
                  </a:moveTo>
                  <a:lnTo>
                    <a:pt x="4693642" y="0"/>
                  </a:lnTo>
                  <a:lnTo>
                    <a:pt x="469364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469364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User-Friendly UI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47155" y="7715547"/>
            <a:ext cx="5098702" cy="478780"/>
            <a:chOff x="0" y="0"/>
            <a:chExt cx="6798270" cy="63837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798270" cy="638373"/>
            </a:xfrm>
            <a:custGeom>
              <a:avLst/>
              <a:gdLst/>
              <a:ahLst/>
              <a:cxnLst/>
              <a:rect r="r" b="b" t="t" l="l"/>
              <a:pathLst>
                <a:path h="638373" w="6798270">
                  <a:moveTo>
                    <a:pt x="0" y="0"/>
                  </a:moveTo>
                  <a:lnTo>
                    <a:pt x="6798270" y="0"/>
                  </a:lnTo>
                  <a:lnTo>
                    <a:pt x="6798270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6798270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Simple navigation</a:t>
              </a:r>
            </a:p>
          </p:txBody>
        </p:sp>
      </p:grpSp>
      <p:sp>
        <p:nvSpPr>
          <p:cNvPr name="Freeform 16" id="16" descr="preencoded.png"/>
          <p:cNvSpPr/>
          <p:nvPr/>
        </p:nvSpPr>
        <p:spPr>
          <a:xfrm flipH="false" flipV="false" rot="0">
            <a:off x="6594574" y="3570982"/>
            <a:ext cx="5098702" cy="3151138"/>
          </a:xfrm>
          <a:custGeom>
            <a:avLst/>
            <a:gdLst/>
            <a:ahLst/>
            <a:cxnLst/>
            <a:rect r="r" b="b" t="t" l="l"/>
            <a:pathLst>
              <a:path h="3151138" w="5098702">
                <a:moveTo>
                  <a:pt x="0" y="0"/>
                </a:moveTo>
                <a:lnTo>
                  <a:pt x="5098702" y="0"/>
                </a:lnTo>
                <a:lnTo>
                  <a:pt x="5098702" y="3151138"/>
                </a:lnTo>
                <a:lnTo>
                  <a:pt x="0" y="31511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3" r="0" b="-53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6594574" y="7096125"/>
            <a:ext cx="3520231" cy="439936"/>
            <a:chOff x="0" y="0"/>
            <a:chExt cx="4693642" cy="58658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693642" cy="586582"/>
            </a:xfrm>
            <a:custGeom>
              <a:avLst/>
              <a:gdLst/>
              <a:ahLst/>
              <a:cxnLst/>
              <a:rect r="r" b="b" t="t" l="l"/>
              <a:pathLst>
                <a:path h="586582" w="4693642">
                  <a:moveTo>
                    <a:pt x="0" y="0"/>
                  </a:moveTo>
                  <a:lnTo>
                    <a:pt x="4693642" y="0"/>
                  </a:lnTo>
                  <a:lnTo>
                    <a:pt x="469364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469364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Dynamic Charts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594574" y="7715547"/>
            <a:ext cx="5098702" cy="478780"/>
            <a:chOff x="0" y="0"/>
            <a:chExt cx="6798270" cy="63837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798270" cy="638373"/>
            </a:xfrm>
            <a:custGeom>
              <a:avLst/>
              <a:gdLst/>
              <a:ahLst/>
              <a:cxnLst/>
              <a:rect r="r" b="b" t="t" l="l"/>
              <a:pathLst>
                <a:path h="638373" w="6798270">
                  <a:moveTo>
                    <a:pt x="0" y="0"/>
                  </a:moveTo>
                  <a:lnTo>
                    <a:pt x="6798270" y="0"/>
                  </a:lnTo>
                  <a:lnTo>
                    <a:pt x="6798270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0"/>
              <a:ext cx="6798270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Visualize spending trends</a:t>
              </a:r>
            </a:p>
          </p:txBody>
        </p:sp>
      </p:grpSp>
      <p:sp>
        <p:nvSpPr>
          <p:cNvPr name="Freeform 23" id="23" descr="preencoded.png"/>
          <p:cNvSpPr/>
          <p:nvPr/>
        </p:nvSpPr>
        <p:spPr>
          <a:xfrm flipH="false" flipV="false" rot="0">
            <a:off x="12141994" y="3570982"/>
            <a:ext cx="5098851" cy="3151286"/>
          </a:xfrm>
          <a:custGeom>
            <a:avLst/>
            <a:gdLst/>
            <a:ahLst/>
            <a:cxnLst/>
            <a:rect r="r" b="b" t="t" l="l"/>
            <a:pathLst>
              <a:path h="3151286" w="5098851">
                <a:moveTo>
                  <a:pt x="0" y="0"/>
                </a:moveTo>
                <a:lnTo>
                  <a:pt x="5098851" y="0"/>
                </a:lnTo>
                <a:lnTo>
                  <a:pt x="5098851" y="3151287"/>
                </a:lnTo>
                <a:lnTo>
                  <a:pt x="0" y="31512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2" r="0" b="-52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2141994" y="7096274"/>
            <a:ext cx="3652838" cy="439936"/>
            <a:chOff x="0" y="0"/>
            <a:chExt cx="4870450" cy="58658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70450" cy="586582"/>
            </a:xfrm>
            <a:custGeom>
              <a:avLst/>
              <a:gdLst/>
              <a:ahLst/>
              <a:cxnLst/>
              <a:rect r="r" b="b" t="t" l="l"/>
              <a:pathLst>
                <a:path h="586582" w="4870450">
                  <a:moveTo>
                    <a:pt x="0" y="0"/>
                  </a:moveTo>
                  <a:lnTo>
                    <a:pt x="4870450" y="0"/>
                  </a:lnTo>
                  <a:lnTo>
                    <a:pt x="4870450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4870450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Customizable Settings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141994" y="7715696"/>
            <a:ext cx="5098851" cy="478780"/>
            <a:chOff x="0" y="0"/>
            <a:chExt cx="6798468" cy="63837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798468" cy="638373"/>
            </a:xfrm>
            <a:custGeom>
              <a:avLst/>
              <a:gdLst/>
              <a:ahLst/>
              <a:cxnLst/>
              <a:rect r="r" b="b" t="t" l="l"/>
              <a:pathLst>
                <a:path h="638373" w="6798468">
                  <a:moveTo>
                    <a:pt x="0" y="0"/>
                  </a:moveTo>
                  <a:lnTo>
                    <a:pt x="6798468" y="0"/>
                  </a:lnTo>
                  <a:lnTo>
                    <a:pt x="6798468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95250"/>
              <a:ext cx="6798468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Tailor the app to fit your needs.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A2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52833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3716000" y="0"/>
            <a:ext cx="4572000" cy="10287000"/>
          </a:xfrm>
          <a:custGeom>
            <a:avLst/>
            <a:gdLst/>
            <a:ahLst/>
            <a:cxnLst/>
            <a:rect r="r" b="b" t="t" l="l"/>
            <a:pathLst>
              <a:path h="10287000" w="4572000">
                <a:moveTo>
                  <a:pt x="0" y="0"/>
                </a:moveTo>
                <a:lnTo>
                  <a:pt x="4572000" y="0"/>
                </a:lnTo>
                <a:lnTo>
                  <a:pt x="4572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7155" y="1786086"/>
            <a:ext cx="7040612" cy="880021"/>
            <a:chOff x="0" y="0"/>
            <a:chExt cx="9387483" cy="11733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387484" cy="1173362"/>
            </a:xfrm>
            <a:custGeom>
              <a:avLst/>
              <a:gdLst/>
              <a:ahLst/>
              <a:cxnLst/>
              <a:rect r="r" b="b" t="t" l="l"/>
              <a:pathLst>
                <a:path h="1173362" w="9387484">
                  <a:moveTo>
                    <a:pt x="0" y="0"/>
                  </a:moveTo>
                  <a:lnTo>
                    <a:pt x="9387484" y="0"/>
                  </a:lnTo>
                  <a:lnTo>
                    <a:pt x="9387484" y="1173362"/>
                  </a:lnTo>
                  <a:lnTo>
                    <a:pt x="0" y="1173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9387483" cy="11924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875"/>
                </a:lnSpc>
              </a:pPr>
              <a:r>
                <a:rPr lang="en-US" sz="5500">
                  <a:solidFill>
                    <a:srgbClr val="F98AC7"/>
                  </a:solidFill>
                  <a:latin typeface="Lora"/>
                  <a:ea typeface="Lora"/>
                  <a:cs typeface="Lora"/>
                  <a:sym typeface="Lora"/>
                </a:rPr>
                <a:t>Secure Back-End API</a:t>
              </a:r>
            </a:p>
          </p:txBody>
        </p:sp>
      </p:grpSp>
      <p:sp>
        <p:nvSpPr>
          <p:cNvPr name="Freeform 11" id="11" descr="preencoded.png"/>
          <p:cNvSpPr/>
          <p:nvPr/>
        </p:nvSpPr>
        <p:spPr>
          <a:xfrm flipH="false" flipV="false" rot="0">
            <a:off x="1047155" y="3114824"/>
            <a:ext cx="1496020" cy="1795314"/>
          </a:xfrm>
          <a:custGeom>
            <a:avLst/>
            <a:gdLst/>
            <a:ahLst/>
            <a:cxnLst/>
            <a:rect r="r" b="b" t="t" l="l"/>
            <a:pathLst>
              <a:path h="1795314" w="1496020">
                <a:moveTo>
                  <a:pt x="0" y="0"/>
                </a:moveTo>
                <a:lnTo>
                  <a:pt x="1496020" y="0"/>
                </a:lnTo>
                <a:lnTo>
                  <a:pt x="1496020" y="1795314"/>
                </a:lnTo>
                <a:lnTo>
                  <a:pt x="0" y="17953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8" t="0" r="-108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991891" y="3413969"/>
            <a:ext cx="3520231" cy="439936"/>
            <a:chOff x="0" y="0"/>
            <a:chExt cx="4693642" cy="58658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693642" cy="586582"/>
            </a:xfrm>
            <a:custGeom>
              <a:avLst/>
              <a:gdLst/>
              <a:ahLst/>
              <a:cxnLst/>
              <a:rect r="r" b="b" t="t" l="l"/>
              <a:pathLst>
                <a:path h="586582" w="4693642">
                  <a:moveTo>
                    <a:pt x="0" y="0"/>
                  </a:moveTo>
                  <a:lnTo>
                    <a:pt x="4693642" y="0"/>
                  </a:lnTo>
                  <a:lnTo>
                    <a:pt x="469364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469364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User Authentication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991891" y="4033391"/>
            <a:ext cx="9676954" cy="478780"/>
            <a:chOff x="0" y="0"/>
            <a:chExt cx="12902605" cy="63837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902605" cy="638373"/>
            </a:xfrm>
            <a:custGeom>
              <a:avLst/>
              <a:gdLst/>
              <a:ahLst/>
              <a:cxnLst/>
              <a:rect r="r" b="b" t="t" l="l"/>
              <a:pathLst>
                <a:path h="638373" w="12902605">
                  <a:moveTo>
                    <a:pt x="0" y="0"/>
                  </a:moveTo>
                  <a:lnTo>
                    <a:pt x="12902605" y="0"/>
                  </a:lnTo>
                  <a:lnTo>
                    <a:pt x="12902605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12902605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Secure login and registration</a:t>
              </a:r>
            </a:p>
          </p:txBody>
        </p:sp>
      </p:grpSp>
      <p:sp>
        <p:nvSpPr>
          <p:cNvPr name="Freeform 18" id="18" descr="preencoded.png"/>
          <p:cNvSpPr/>
          <p:nvPr/>
        </p:nvSpPr>
        <p:spPr>
          <a:xfrm flipH="false" flipV="false" rot="0">
            <a:off x="1047155" y="4910138"/>
            <a:ext cx="1496020" cy="1795314"/>
          </a:xfrm>
          <a:custGeom>
            <a:avLst/>
            <a:gdLst/>
            <a:ahLst/>
            <a:cxnLst/>
            <a:rect r="r" b="b" t="t" l="l"/>
            <a:pathLst>
              <a:path h="1795314" w="1496020">
                <a:moveTo>
                  <a:pt x="0" y="0"/>
                </a:moveTo>
                <a:lnTo>
                  <a:pt x="1496020" y="0"/>
                </a:lnTo>
                <a:lnTo>
                  <a:pt x="1496020" y="1795313"/>
                </a:lnTo>
                <a:lnTo>
                  <a:pt x="0" y="17953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8" t="0" r="-108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2991891" y="5209282"/>
            <a:ext cx="4176564" cy="439936"/>
            <a:chOff x="0" y="0"/>
            <a:chExt cx="5568752" cy="58658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568752" cy="586582"/>
            </a:xfrm>
            <a:custGeom>
              <a:avLst/>
              <a:gdLst/>
              <a:ahLst/>
              <a:cxnLst/>
              <a:rect r="r" b="b" t="t" l="l"/>
              <a:pathLst>
                <a:path h="586582" w="5568752">
                  <a:moveTo>
                    <a:pt x="0" y="0"/>
                  </a:moveTo>
                  <a:lnTo>
                    <a:pt x="5568752" y="0"/>
                  </a:lnTo>
                  <a:lnTo>
                    <a:pt x="556875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556875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Transaction Management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991891" y="5828705"/>
            <a:ext cx="9676954" cy="478780"/>
            <a:chOff x="0" y="0"/>
            <a:chExt cx="12902605" cy="63837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902605" cy="638373"/>
            </a:xfrm>
            <a:custGeom>
              <a:avLst/>
              <a:gdLst/>
              <a:ahLst/>
              <a:cxnLst/>
              <a:rect r="r" b="b" t="t" l="l"/>
              <a:pathLst>
                <a:path h="638373" w="12902605">
                  <a:moveTo>
                    <a:pt x="0" y="0"/>
                  </a:moveTo>
                  <a:lnTo>
                    <a:pt x="12902605" y="0"/>
                  </a:lnTo>
                  <a:lnTo>
                    <a:pt x="12902605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0"/>
              <a:ext cx="12902605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Create, read, update, delete transactions</a:t>
              </a:r>
            </a:p>
          </p:txBody>
        </p:sp>
      </p:grpSp>
      <p:sp>
        <p:nvSpPr>
          <p:cNvPr name="Freeform 25" id="25" descr="preencoded.png"/>
          <p:cNvSpPr/>
          <p:nvPr/>
        </p:nvSpPr>
        <p:spPr>
          <a:xfrm flipH="false" flipV="false" rot="0">
            <a:off x="1047155" y="6705451"/>
            <a:ext cx="1496020" cy="1795314"/>
          </a:xfrm>
          <a:custGeom>
            <a:avLst/>
            <a:gdLst/>
            <a:ahLst/>
            <a:cxnLst/>
            <a:rect r="r" b="b" t="t" l="l"/>
            <a:pathLst>
              <a:path h="1795314" w="1496020">
                <a:moveTo>
                  <a:pt x="0" y="0"/>
                </a:moveTo>
                <a:lnTo>
                  <a:pt x="1496020" y="0"/>
                </a:lnTo>
                <a:lnTo>
                  <a:pt x="1496020" y="1795314"/>
                </a:lnTo>
                <a:lnTo>
                  <a:pt x="0" y="17953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8" t="0" r="-108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2991891" y="7004596"/>
            <a:ext cx="3520231" cy="439936"/>
            <a:chOff x="0" y="0"/>
            <a:chExt cx="4693642" cy="58658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693642" cy="586582"/>
            </a:xfrm>
            <a:custGeom>
              <a:avLst/>
              <a:gdLst/>
              <a:ahLst/>
              <a:cxnLst/>
              <a:rect r="r" b="b" t="t" l="l"/>
              <a:pathLst>
                <a:path h="586582" w="4693642">
                  <a:moveTo>
                    <a:pt x="0" y="0"/>
                  </a:moveTo>
                  <a:lnTo>
                    <a:pt x="4693642" y="0"/>
                  </a:lnTo>
                  <a:lnTo>
                    <a:pt x="469364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469364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Data Processing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991891" y="7624019"/>
            <a:ext cx="9676954" cy="478780"/>
            <a:chOff x="0" y="0"/>
            <a:chExt cx="12902605" cy="63837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902605" cy="638373"/>
            </a:xfrm>
            <a:custGeom>
              <a:avLst/>
              <a:gdLst/>
              <a:ahLst/>
              <a:cxnLst/>
              <a:rect r="r" b="b" t="t" l="l"/>
              <a:pathLst>
                <a:path h="638373" w="12902605">
                  <a:moveTo>
                    <a:pt x="0" y="0"/>
                  </a:moveTo>
                  <a:lnTo>
                    <a:pt x="12902605" y="0"/>
                  </a:lnTo>
                  <a:lnTo>
                    <a:pt x="12902605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95250"/>
              <a:ext cx="12902605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Calculations for reports and dashboards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A2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5283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47155" y="1709886"/>
            <a:ext cx="12334726" cy="880021"/>
            <a:chOff x="0" y="0"/>
            <a:chExt cx="16446302" cy="11733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6302" cy="1173362"/>
            </a:xfrm>
            <a:custGeom>
              <a:avLst/>
              <a:gdLst/>
              <a:ahLst/>
              <a:cxnLst/>
              <a:rect r="r" b="b" t="t" l="l"/>
              <a:pathLst>
                <a:path h="1173362" w="16446302">
                  <a:moveTo>
                    <a:pt x="0" y="0"/>
                  </a:moveTo>
                  <a:lnTo>
                    <a:pt x="16446302" y="0"/>
                  </a:lnTo>
                  <a:lnTo>
                    <a:pt x="16446302" y="1173362"/>
                  </a:lnTo>
                  <a:lnTo>
                    <a:pt x="0" y="1173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6446302" cy="11924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875"/>
                </a:lnSpc>
              </a:pPr>
              <a:r>
                <a:rPr lang="en-US" sz="5500">
                  <a:solidFill>
                    <a:srgbClr val="F98AC7"/>
                  </a:solidFill>
                  <a:latin typeface="Lora"/>
                  <a:ea typeface="Lora"/>
                  <a:cs typeface="Lora"/>
                  <a:sym typeface="Lora"/>
                </a:rPr>
                <a:t>Database Schema: Clean and Efficient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47155" y="3188345"/>
            <a:ext cx="2698849" cy="1696491"/>
            <a:chOff x="0" y="0"/>
            <a:chExt cx="3598465" cy="22619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598418" cy="2261997"/>
            </a:xfrm>
            <a:custGeom>
              <a:avLst/>
              <a:gdLst/>
              <a:ahLst/>
              <a:cxnLst/>
              <a:rect r="r" b="b" t="t" l="l"/>
              <a:pathLst>
                <a:path h="2261997" w="3598418">
                  <a:moveTo>
                    <a:pt x="0" y="59817"/>
                  </a:moveTo>
                  <a:cubicBezTo>
                    <a:pt x="0" y="26797"/>
                    <a:pt x="26797" y="0"/>
                    <a:pt x="59817" y="0"/>
                  </a:cubicBezTo>
                  <a:lnTo>
                    <a:pt x="3538601" y="0"/>
                  </a:lnTo>
                  <a:cubicBezTo>
                    <a:pt x="3571621" y="0"/>
                    <a:pt x="3598418" y="26797"/>
                    <a:pt x="3598418" y="59817"/>
                  </a:cubicBezTo>
                  <a:lnTo>
                    <a:pt x="3598418" y="2202180"/>
                  </a:lnTo>
                  <a:cubicBezTo>
                    <a:pt x="3598418" y="2235200"/>
                    <a:pt x="3571621" y="2261997"/>
                    <a:pt x="3538601" y="2261997"/>
                  </a:cubicBezTo>
                  <a:lnTo>
                    <a:pt x="59817" y="2261997"/>
                  </a:lnTo>
                  <a:cubicBezTo>
                    <a:pt x="26797" y="2261997"/>
                    <a:pt x="0" y="2235200"/>
                    <a:pt x="0" y="2202180"/>
                  </a:cubicBezTo>
                  <a:close/>
                </a:path>
              </a:pathLst>
            </a:custGeom>
            <a:solidFill>
              <a:srgbClr val="44475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186136" y="3773538"/>
            <a:ext cx="420737" cy="525959"/>
            <a:chOff x="0" y="0"/>
            <a:chExt cx="560983" cy="7012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60983" cy="701278"/>
            </a:xfrm>
            <a:custGeom>
              <a:avLst/>
              <a:gdLst/>
              <a:ahLst/>
              <a:cxnLst/>
              <a:rect r="r" b="b" t="t" l="l"/>
              <a:pathLst>
                <a:path h="701278" w="560983">
                  <a:moveTo>
                    <a:pt x="0" y="0"/>
                  </a:moveTo>
                  <a:lnTo>
                    <a:pt x="560983" y="0"/>
                  </a:lnTo>
                  <a:lnTo>
                    <a:pt x="560983" y="701278"/>
                  </a:lnTo>
                  <a:lnTo>
                    <a:pt x="0" y="701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14300"/>
              <a:ext cx="560983" cy="8155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250"/>
                </a:lnSpc>
              </a:pPr>
              <a:r>
                <a:rPr lang="en-US" sz="3312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045149" y="3487490"/>
            <a:ext cx="3520231" cy="439936"/>
            <a:chOff x="0" y="0"/>
            <a:chExt cx="4693642" cy="58658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693642" cy="586582"/>
            </a:xfrm>
            <a:custGeom>
              <a:avLst/>
              <a:gdLst/>
              <a:ahLst/>
              <a:cxnLst/>
              <a:rect r="r" b="b" t="t" l="l"/>
              <a:pathLst>
                <a:path h="586582" w="4693642">
                  <a:moveTo>
                    <a:pt x="0" y="0"/>
                  </a:moveTo>
                  <a:lnTo>
                    <a:pt x="4693642" y="0"/>
                  </a:lnTo>
                  <a:lnTo>
                    <a:pt x="469364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469364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Users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045149" y="4106912"/>
            <a:ext cx="4448621" cy="478780"/>
            <a:chOff x="0" y="0"/>
            <a:chExt cx="5931495" cy="63837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931495" cy="638373"/>
            </a:xfrm>
            <a:custGeom>
              <a:avLst/>
              <a:gdLst/>
              <a:ahLst/>
              <a:cxnLst/>
              <a:rect r="r" b="b" t="t" l="l"/>
              <a:pathLst>
                <a:path h="638373" w="5931495">
                  <a:moveTo>
                    <a:pt x="0" y="0"/>
                  </a:moveTo>
                  <a:lnTo>
                    <a:pt x="5931495" y="0"/>
                  </a:lnTo>
                  <a:lnTo>
                    <a:pt x="5931495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0"/>
              <a:ext cx="5931495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User ID, username, password, email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895576" y="4865786"/>
            <a:ext cx="13195698" cy="19050"/>
            <a:chOff x="0" y="0"/>
            <a:chExt cx="17594263" cy="25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594326" cy="25400"/>
            </a:xfrm>
            <a:custGeom>
              <a:avLst/>
              <a:gdLst/>
              <a:ahLst/>
              <a:cxnLst/>
              <a:rect r="r" b="b" t="t" l="l"/>
              <a:pathLst>
                <a:path h="25400" w="17594326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7581626" y="0"/>
                  </a:lnTo>
                  <a:cubicBezTo>
                    <a:pt x="17588612" y="0"/>
                    <a:pt x="17594326" y="5715"/>
                    <a:pt x="17594326" y="12700"/>
                  </a:cubicBezTo>
                  <a:cubicBezTo>
                    <a:pt x="17594326" y="19685"/>
                    <a:pt x="17588612" y="25400"/>
                    <a:pt x="17581626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5D606B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47155" y="5034409"/>
            <a:ext cx="5397848" cy="1696491"/>
            <a:chOff x="0" y="0"/>
            <a:chExt cx="7197130" cy="226198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197090" cy="2261997"/>
            </a:xfrm>
            <a:custGeom>
              <a:avLst/>
              <a:gdLst/>
              <a:ahLst/>
              <a:cxnLst/>
              <a:rect r="r" b="b" t="t" l="l"/>
              <a:pathLst>
                <a:path h="2261997" w="7197090">
                  <a:moveTo>
                    <a:pt x="0" y="59817"/>
                  </a:moveTo>
                  <a:cubicBezTo>
                    <a:pt x="0" y="26797"/>
                    <a:pt x="26797" y="0"/>
                    <a:pt x="59817" y="0"/>
                  </a:cubicBezTo>
                  <a:lnTo>
                    <a:pt x="7137273" y="0"/>
                  </a:lnTo>
                  <a:cubicBezTo>
                    <a:pt x="7170293" y="0"/>
                    <a:pt x="7197090" y="26797"/>
                    <a:pt x="7197090" y="59817"/>
                  </a:cubicBezTo>
                  <a:lnTo>
                    <a:pt x="7197090" y="2202180"/>
                  </a:lnTo>
                  <a:cubicBezTo>
                    <a:pt x="7197090" y="2235200"/>
                    <a:pt x="7170293" y="2261997"/>
                    <a:pt x="7137273" y="2261997"/>
                  </a:cubicBezTo>
                  <a:lnTo>
                    <a:pt x="59817" y="2261997"/>
                  </a:lnTo>
                  <a:cubicBezTo>
                    <a:pt x="26797" y="2261997"/>
                    <a:pt x="0" y="2235200"/>
                    <a:pt x="0" y="2202180"/>
                  </a:cubicBezTo>
                  <a:close/>
                </a:path>
              </a:pathLst>
            </a:custGeom>
            <a:solidFill>
              <a:srgbClr val="444752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3535710" y="5619601"/>
            <a:ext cx="420738" cy="525959"/>
            <a:chOff x="0" y="0"/>
            <a:chExt cx="560983" cy="70127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60983" cy="701278"/>
            </a:xfrm>
            <a:custGeom>
              <a:avLst/>
              <a:gdLst/>
              <a:ahLst/>
              <a:cxnLst/>
              <a:rect r="r" b="b" t="t" l="l"/>
              <a:pathLst>
                <a:path h="701278" w="560983">
                  <a:moveTo>
                    <a:pt x="0" y="0"/>
                  </a:moveTo>
                  <a:lnTo>
                    <a:pt x="560983" y="0"/>
                  </a:lnTo>
                  <a:lnTo>
                    <a:pt x="560983" y="701278"/>
                  </a:lnTo>
                  <a:lnTo>
                    <a:pt x="0" y="701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14300"/>
              <a:ext cx="560983" cy="8155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250"/>
                </a:lnSpc>
              </a:pPr>
              <a:r>
                <a:rPr lang="en-US" sz="3312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2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744146" y="5333554"/>
            <a:ext cx="3520231" cy="439936"/>
            <a:chOff x="0" y="0"/>
            <a:chExt cx="4693642" cy="58658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693642" cy="586582"/>
            </a:xfrm>
            <a:custGeom>
              <a:avLst/>
              <a:gdLst/>
              <a:ahLst/>
              <a:cxnLst/>
              <a:rect r="r" b="b" t="t" l="l"/>
              <a:pathLst>
                <a:path h="586582" w="4693642">
                  <a:moveTo>
                    <a:pt x="0" y="0"/>
                  </a:moveTo>
                  <a:lnTo>
                    <a:pt x="4693642" y="0"/>
                  </a:lnTo>
                  <a:lnTo>
                    <a:pt x="469364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469364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Transactions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744146" y="5952976"/>
            <a:ext cx="5820519" cy="478780"/>
            <a:chOff x="0" y="0"/>
            <a:chExt cx="7760692" cy="63837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760691" cy="638373"/>
            </a:xfrm>
            <a:custGeom>
              <a:avLst/>
              <a:gdLst/>
              <a:ahLst/>
              <a:cxnLst/>
              <a:rect r="r" b="b" t="t" l="l"/>
              <a:pathLst>
                <a:path h="638373" w="7760691">
                  <a:moveTo>
                    <a:pt x="0" y="0"/>
                  </a:moveTo>
                  <a:lnTo>
                    <a:pt x="7760691" y="0"/>
                  </a:lnTo>
                  <a:lnTo>
                    <a:pt x="7760691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95250"/>
              <a:ext cx="7760692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Transaction ID, user ID, date, amount, category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594574" y="6711851"/>
            <a:ext cx="10496699" cy="19050"/>
            <a:chOff x="0" y="0"/>
            <a:chExt cx="13995598" cy="254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995654" cy="25400"/>
            </a:xfrm>
            <a:custGeom>
              <a:avLst/>
              <a:gdLst/>
              <a:ahLst/>
              <a:cxnLst/>
              <a:rect r="r" b="b" t="t" l="l"/>
              <a:pathLst>
                <a:path h="25400" w="13995654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3982954" y="0"/>
                  </a:lnTo>
                  <a:cubicBezTo>
                    <a:pt x="13989940" y="0"/>
                    <a:pt x="13995654" y="5715"/>
                    <a:pt x="13995654" y="12700"/>
                  </a:cubicBezTo>
                  <a:cubicBezTo>
                    <a:pt x="13995654" y="19685"/>
                    <a:pt x="13989940" y="25400"/>
                    <a:pt x="13982954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5D606B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047155" y="6880472"/>
            <a:ext cx="8096845" cy="1696491"/>
            <a:chOff x="0" y="0"/>
            <a:chExt cx="10795793" cy="226198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0795762" cy="2261997"/>
            </a:xfrm>
            <a:custGeom>
              <a:avLst/>
              <a:gdLst/>
              <a:ahLst/>
              <a:cxnLst/>
              <a:rect r="r" b="b" t="t" l="l"/>
              <a:pathLst>
                <a:path h="2261997" w="10795762">
                  <a:moveTo>
                    <a:pt x="0" y="59817"/>
                  </a:moveTo>
                  <a:cubicBezTo>
                    <a:pt x="0" y="26797"/>
                    <a:pt x="26797" y="0"/>
                    <a:pt x="59817" y="0"/>
                  </a:cubicBezTo>
                  <a:lnTo>
                    <a:pt x="10735945" y="0"/>
                  </a:lnTo>
                  <a:cubicBezTo>
                    <a:pt x="10768964" y="0"/>
                    <a:pt x="10795762" y="26797"/>
                    <a:pt x="10795762" y="59817"/>
                  </a:cubicBezTo>
                  <a:lnTo>
                    <a:pt x="10795762" y="2202180"/>
                  </a:lnTo>
                  <a:cubicBezTo>
                    <a:pt x="10795762" y="2235200"/>
                    <a:pt x="10768964" y="2261997"/>
                    <a:pt x="10735945" y="2261997"/>
                  </a:cubicBezTo>
                  <a:lnTo>
                    <a:pt x="59817" y="2261997"/>
                  </a:lnTo>
                  <a:cubicBezTo>
                    <a:pt x="26797" y="2261997"/>
                    <a:pt x="0" y="2235200"/>
                    <a:pt x="0" y="2202180"/>
                  </a:cubicBezTo>
                  <a:close/>
                </a:path>
              </a:pathLst>
            </a:custGeom>
            <a:solidFill>
              <a:srgbClr val="444752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4885134" y="7465665"/>
            <a:ext cx="420737" cy="525959"/>
            <a:chOff x="0" y="0"/>
            <a:chExt cx="560983" cy="70127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560983" cy="701278"/>
            </a:xfrm>
            <a:custGeom>
              <a:avLst/>
              <a:gdLst/>
              <a:ahLst/>
              <a:cxnLst/>
              <a:rect r="r" b="b" t="t" l="l"/>
              <a:pathLst>
                <a:path h="701278" w="560983">
                  <a:moveTo>
                    <a:pt x="0" y="0"/>
                  </a:moveTo>
                  <a:lnTo>
                    <a:pt x="560983" y="0"/>
                  </a:lnTo>
                  <a:lnTo>
                    <a:pt x="560983" y="701278"/>
                  </a:lnTo>
                  <a:lnTo>
                    <a:pt x="0" y="701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114300"/>
              <a:ext cx="560983" cy="8155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250"/>
                </a:lnSpc>
              </a:pPr>
              <a:r>
                <a:rPr lang="en-US" sz="3312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3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443145" y="7179617"/>
            <a:ext cx="3428851" cy="439936"/>
            <a:chOff x="0" y="0"/>
            <a:chExt cx="4571802" cy="58658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571802" cy="586582"/>
            </a:xfrm>
            <a:custGeom>
              <a:avLst/>
              <a:gdLst/>
              <a:ahLst/>
              <a:cxnLst/>
              <a:rect r="r" b="b" t="t" l="l"/>
              <a:pathLst>
                <a:path h="586582" w="4571802">
                  <a:moveTo>
                    <a:pt x="0" y="0"/>
                  </a:moveTo>
                  <a:lnTo>
                    <a:pt x="4571802" y="0"/>
                  </a:lnTo>
                  <a:lnTo>
                    <a:pt x="457180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19050"/>
              <a:ext cx="457180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Categories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9443145" y="7799040"/>
            <a:ext cx="3428851" cy="478780"/>
            <a:chOff x="0" y="0"/>
            <a:chExt cx="4571802" cy="638373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4571802" cy="638373"/>
            </a:xfrm>
            <a:custGeom>
              <a:avLst/>
              <a:gdLst/>
              <a:ahLst/>
              <a:cxnLst/>
              <a:rect r="r" b="b" t="t" l="l"/>
              <a:pathLst>
                <a:path h="638373" w="4571802">
                  <a:moveTo>
                    <a:pt x="0" y="0"/>
                  </a:moveTo>
                  <a:lnTo>
                    <a:pt x="4571802" y="0"/>
                  </a:lnTo>
                  <a:lnTo>
                    <a:pt x="4571802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95250"/>
              <a:ext cx="4571802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Category ID, category name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A2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52833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3716000" y="0"/>
            <a:ext cx="4572000" cy="10287000"/>
          </a:xfrm>
          <a:custGeom>
            <a:avLst/>
            <a:gdLst/>
            <a:ahLst/>
            <a:cxnLst/>
            <a:rect r="r" b="b" t="t" l="l"/>
            <a:pathLst>
              <a:path h="10287000" w="4572000">
                <a:moveTo>
                  <a:pt x="0" y="0"/>
                </a:moveTo>
                <a:lnTo>
                  <a:pt x="4572000" y="0"/>
                </a:lnTo>
                <a:lnTo>
                  <a:pt x="4572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7155" y="1421309"/>
            <a:ext cx="10403830" cy="880021"/>
            <a:chOff x="0" y="0"/>
            <a:chExt cx="13871773" cy="11733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871773" cy="1173362"/>
            </a:xfrm>
            <a:custGeom>
              <a:avLst/>
              <a:gdLst/>
              <a:ahLst/>
              <a:cxnLst/>
              <a:rect r="r" b="b" t="t" l="l"/>
              <a:pathLst>
                <a:path h="1173362" w="13871773">
                  <a:moveTo>
                    <a:pt x="0" y="0"/>
                  </a:moveTo>
                  <a:lnTo>
                    <a:pt x="13871773" y="0"/>
                  </a:lnTo>
                  <a:lnTo>
                    <a:pt x="13871773" y="1173362"/>
                  </a:lnTo>
                  <a:lnTo>
                    <a:pt x="0" y="1173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3871773" cy="11924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875"/>
                </a:lnSpc>
              </a:pPr>
              <a:r>
                <a:rPr lang="en-US" sz="5500">
                  <a:solidFill>
                    <a:srgbClr val="F98AC7"/>
                  </a:solidFill>
                  <a:latin typeface="Lora"/>
                  <a:ea typeface="Lora"/>
                  <a:cs typeface="Lora"/>
                  <a:sym typeface="Lora"/>
                </a:rPr>
                <a:t>Data Analysis: Powerful Insights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7155" y="2899619"/>
            <a:ext cx="5586412" cy="987326"/>
            <a:chOff x="0" y="0"/>
            <a:chExt cx="7448550" cy="13164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448550" cy="1316435"/>
            </a:xfrm>
            <a:custGeom>
              <a:avLst/>
              <a:gdLst/>
              <a:ahLst/>
              <a:cxnLst/>
              <a:rect r="r" b="b" t="t" l="l"/>
              <a:pathLst>
                <a:path h="1316435" w="7448550">
                  <a:moveTo>
                    <a:pt x="0" y="0"/>
                  </a:moveTo>
                  <a:lnTo>
                    <a:pt x="7448550" y="0"/>
                  </a:lnTo>
                  <a:lnTo>
                    <a:pt x="7448550" y="1316435"/>
                  </a:lnTo>
                  <a:lnTo>
                    <a:pt x="0" y="13164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42875"/>
              <a:ext cx="7448550" cy="117356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750"/>
                </a:lnSpc>
              </a:pPr>
              <a:r>
                <a:rPr lang="en-US" sz="7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30%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080171" y="4260800"/>
            <a:ext cx="3520231" cy="439936"/>
            <a:chOff x="0" y="0"/>
            <a:chExt cx="4693642" cy="58658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693642" cy="586582"/>
            </a:xfrm>
            <a:custGeom>
              <a:avLst/>
              <a:gdLst/>
              <a:ahLst/>
              <a:cxnLst/>
              <a:rect r="r" b="b" t="t" l="l"/>
              <a:pathLst>
                <a:path h="586582" w="4693642">
                  <a:moveTo>
                    <a:pt x="0" y="0"/>
                  </a:moveTo>
                  <a:lnTo>
                    <a:pt x="4693642" y="0"/>
                  </a:lnTo>
                  <a:lnTo>
                    <a:pt x="469364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469364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Savings Rate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47155" y="4880222"/>
            <a:ext cx="5586412" cy="478780"/>
            <a:chOff x="0" y="0"/>
            <a:chExt cx="7448550" cy="63837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48550" cy="638373"/>
            </a:xfrm>
            <a:custGeom>
              <a:avLst/>
              <a:gdLst/>
              <a:ahLst/>
              <a:cxnLst/>
              <a:rect r="r" b="b" t="t" l="l"/>
              <a:pathLst>
                <a:path h="638373" w="7448550">
                  <a:moveTo>
                    <a:pt x="0" y="0"/>
                  </a:moveTo>
                  <a:lnTo>
                    <a:pt x="7448550" y="0"/>
                  </a:lnTo>
                  <a:lnTo>
                    <a:pt x="7448550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0"/>
              <a:ext cx="7448550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Track savings rate over time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082284" y="2899619"/>
            <a:ext cx="5586561" cy="987326"/>
            <a:chOff x="0" y="0"/>
            <a:chExt cx="7448748" cy="13164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448748" cy="1316435"/>
            </a:xfrm>
            <a:custGeom>
              <a:avLst/>
              <a:gdLst/>
              <a:ahLst/>
              <a:cxnLst/>
              <a:rect r="r" b="b" t="t" l="l"/>
              <a:pathLst>
                <a:path h="1316435" w="7448748">
                  <a:moveTo>
                    <a:pt x="0" y="0"/>
                  </a:moveTo>
                  <a:lnTo>
                    <a:pt x="7448748" y="0"/>
                  </a:lnTo>
                  <a:lnTo>
                    <a:pt x="7448748" y="1316435"/>
                  </a:lnTo>
                  <a:lnTo>
                    <a:pt x="0" y="13164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42875"/>
              <a:ext cx="7448748" cy="117356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750"/>
                </a:lnSpc>
              </a:pPr>
              <a:r>
                <a:rPr lang="en-US" sz="7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$500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115449" y="4260800"/>
            <a:ext cx="3520231" cy="439936"/>
            <a:chOff x="0" y="0"/>
            <a:chExt cx="4693642" cy="58658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693642" cy="586582"/>
            </a:xfrm>
            <a:custGeom>
              <a:avLst/>
              <a:gdLst/>
              <a:ahLst/>
              <a:cxnLst/>
              <a:rect r="r" b="b" t="t" l="l"/>
              <a:pathLst>
                <a:path h="586582" w="4693642">
                  <a:moveTo>
                    <a:pt x="0" y="0"/>
                  </a:moveTo>
                  <a:lnTo>
                    <a:pt x="4693642" y="0"/>
                  </a:lnTo>
                  <a:lnTo>
                    <a:pt x="469364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9050"/>
              <a:ext cx="469364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Monthly Expenses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082284" y="4880222"/>
            <a:ext cx="5586561" cy="478780"/>
            <a:chOff x="0" y="0"/>
            <a:chExt cx="7448748" cy="63837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448748" cy="638373"/>
            </a:xfrm>
            <a:custGeom>
              <a:avLst/>
              <a:gdLst/>
              <a:ahLst/>
              <a:cxnLst/>
              <a:rect r="r" b="b" t="t" l="l"/>
              <a:pathLst>
                <a:path h="638373" w="7448748">
                  <a:moveTo>
                    <a:pt x="0" y="0"/>
                  </a:moveTo>
                  <a:lnTo>
                    <a:pt x="7448748" y="0"/>
                  </a:lnTo>
                  <a:lnTo>
                    <a:pt x="7448748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95250"/>
              <a:ext cx="7448748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Total spending per month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064645" y="6406158"/>
            <a:ext cx="5586561" cy="987326"/>
            <a:chOff x="0" y="0"/>
            <a:chExt cx="7448748" cy="131643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448748" cy="1316435"/>
            </a:xfrm>
            <a:custGeom>
              <a:avLst/>
              <a:gdLst/>
              <a:ahLst/>
              <a:cxnLst/>
              <a:rect r="r" b="b" t="t" l="l"/>
              <a:pathLst>
                <a:path h="1316435" w="7448748">
                  <a:moveTo>
                    <a:pt x="0" y="0"/>
                  </a:moveTo>
                  <a:lnTo>
                    <a:pt x="7448748" y="0"/>
                  </a:lnTo>
                  <a:lnTo>
                    <a:pt x="7448748" y="1316435"/>
                  </a:lnTo>
                  <a:lnTo>
                    <a:pt x="0" y="13164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142875"/>
              <a:ext cx="7448748" cy="117356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750"/>
                </a:lnSpc>
              </a:pPr>
              <a:r>
                <a:rPr lang="en-US" sz="7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10%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5097810" y="7767340"/>
            <a:ext cx="3520231" cy="439936"/>
            <a:chOff x="0" y="0"/>
            <a:chExt cx="4693642" cy="58658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693642" cy="586582"/>
            </a:xfrm>
            <a:custGeom>
              <a:avLst/>
              <a:gdLst/>
              <a:ahLst/>
              <a:cxnLst/>
              <a:rect r="r" b="b" t="t" l="l"/>
              <a:pathLst>
                <a:path h="586582" w="4693642">
                  <a:moveTo>
                    <a:pt x="0" y="0"/>
                  </a:moveTo>
                  <a:lnTo>
                    <a:pt x="4693642" y="0"/>
                  </a:lnTo>
                  <a:lnTo>
                    <a:pt x="469364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19050"/>
              <a:ext cx="469364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437"/>
                </a:lnSpc>
              </a:pPr>
              <a:r>
                <a:rPr lang="en-US" sz="2750">
                  <a:solidFill>
                    <a:srgbClr val="D6E5EF"/>
                  </a:solidFill>
                  <a:latin typeface="Lora"/>
                  <a:ea typeface="Lora"/>
                  <a:cs typeface="Lora"/>
                  <a:sym typeface="Lora"/>
                </a:rPr>
                <a:t>Category Spending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4064645" y="8386762"/>
            <a:ext cx="5586561" cy="478780"/>
            <a:chOff x="0" y="0"/>
            <a:chExt cx="7448748" cy="63837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448748" cy="638373"/>
            </a:xfrm>
            <a:custGeom>
              <a:avLst/>
              <a:gdLst/>
              <a:ahLst/>
              <a:cxnLst/>
              <a:rect r="r" b="b" t="t" l="l"/>
              <a:pathLst>
                <a:path h="638373" w="7448748">
                  <a:moveTo>
                    <a:pt x="0" y="0"/>
                  </a:moveTo>
                  <a:lnTo>
                    <a:pt x="7448748" y="0"/>
                  </a:lnTo>
                  <a:lnTo>
                    <a:pt x="7448748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95250"/>
              <a:ext cx="7448748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Percentage spent per category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A2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5283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47155" y="1497509"/>
            <a:ext cx="7250162" cy="880021"/>
            <a:chOff x="0" y="0"/>
            <a:chExt cx="9666883" cy="11733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666884" cy="1173362"/>
            </a:xfrm>
            <a:custGeom>
              <a:avLst/>
              <a:gdLst/>
              <a:ahLst/>
              <a:cxnLst/>
              <a:rect r="r" b="b" t="t" l="l"/>
              <a:pathLst>
                <a:path h="1173362" w="9666884">
                  <a:moveTo>
                    <a:pt x="0" y="0"/>
                  </a:moveTo>
                  <a:lnTo>
                    <a:pt x="9666884" y="0"/>
                  </a:lnTo>
                  <a:lnTo>
                    <a:pt x="9666884" y="1173362"/>
                  </a:lnTo>
                  <a:lnTo>
                    <a:pt x="0" y="1173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9666883" cy="11924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875"/>
                </a:lnSpc>
              </a:pPr>
              <a:r>
                <a:rPr lang="en-US" sz="5500">
                  <a:solidFill>
                    <a:srgbClr val="F98AC7"/>
                  </a:solidFill>
                  <a:latin typeface="Lora"/>
                  <a:ea typeface="Lora"/>
                  <a:cs typeface="Lora"/>
                  <a:sym typeface="Lora"/>
                </a:rPr>
                <a:t>Demo: See it in Action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47155" y="3125391"/>
            <a:ext cx="3520231" cy="439936"/>
            <a:chOff x="0" y="0"/>
            <a:chExt cx="4693642" cy="58658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693642" cy="586582"/>
            </a:xfrm>
            <a:custGeom>
              <a:avLst/>
              <a:gdLst/>
              <a:ahLst/>
              <a:cxnLst/>
              <a:rect r="r" b="b" t="t" l="l"/>
              <a:pathLst>
                <a:path h="586582" w="4693642">
                  <a:moveTo>
                    <a:pt x="0" y="0"/>
                  </a:moveTo>
                  <a:lnTo>
                    <a:pt x="4693642" y="0"/>
                  </a:lnTo>
                  <a:lnTo>
                    <a:pt x="469364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469364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F98AC7"/>
                  </a:solidFill>
                  <a:latin typeface="Lora"/>
                  <a:ea typeface="Lora"/>
                  <a:cs typeface="Lora"/>
                  <a:sym typeface="Lora"/>
                </a:rPr>
                <a:t>Adding Transactions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47155" y="3864471"/>
            <a:ext cx="7731919" cy="478780"/>
            <a:chOff x="0" y="0"/>
            <a:chExt cx="10309225" cy="63837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309225" cy="638373"/>
            </a:xfrm>
            <a:custGeom>
              <a:avLst/>
              <a:gdLst/>
              <a:ahLst/>
              <a:cxnLst/>
              <a:rect r="r" b="b" t="t" l="l"/>
              <a:pathLst>
                <a:path h="638373" w="10309225">
                  <a:moveTo>
                    <a:pt x="0" y="0"/>
                  </a:moveTo>
                  <a:lnTo>
                    <a:pt x="10309225" y="0"/>
                  </a:lnTo>
                  <a:lnTo>
                    <a:pt x="10309225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10309225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Quickly record income and expenses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47155" y="4642396"/>
            <a:ext cx="3520231" cy="439936"/>
            <a:chOff x="0" y="0"/>
            <a:chExt cx="4693642" cy="58658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693642" cy="586582"/>
            </a:xfrm>
            <a:custGeom>
              <a:avLst/>
              <a:gdLst/>
              <a:ahLst/>
              <a:cxnLst/>
              <a:rect r="r" b="b" t="t" l="l"/>
              <a:pathLst>
                <a:path h="586582" w="4693642">
                  <a:moveTo>
                    <a:pt x="0" y="0"/>
                  </a:moveTo>
                  <a:lnTo>
                    <a:pt x="4693642" y="0"/>
                  </a:lnTo>
                  <a:lnTo>
                    <a:pt x="469364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4693642" cy="605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F98AC7"/>
                  </a:solidFill>
                  <a:latin typeface="Lora"/>
                  <a:ea typeface="Lora"/>
                  <a:cs typeface="Lora"/>
                  <a:sym typeface="Lora"/>
                </a:rPr>
                <a:t>Viewing Charts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47155" y="5381476"/>
            <a:ext cx="7731919" cy="478780"/>
            <a:chOff x="0" y="0"/>
            <a:chExt cx="10309225" cy="63837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309225" cy="638373"/>
            </a:xfrm>
            <a:custGeom>
              <a:avLst/>
              <a:gdLst/>
              <a:ahLst/>
              <a:cxnLst/>
              <a:rect r="r" b="b" t="t" l="l"/>
              <a:pathLst>
                <a:path h="638373" w="10309225">
                  <a:moveTo>
                    <a:pt x="0" y="0"/>
                  </a:moveTo>
                  <a:lnTo>
                    <a:pt x="10309225" y="0"/>
                  </a:lnTo>
                  <a:lnTo>
                    <a:pt x="10309225" y="638373"/>
                  </a:lnTo>
                  <a:lnTo>
                    <a:pt x="0" y="638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0"/>
              <a:ext cx="10309225" cy="7336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50"/>
                </a:lnSpc>
              </a:pPr>
              <a:r>
                <a:rPr lang="en-US" sz="2312">
                  <a:solidFill>
                    <a:srgbClr val="D6E5E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Explore spending trends</a:t>
              </a:r>
            </a:p>
          </p:txBody>
        </p:sp>
      </p:grpSp>
      <p:sp>
        <p:nvSpPr>
          <p:cNvPr name="Freeform 21" id="21" descr="preencoded.png"/>
          <p:cNvSpPr/>
          <p:nvPr/>
        </p:nvSpPr>
        <p:spPr>
          <a:xfrm flipH="false" flipV="false" rot="0">
            <a:off x="9518451" y="3162746"/>
            <a:ext cx="7731919" cy="5290245"/>
          </a:xfrm>
          <a:custGeom>
            <a:avLst/>
            <a:gdLst/>
            <a:ahLst/>
            <a:cxnLst/>
            <a:rect r="r" b="b" t="t" l="l"/>
            <a:pathLst>
              <a:path h="5290245" w="7731919">
                <a:moveTo>
                  <a:pt x="0" y="0"/>
                </a:moveTo>
                <a:lnTo>
                  <a:pt x="7731919" y="0"/>
                </a:lnTo>
                <a:lnTo>
                  <a:pt x="7731919" y="5290245"/>
                </a:lnTo>
                <a:lnTo>
                  <a:pt x="0" y="529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" t="0" r="-52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DAGiU-zz8QU</dc:identifier>
  <dcterms:modified xsi:type="dcterms:W3CDTF">2011-08-01T06:04:30Z</dcterms:modified>
  <cp:revision>1</cp:revision>
</cp:coreProperties>
</file>