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7"/>
  </p:handoutMasterIdLst>
  <p:sldIdLst>
    <p:sldId id="257" r:id="rId2"/>
    <p:sldId id="258" r:id="rId3"/>
    <p:sldId id="259" r:id="rId4"/>
    <p:sldId id="260" r:id="rId5"/>
    <p:sldId id="262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5DAC-C682-4E35-B738-7312289F0FA5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899E5-D980-455F-B7BF-2FF8D8EF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85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02B0884-1645-4EB7-A267-253F0CAABCAD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A7DDEE2-F7C9-4A44-9DA2-6DDB6664E78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B0884-1645-4EB7-A267-253F0CAABCAD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7DDEE2-F7C9-4A44-9DA2-6DDB6664E7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02B0884-1645-4EB7-A267-253F0CAABCAD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A7DDEE2-F7C9-4A44-9DA2-6DDB6664E7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7AA48-129D-45B6-B7BB-BFD6087B4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46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68FE3-9D75-4150-ABB2-C65C83865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0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898E8-B47B-44CE-8747-344FA4E16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9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B0884-1645-4EB7-A267-253F0CAABCAD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7DDEE2-F7C9-4A44-9DA2-6DDB6664E7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02B0884-1645-4EB7-A267-253F0CAABCAD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A7DDEE2-F7C9-4A44-9DA2-6DDB6664E78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B0884-1645-4EB7-A267-253F0CAABCAD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7DDEE2-F7C9-4A44-9DA2-6DDB6664E7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B0884-1645-4EB7-A267-253F0CAABCAD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7DDEE2-F7C9-4A44-9DA2-6DDB6664E7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B0884-1645-4EB7-A267-253F0CAABCAD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7DDEE2-F7C9-4A44-9DA2-6DDB6664E7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02B0884-1645-4EB7-A267-253F0CAABCAD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7DDEE2-F7C9-4A44-9DA2-6DDB6664E7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B0884-1645-4EB7-A267-253F0CAABCAD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7DDEE2-F7C9-4A44-9DA2-6DDB6664E7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B0884-1645-4EB7-A267-253F0CAABCAD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7DDEE2-F7C9-4A44-9DA2-6DDB6664E78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6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02B0884-1645-4EB7-A267-253F0CAABCAD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A7DDEE2-F7C9-4A44-9DA2-6DDB6664E7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533400"/>
            <a:ext cx="5805268" cy="2868168"/>
          </a:xfrm>
        </p:spPr>
        <p:txBody>
          <a:bodyPr/>
          <a:lstStyle/>
          <a:p>
            <a:pPr eaLnBrk="1" hangingPunct="1"/>
            <a:r>
              <a:rPr lang="en-US" sz="4700" dirty="0" smtClean="0">
                <a:latin typeface="Verdana" pitchFamily="34" charset="0"/>
              </a:rPr>
              <a:t>Basic Computer Hardware and Software.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539864"/>
            <a:ext cx="6248400" cy="110124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/>
              <a:t>V103.01</a:t>
            </a:r>
          </a:p>
          <a:p>
            <a:pPr eaLnBrk="1" hangingPunct="1"/>
            <a:r>
              <a:rPr lang="en-US" sz="2400" dirty="0" smtClean="0"/>
              <a:t>Material obtained from summer workshop in Guildford County</a:t>
            </a:r>
          </a:p>
        </p:txBody>
      </p:sp>
    </p:spTree>
    <p:extLst>
      <p:ext uri="{BB962C8B-B14F-4D97-AF65-F5344CB8AC3E}">
        <p14:creationId xmlns:p14="http://schemas.microsoft.com/office/powerpoint/2010/main" val="59017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 smtClean="0"/>
              <a:t>Computer Memory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24000"/>
            <a:ext cx="5029200" cy="45307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mtClean="0"/>
              <a:t>RAM (</a:t>
            </a:r>
            <a:r>
              <a:rPr lang="en-US" b="1" smtClean="0"/>
              <a:t>random access memory</a:t>
            </a:r>
            <a:r>
              <a:rPr lang="en-US" smtClean="0"/>
              <a:t>) stores data that is processing.  This type of memory is erased when the computer is turned off.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ROM (</a:t>
            </a:r>
            <a:r>
              <a:rPr lang="en-US" b="1" smtClean="0"/>
              <a:t>read only memory</a:t>
            </a:r>
            <a:r>
              <a:rPr lang="en-US" smtClean="0"/>
              <a:t>) contains special instructions for the computer to operate.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Cache memory increases the speed of the processor by recording and anticipating instructions.</a:t>
            </a:r>
          </a:p>
        </p:txBody>
      </p:sp>
      <p:pic>
        <p:nvPicPr>
          <p:cNvPr id="11272" name="Picture 8" descr="computer-memory-ram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637213" y="1828800"/>
            <a:ext cx="2632075" cy="2098675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11275" name="Picture 11" descr="64cache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5715000" y="4267200"/>
            <a:ext cx="2438400" cy="1828800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746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Graphic User Interface (GUI)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47800"/>
            <a:ext cx="7010400" cy="4533900"/>
          </a:xfrm>
        </p:spPr>
        <p:txBody>
          <a:bodyPr/>
          <a:lstStyle/>
          <a:p>
            <a:pPr lvl="1" eaLnBrk="1" hangingPunct="1"/>
            <a:r>
              <a:rPr lang="en-US" smtClean="0"/>
              <a:t>GUI (Graphic User Interface) is a set of images and icons seen on the desktop used to operate a program. </a:t>
            </a:r>
          </a:p>
          <a:p>
            <a:pPr lvl="2" eaLnBrk="1" hangingPunct="1"/>
            <a:r>
              <a:rPr lang="en-US" sz="2400" smtClean="0"/>
              <a:t>The GUI makes the programs loaded on the computer easier to access and use. Basic Windows GUI</a:t>
            </a:r>
          </a:p>
          <a:p>
            <a:pPr lvl="2" eaLnBrk="1" hangingPunct="1"/>
            <a:r>
              <a:rPr lang="en-US" sz="2400" smtClean="0"/>
              <a:t>Icons are small pictures that represent files, commands, or windows.</a:t>
            </a:r>
          </a:p>
          <a:p>
            <a:pPr lvl="2" eaLnBrk="1" hangingPunct="1"/>
            <a:r>
              <a:rPr lang="en-US" sz="2400" smtClean="0"/>
              <a:t>Windows is a GUI operating    system.</a:t>
            </a:r>
          </a:p>
          <a:p>
            <a:pPr lvl="1" eaLnBrk="1" hangingPunct="1"/>
            <a:endParaRPr lang="en-US" smtClean="0"/>
          </a:p>
        </p:txBody>
      </p:sp>
      <p:pic>
        <p:nvPicPr>
          <p:cNvPr id="13316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3810000"/>
            <a:ext cx="2667000" cy="2000250"/>
          </a:xfrm>
          <a:noFill/>
        </p:spPr>
      </p:pic>
    </p:spTree>
    <p:extLst>
      <p:ext uri="{BB962C8B-B14F-4D97-AF65-F5344CB8AC3E}">
        <p14:creationId xmlns:p14="http://schemas.microsoft.com/office/powerpoint/2010/main" val="218098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Video Cards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00200"/>
            <a:ext cx="4953000" cy="4530725"/>
          </a:xfrm>
        </p:spPr>
        <p:txBody>
          <a:bodyPr/>
          <a:lstStyle/>
          <a:p>
            <a:pPr lvl="1" eaLnBrk="1" hangingPunct="1"/>
            <a:r>
              <a:rPr lang="en-US" smtClean="0"/>
              <a:t>Video cards plug into the motherboard and are used to display video.</a:t>
            </a:r>
          </a:p>
          <a:p>
            <a:pPr lvl="1" eaLnBrk="1" hangingPunct="1"/>
            <a:r>
              <a:rPr lang="en-US" smtClean="0"/>
              <a:t>VRAM is video memory that enhances the refreshment rate of the image. </a:t>
            </a:r>
          </a:p>
          <a:p>
            <a:pPr lvl="1" eaLnBrk="1" hangingPunct="1"/>
            <a:r>
              <a:rPr lang="en-US" smtClean="0"/>
              <a:t>Video cards have chipsets that can increase the speed of video display.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1900" smtClean="0"/>
          </a:p>
        </p:txBody>
      </p:sp>
      <p:pic>
        <p:nvPicPr>
          <p:cNvPr id="16389" name="Picture 5" descr="gigabyte_video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15000" y="1524000"/>
            <a:ext cx="2921000" cy="2189163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16392" name="Picture 8" descr="ram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6172200" y="4191000"/>
            <a:ext cx="2286000" cy="1714500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8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Ports and Peripherals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457200" y="1600200"/>
            <a:ext cx="9601200" cy="4533900"/>
          </a:xfrm>
        </p:spPr>
        <p:txBody>
          <a:bodyPr/>
          <a:lstStyle/>
          <a:p>
            <a:pPr lvl="2" eaLnBrk="1" hangingPunct="1">
              <a:buClr>
                <a:schemeClr val="tx2"/>
              </a:buClr>
              <a:buSzPct val="140000"/>
              <a:buFont typeface="Wingdings" pitchFamily="2" charset="2"/>
              <a:buChar char="§"/>
            </a:pPr>
            <a:r>
              <a:rPr lang="en-US" sz="2400" smtClean="0"/>
              <a:t>Ports are an interface between the computer and another peripheral device such as a disk drive, mouse, printer, modem, monitor, camera, FLASH drive or keyboard.</a:t>
            </a:r>
            <a:endParaRPr lang="en-US" sz="2400" i="1" u="sng" smtClean="0"/>
          </a:p>
          <a:p>
            <a:pPr lvl="3" eaLnBrk="1" hangingPunct="1">
              <a:buFont typeface="Wingdings" pitchFamily="2" charset="2"/>
              <a:buNone/>
            </a:pPr>
            <a:r>
              <a:rPr lang="en-US" sz="2400" i="1" u="sng" smtClean="0"/>
              <a:t>Examples</a:t>
            </a:r>
            <a:r>
              <a:rPr lang="en-US" sz="2400" smtClean="0"/>
              <a:t>:  </a:t>
            </a:r>
          </a:p>
          <a:p>
            <a:pPr lvl="4" eaLnBrk="1" hangingPunct="1">
              <a:buFont typeface="Wingdings" pitchFamily="2" charset="2"/>
              <a:buNone/>
            </a:pPr>
            <a:r>
              <a:rPr lang="en-US" sz="2400" smtClean="0"/>
              <a:t>Serial </a:t>
            </a:r>
          </a:p>
          <a:p>
            <a:pPr lvl="4" eaLnBrk="1" hangingPunct="1">
              <a:buFont typeface="Wingdings" pitchFamily="2" charset="2"/>
              <a:buNone/>
            </a:pPr>
            <a:r>
              <a:rPr lang="en-US" sz="2400" smtClean="0"/>
              <a:t>Parallel</a:t>
            </a:r>
          </a:p>
          <a:p>
            <a:pPr lvl="4" eaLnBrk="1" hangingPunct="1">
              <a:buFont typeface="Wingdings" pitchFamily="2" charset="2"/>
              <a:buNone/>
            </a:pPr>
            <a:r>
              <a:rPr lang="en-US" sz="2400" smtClean="0"/>
              <a:t>hot-wire </a:t>
            </a:r>
          </a:p>
          <a:p>
            <a:pPr lvl="4" eaLnBrk="1" hangingPunct="1">
              <a:buFont typeface="Wingdings" pitchFamily="2" charset="2"/>
              <a:buNone/>
            </a:pPr>
            <a:r>
              <a:rPr lang="en-US" sz="2400" smtClean="0"/>
              <a:t>USB</a:t>
            </a:r>
          </a:p>
        </p:txBody>
      </p:sp>
      <p:pic>
        <p:nvPicPr>
          <p:cNvPr id="31749" name="Picture 5" descr="ports0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181600" y="2971800"/>
            <a:ext cx="2797175" cy="3505200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31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Ports and Peripherals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381000" y="1600200"/>
            <a:ext cx="5029200" cy="4530725"/>
          </a:xfrm>
        </p:spPr>
        <p:txBody>
          <a:bodyPr/>
          <a:lstStyle/>
          <a:p>
            <a:pPr lvl="2" eaLnBrk="1" hangingPunct="1">
              <a:buClr>
                <a:schemeClr val="tx2"/>
              </a:buClr>
              <a:buSzPct val="140000"/>
              <a:buFont typeface="Wingdings" pitchFamily="2" charset="2"/>
              <a:buChar char="§"/>
            </a:pPr>
            <a:r>
              <a:rPr lang="en-US" sz="2400" smtClean="0"/>
              <a:t>Peripherals are devices that plug into a computer and are not housed internally.</a:t>
            </a:r>
            <a:endParaRPr lang="en-US" sz="2400" i="1" u="sng" smtClean="0"/>
          </a:p>
          <a:p>
            <a:pPr lvl="3" eaLnBrk="1" hangingPunct="1">
              <a:buFont typeface="Wingdings" pitchFamily="2" charset="2"/>
              <a:buNone/>
            </a:pPr>
            <a:r>
              <a:rPr lang="en-US" sz="2400" i="1" u="sng" smtClean="0"/>
              <a:t>Examples</a:t>
            </a:r>
            <a:r>
              <a:rPr lang="en-US" sz="2400" u="sng" smtClean="0"/>
              <a:t>:</a:t>
            </a:r>
            <a:r>
              <a:rPr lang="en-US" sz="2400" smtClean="0"/>
              <a:t> </a:t>
            </a:r>
          </a:p>
          <a:p>
            <a:pPr lvl="4" eaLnBrk="1" hangingPunct="1">
              <a:buFont typeface="Wingdings" pitchFamily="2" charset="2"/>
              <a:buNone/>
            </a:pPr>
            <a:r>
              <a:rPr lang="en-US" sz="2400" smtClean="0"/>
              <a:t>Printers</a:t>
            </a:r>
          </a:p>
          <a:p>
            <a:pPr lvl="4" eaLnBrk="1" hangingPunct="1">
              <a:buFont typeface="Wingdings" pitchFamily="2" charset="2"/>
              <a:buNone/>
            </a:pPr>
            <a:r>
              <a:rPr lang="en-US" sz="2400" smtClean="0"/>
              <a:t>Scanners</a:t>
            </a:r>
          </a:p>
          <a:p>
            <a:pPr lvl="4" eaLnBrk="1" hangingPunct="1">
              <a:buFont typeface="Wingdings" pitchFamily="2" charset="2"/>
              <a:buNone/>
            </a:pPr>
            <a:r>
              <a:rPr lang="en-US" sz="2400" smtClean="0"/>
              <a:t>Cameras</a:t>
            </a:r>
          </a:p>
        </p:txBody>
      </p:sp>
      <p:pic>
        <p:nvPicPr>
          <p:cNvPr id="83975" name="Picture 7" descr="umax-powerlook-2100xl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257800" y="1828800"/>
            <a:ext cx="2062163" cy="1735138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83978" name="Picture 10" descr="Creative-GigaWorks-S750-computer-speakers-review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5105400" y="4191000"/>
            <a:ext cx="2857500" cy="2124075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36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 and WAN</a:t>
            </a:r>
          </a:p>
        </p:txBody>
      </p:sp>
      <p:sp>
        <p:nvSpPr>
          <p:cNvPr id="17411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24000"/>
            <a:ext cx="5105400" cy="4530725"/>
          </a:xfrm>
        </p:spPr>
        <p:txBody>
          <a:bodyPr/>
          <a:lstStyle/>
          <a:p>
            <a:pPr lvl="1" eaLnBrk="1" hangingPunct="1"/>
            <a:r>
              <a:rPr lang="en-US" smtClean="0"/>
              <a:t>LAN: are networks usually in the same company or building. The Local Area Network is connected via telephone lines or radio waves. Most LANs connect workstations.  </a:t>
            </a:r>
          </a:p>
          <a:p>
            <a:pPr lvl="1" eaLnBrk="1" hangingPunct="1"/>
            <a:r>
              <a:rPr lang="en-US" smtClean="0"/>
              <a:t>WAN:  are systems of LANs that are connected. (Wide-area network)</a:t>
            </a:r>
          </a:p>
        </p:txBody>
      </p:sp>
      <p:pic>
        <p:nvPicPr>
          <p:cNvPr id="20485" name="Picture 5" descr="DSLCisco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867400" y="1752600"/>
            <a:ext cx="2638425" cy="1981200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20488" name="Picture 8" descr="WIDE_AREA_Network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5943600" y="4038600"/>
            <a:ext cx="2590800" cy="1949450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39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Bandwidth and Baud Rate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24000"/>
            <a:ext cx="4724400" cy="4530725"/>
          </a:xfrm>
        </p:spPr>
        <p:txBody>
          <a:bodyPr/>
          <a:lstStyle/>
          <a:p>
            <a:pPr lvl="1" eaLnBrk="1" hangingPunct="1"/>
            <a:r>
              <a:rPr lang="en-US" smtClean="0"/>
              <a:t>Bandwidth is how much information can be carried in a given time period (usually a second) over a wired or wireless communications link.</a:t>
            </a:r>
          </a:p>
          <a:p>
            <a:pPr lvl="1" eaLnBrk="1" hangingPunct="1"/>
            <a:r>
              <a:rPr lang="en-US" smtClean="0"/>
              <a:t>Baud rate is the rate at which information is transferred in a communication channel.</a:t>
            </a:r>
          </a:p>
        </p:txBody>
      </p:sp>
      <p:pic>
        <p:nvPicPr>
          <p:cNvPr id="33797" name="Picture 5" descr="telephone_poles-new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62625" y="1743075"/>
            <a:ext cx="1809750" cy="1903413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33800" name="Picture 8" descr="modem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5257800" y="4267200"/>
            <a:ext cx="2971800" cy="1782763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79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Multitasking and Multiprocessing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24000"/>
            <a:ext cx="5029200" cy="4530725"/>
          </a:xfrm>
        </p:spPr>
        <p:txBody>
          <a:bodyPr/>
          <a:lstStyle/>
          <a:p>
            <a:pPr lvl="1" eaLnBrk="1" hangingPunct="1"/>
            <a:r>
              <a:rPr lang="en-US" smtClean="0"/>
              <a:t>Multitasking is the ability to execute more than one task (program) at the same time.  Only one CPU is used but switches from one program to another. </a:t>
            </a:r>
          </a:p>
          <a:p>
            <a:pPr lvl="1" eaLnBrk="1" hangingPunct="1"/>
            <a:r>
              <a:rPr lang="en-US" smtClean="0"/>
              <a:t>In multiprocessing, more than one CPU is used to complete a task.  Example: network rendering.</a:t>
            </a:r>
          </a:p>
        </p:txBody>
      </p:sp>
      <p:pic>
        <p:nvPicPr>
          <p:cNvPr id="19460" name="Picture 5" descr="r?t=a&amp;d=us&amp;s=a&amp;c=p&amp;ti=1&amp;ai=30751&amp;l=dir&amp;o=0&amp;sv=0a300518&amp;ip=d84fc260&amp;u=http%3A%2F%2Fwww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2200" y="1752600"/>
            <a:ext cx="1922463" cy="2741613"/>
          </a:xfrm>
          <a:noFill/>
        </p:spPr>
      </p:pic>
      <p:pic>
        <p:nvPicPr>
          <p:cNvPr id="21512" name="Picture 8" descr="distr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6096000" y="4800600"/>
            <a:ext cx="2362200" cy="1498600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57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Multimedia 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00200"/>
            <a:ext cx="4876800" cy="4530725"/>
          </a:xfrm>
        </p:spPr>
        <p:txBody>
          <a:bodyPr/>
          <a:lstStyle/>
          <a:p>
            <a:pPr lvl="1" eaLnBrk="1" hangingPunct="1"/>
            <a:r>
              <a:rPr lang="en-US" smtClean="0"/>
              <a:t>Multimedia software programs include sound, pictures, video, text, and hypertext to create presentations.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400" smtClean="0"/>
              <a:t>  Software includes: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sz="2400" smtClean="0"/>
              <a:t> PowerPoint 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sz="2400" smtClean="0"/>
              <a:t> Macromedia Director 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sz="2400" smtClean="0"/>
              <a:t> FLASH</a:t>
            </a:r>
          </a:p>
        </p:txBody>
      </p:sp>
      <p:pic>
        <p:nvPicPr>
          <p:cNvPr id="22533" name="Picture 5" descr="multimedia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91200" y="1828800"/>
            <a:ext cx="2973388" cy="2081213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22536" name="Picture 8" descr="PowerPoin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6096000" y="4343400"/>
            <a:ext cx="2438400" cy="1803400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63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Resolution</a:t>
            </a:r>
          </a:p>
        </p:txBody>
      </p:sp>
      <p:pic>
        <p:nvPicPr>
          <p:cNvPr id="32774" name="Picture 6" descr="pixels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553200" y="4267200"/>
            <a:ext cx="1981200" cy="1581150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32777" name="Picture 9" descr="burrito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6629400" y="1905000"/>
            <a:ext cx="1752600" cy="1522413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1509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00200"/>
            <a:ext cx="6705600" cy="3048000"/>
          </a:xfrm>
        </p:spPr>
        <p:txBody>
          <a:bodyPr>
            <a:normAutofit fontScale="92500" lnSpcReduction="10000"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smtClean="0"/>
              <a:t>Screen resolution is measured in pixel per inch (ppi), and printer resolution is measured in dots per inch (dpi).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Computer screen resolution is approximately 72 ppi.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u="sng" smtClean="0"/>
              <a:t>Width x Height (Pixels) Video Display</a:t>
            </a:r>
            <a:endParaRPr lang="en-US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640 x 480 Low Resolution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800 x 600 Medium Resolution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1600 x 1200 High Resolution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33731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Devices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00200"/>
            <a:ext cx="4038600" cy="4530725"/>
          </a:xfrm>
        </p:spPr>
        <p:txBody>
          <a:bodyPr/>
          <a:lstStyle/>
          <a:p>
            <a:pPr lvl="1" eaLnBrk="1" hangingPunct="1"/>
            <a:r>
              <a:rPr lang="en-US" smtClean="0"/>
              <a:t>Input Devices: devices that input information into the computer such as a keyboard, mouse, scanner, and digital camera.</a:t>
            </a:r>
          </a:p>
          <a:p>
            <a:pPr lvl="1" eaLnBrk="1" hangingPunct="1"/>
            <a:endParaRPr lang="en-US" sz="2000" smtClean="0"/>
          </a:p>
        </p:txBody>
      </p:sp>
      <p:pic>
        <p:nvPicPr>
          <p:cNvPr id="6149" name="Picture 5" descr="epson_scanner%2520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638800" y="1828800"/>
            <a:ext cx="2349500" cy="2189163"/>
          </a:xfrm>
          <a:ln>
            <a:solidFill>
              <a:schemeClr val="bg2"/>
            </a:solidFill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6152" name="Picture 8" descr="high%2520C%2520keyboard_combo_S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5105400" y="4648200"/>
            <a:ext cx="3429000" cy="1827213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992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Resolution </a:t>
            </a:r>
          </a:p>
        </p:txBody>
      </p:sp>
      <p:sp>
        <p:nvSpPr>
          <p:cNvPr id="22531" name="Rectangle 1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00200"/>
            <a:ext cx="4876800" cy="4530725"/>
          </a:xfrm>
        </p:spPr>
        <p:txBody>
          <a:bodyPr/>
          <a:lstStyle/>
          <a:p>
            <a:pPr lvl="1" eaLnBrk="1" hangingPunct="1"/>
            <a:r>
              <a:rPr lang="en-US" smtClean="0"/>
              <a:t>Resolution refers to the number of pixels (picture elements) in the monitor image.</a:t>
            </a:r>
          </a:p>
          <a:p>
            <a:pPr lvl="1" eaLnBrk="1" hangingPunct="1"/>
            <a:r>
              <a:rPr lang="en-US" smtClean="0"/>
              <a:t>Increased resolution uses more computer resources but increases the visual clarity of the display.</a:t>
            </a:r>
          </a:p>
        </p:txBody>
      </p:sp>
      <p:pic>
        <p:nvPicPr>
          <p:cNvPr id="17417" name="Picture 9" descr="resolution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019800" y="1600200"/>
            <a:ext cx="1943100" cy="2190750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17420" name="Picture 12" descr="LC13B2ufront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5867400" y="4267200"/>
            <a:ext cx="2286000" cy="2190750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69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</a:t>
            </a:r>
            <a:r>
              <a:rPr lang="en-US" sz="4000" smtClean="0"/>
              <a:t> M</a:t>
            </a:r>
            <a:r>
              <a:rPr lang="en-US" smtClean="0"/>
              <a:t>emory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71600"/>
            <a:ext cx="8610600" cy="45307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mtClean="0"/>
              <a:t>Computer memory is binary (0 or 1) (on or off).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byte is the standard unit of measurement.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 byte is composed of 8 bits (binary digits).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Typical units of measurement: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smtClean="0"/>
              <a:t>1 KB (kilobyte) = 1000 bytes           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smtClean="0"/>
              <a:t>1 MB (megabyte) =1000 kilobytes or 1 million bytes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smtClean="0"/>
              <a:t>1 GB (gigabyte) =1000 megabytes or 1 billion bytes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1 Tb(Terabyte)= 1000 gigabytes or 1 trillon</a:t>
            </a:r>
          </a:p>
        </p:txBody>
      </p:sp>
      <p:pic>
        <p:nvPicPr>
          <p:cNvPr id="10245" name="Picture 5" descr="binary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876800" y="5410200"/>
            <a:ext cx="1179513" cy="1295400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10248" name="Picture 8" descr="Binary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2438400" y="5257800"/>
            <a:ext cx="1454150" cy="1447800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225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Management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248400" cy="4530725"/>
          </a:xfrm>
        </p:spPr>
        <p:txBody>
          <a:bodyPr/>
          <a:lstStyle/>
          <a:p>
            <a:pPr lvl="1" eaLnBrk="1" hangingPunct="1"/>
            <a:r>
              <a:rPr lang="en-US" smtClean="0"/>
              <a:t>Saving files - know the difference between “save” and “save as”.  “Save” will save the open document over the saved document while “save as” creates a new document if you rename the document.  Save often so work will not be lost.</a:t>
            </a:r>
          </a:p>
          <a:p>
            <a:pPr lvl="1" eaLnBrk="1" hangingPunct="1"/>
            <a:r>
              <a:rPr lang="en-US" smtClean="0"/>
              <a:t>Exporting – converts a native format to a non-native file format used in various software programs.  In vector programs, file types may be exported.</a:t>
            </a:r>
          </a:p>
          <a:p>
            <a:pPr eaLnBrk="1" hangingPunct="1"/>
            <a:endParaRPr lang="en-US" sz="2400" smtClean="0"/>
          </a:p>
        </p:txBody>
      </p:sp>
      <p:pic>
        <p:nvPicPr>
          <p:cNvPr id="34821" name="Picture 5" descr="gcos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7010400" y="3352800"/>
            <a:ext cx="1512888" cy="1879600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34824" name="Picture 8" descr="smart-notebook-menu-file-expor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6934200" y="1676400"/>
            <a:ext cx="1600200" cy="1360488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07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Management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8686800" cy="4533900"/>
          </a:xfrm>
        </p:spPr>
        <p:txBody>
          <a:bodyPr>
            <a:normAutofit fontScale="92500" lnSpcReduction="20000"/>
          </a:bodyPr>
          <a:lstStyle/>
          <a:p>
            <a:pPr lvl="1" eaLnBrk="1" hangingPunct="1">
              <a:lnSpc>
                <a:spcPct val="80000"/>
              </a:lnSpc>
            </a:pPr>
            <a:endParaRPr lang="en-US" sz="17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Different programs have different file extensions.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Naming files - avoid the following characters in naming files: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u="sng" dirty="0" smtClean="0"/>
              <a:t>Examples:</a:t>
            </a:r>
          </a:p>
          <a:p>
            <a:pPr lvl="3" eaLnBrk="1" hangingPunct="1">
              <a:lnSpc>
                <a:spcPct val="80000"/>
              </a:lnSpc>
            </a:pPr>
            <a:r>
              <a:rPr lang="en-US" dirty="0" smtClean="0"/>
              <a:t>  </a:t>
            </a:r>
            <a:r>
              <a:rPr lang="en-US" b="1" dirty="0" smtClean="0"/>
              <a:t>@ </a:t>
            </a:r>
          </a:p>
          <a:p>
            <a:pPr lvl="3" eaLnBrk="1" hangingPunct="1">
              <a:lnSpc>
                <a:spcPct val="80000"/>
              </a:lnSpc>
            </a:pPr>
            <a:r>
              <a:rPr lang="en-US" b="1" dirty="0" smtClean="0"/>
              <a:t>*</a:t>
            </a:r>
          </a:p>
          <a:p>
            <a:pPr lvl="3" eaLnBrk="1" hangingPunct="1">
              <a:lnSpc>
                <a:spcPct val="80000"/>
              </a:lnSpc>
            </a:pPr>
            <a:r>
              <a:rPr lang="en-US" b="1" dirty="0" smtClean="0"/>
              <a:t> .</a:t>
            </a:r>
          </a:p>
          <a:p>
            <a:pPr lvl="3" eaLnBrk="1" hangingPunct="1">
              <a:lnSpc>
                <a:spcPct val="80000"/>
              </a:lnSpc>
            </a:pPr>
            <a:endParaRPr 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Understand the parts of a path name.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i="1" u="sng" dirty="0" smtClean="0"/>
              <a:t>Example</a:t>
            </a:r>
            <a:r>
              <a:rPr lang="en-US" dirty="0" smtClean="0"/>
              <a:t>:               </a:t>
            </a:r>
            <a:r>
              <a:rPr lang="en-US" sz="3000" b="1" dirty="0" smtClean="0"/>
              <a:t>C:\SciVis\movie.avi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i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 dirty="0" smtClean="0"/>
              <a:t>Drive designator       Directory or folder    File name File extension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i="1" dirty="0" smtClean="0"/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</p:txBody>
      </p:sp>
      <p:pic>
        <p:nvPicPr>
          <p:cNvPr id="23561" name="Picture 9" descr="statistics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15000" y="0"/>
            <a:ext cx="2514600" cy="1562100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5605" name="Line 11"/>
          <p:cNvSpPr>
            <a:spLocks noChangeShapeType="1"/>
          </p:cNvSpPr>
          <p:nvPr/>
        </p:nvSpPr>
        <p:spPr bwMode="auto">
          <a:xfrm flipV="1">
            <a:off x="1905000" y="4308763"/>
            <a:ext cx="1066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12"/>
          <p:cNvSpPr>
            <a:spLocks noChangeShapeType="1"/>
          </p:cNvSpPr>
          <p:nvPr/>
        </p:nvSpPr>
        <p:spPr bwMode="auto">
          <a:xfrm flipV="1">
            <a:off x="3733800" y="4343399"/>
            <a:ext cx="76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14"/>
          <p:cNvSpPr>
            <a:spLocks noChangeShapeType="1"/>
          </p:cNvSpPr>
          <p:nvPr/>
        </p:nvSpPr>
        <p:spPr bwMode="auto">
          <a:xfrm flipH="1" flipV="1">
            <a:off x="6248400" y="4291445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 flipH="1" flipV="1">
            <a:off x="4953000" y="4367645"/>
            <a:ext cx="457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Management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419600" cy="4530725"/>
          </a:xfrm>
        </p:spPr>
        <p:txBody>
          <a:bodyPr/>
          <a:lstStyle/>
          <a:p>
            <a:pPr lvl="1" eaLnBrk="1" hangingPunct="1"/>
            <a:r>
              <a:rPr lang="en-US" smtClean="0"/>
              <a:t>Merging files - in 3D graphics, bringing an outside file into an open file (another name for this may be loading or replacing objects in the workspace).</a:t>
            </a:r>
          </a:p>
          <a:p>
            <a:pPr lvl="1" eaLnBrk="1" hangingPunct="1"/>
            <a:r>
              <a:rPr lang="en-US" smtClean="0"/>
              <a:t>Importing files - bringing a converted non-native format file into an open file.</a:t>
            </a:r>
          </a:p>
        </p:txBody>
      </p:sp>
      <p:pic>
        <p:nvPicPr>
          <p:cNvPr id="35845" name="Picture 5" descr="merg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586413" y="1600200"/>
            <a:ext cx="2028825" cy="2055813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35848" name="Picture 8" descr="importing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5638800" y="4038600"/>
            <a:ext cx="1981200" cy="1682750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235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End</a:t>
            </a:r>
          </a:p>
        </p:txBody>
      </p:sp>
      <p:pic>
        <p:nvPicPr>
          <p:cNvPr id="27651" name="Picture 5" descr="computer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19200"/>
            <a:ext cx="36877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25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 smtClean="0"/>
              <a:t>Output Devices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47800"/>
            <a:ext cx="4038600" cy="4530725"/>
          </a:xfrm>
        </p:spPr>
        <p:txBody>
          <a:bodyPr/>
          <a:lstStyle/>
          <a:p>
            <a:pPr lvl="1" eaLnBrk="1" hangingPunct="1"/>
            <a:r>
              <a:rPr lang="en-US" smtClean="0"/>
              <a:t>Output: devices that output information from the computer such as a printer and monitor.</a:t>
            </a:r>
          </a:p>
          <a:p>
            <a:pPr eaLnBrk="1" hangingPunct="1"/>
            <a:endParaRPr lang="en-US" sz="2400" smtClean="0"/>
          </a:p>
        </p:txBody>
      </p:sp>
      <p:pic>
        <p:nvPicPr>
          <p:cNvPr id="24582" name="Picture 6" descr="hp-laserjet-2300-laser-printer-review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638800" y="4343400"/>
            <a:ext cx="2444750" cy="2190750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24585" name="Picture 9" descr="flat-screen-monitor-lcd-monitor-pic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5791200" y="1676400"/>
            <a:ext cx="2190750" cy="2189163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37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 and Software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Hardware would include all the parts of a computer. </a:t>
            </a:r>
          </a:p>
          <a:p>
            <a:pPr eaLnBrk="1" hangingPunct="1"/>
            <a:r>
              <a:rPr lang="en-US" smtClean="0"/>
              <a:t>Computer Software includes the programs that are installed.. Or the instructions for completing tasks.</a:t>
            </a:r>
          </a:p>
        </p:txBody>
      </p:sp>
      <p:pic>
        <p:nvPicPr>
          <p:cNvPr id="6148" name="Picture 2" descr="http://course.fed.cuhk.edu.hk/s040643/EDD5169H/Computer%20Hardware.gif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1600200"/>
            <a:ext cx="2819400" cy="2255838"/>
          </a:xfrm>
          <a:noFill/>
        </p:spPr>
      </p:pic>
      <p:pic>
        <p:nvPicPr>
          <p:cNvPr id="6149" name="Picture 4" descr="http://img.alibaba.com/photo/229823740_1/computer_software_windows_xp_xp_sp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419600"/>
            <a:ext cx="28956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7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Central Processing Unit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47800"/>
            <a:ext cx="7848600" cy="4530725"/>
          </a:xfrm>
        </p:spPr>
        <p:txBody>
          <a:bodyPr>
            <a:normAutofit lnSpcReduction="10000"/>
          </a:bodyPr>
          <a:lstStyle/>
          <a:p>
            <a:pPr lvl="1" eaLnBrk="1" hangingPunct="1"/>
            <a:r>
              <a:rPr lang="en-US" smtClean="0"/>
              <a:t>CPU (Central Processing Unit) also called the Microprocessor or “The Brain” of the Computer.</a:t>
            </a:r>
          </a:p>
          <a:p>
            <a:pPr lvl="1" eaLnBrk="1" hangingPunct="1"/>
            <a:r>
              <a:rPr lang="en-US" smtClean="0"/>
              <a:t>Processor speed: The speed at which a microprocessor executes instructions. This is usually measured in megahertz (MHz).</a:t>
            </a:r>
          </a:p>
          <a:p>
            <a:pPr lvl="1" eaLnBrk="1" hangingPunct="1"/>
            <a:r>
              <a:rPr lang="en-US" smtClean="0"/>
              <a:t>Brands of Processors include: </a:t>
            </a:r>
          </a:p>
          <a:p>
            <a:pPr lvl="2" eaLnBrk="1" hangingPunct="1"/>
            <a:r>
              <a:rPr lang="en-US" sz="2400" smtClean="0"/>
              <a:t>Pentium</a:t>
            </a:r>
          </a:p>
          <a:p>
            <a:pPr lvl="2" eaLnBrk="1" hangingPunct="1"/>
            <a:r>
              <a:rPr lang="en-US" sz="2400" smtClean="0"/>
              <a:t>Celeron</a:t>
            </a:r>
          </a:p>
          <a:p>
            <a:pPr lvl="2" eaLnBrk="1" hangingPunct="1"/>
            <a:r>
              <a:rPr lang="en-US" sz="2400" smtClean="0"/>
              <a:t>MAC</a:t>
            </a:r>
          </a:p>
          <a:p>
            <a:pPr lvl="2" eaLnBrk="1" hangingPunct="1"/>
            <a:r>
              <a:rPr lang="en-US" sz="2400" smtClean="0"/>
              <a:t>AMD </a:t>
            </a:r>
          </a:p>
          <a:p>
            <a:pPr lvl="2" eaLnBrk="1" hangingPunct="1"/>
            <a:r>
              <a:rPr lang="en-US" sz="2400" smtClean="0"/>
              <a:t>Cyrix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</a:t>
            </a:r>
          </a:p>
        </p:txBody>
      </p:sp>
      <p:pic>
        <p:nvPicPr>
          <p:cNvPr id="7176" name="Picture 8" descr="Mobo%2520cpu0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/>
          <a:srcRect/>
          <a:stretch>
            <a:fillRect/>
          </a:stretch>
        </p:blipFill>
        <p:spPr>
          <a:xfrm>
            <a:off x="5943600" y="4419600"/>
            <a:ext cx="2438400" cy="1825625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795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 smtClean="0"/>
              <a:t>Central Processing Unit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47800"/>
            <a:ext cx="5410200" cy="4530725"/>
          </a:xfrm>
        </p:spPr>
        <p:txBody>
          <a:bodyPr/>
          <a:lstStyle/>
          <a:p>
            <a:pPr lvl="1" eaLnBrk="1" hangingPunct="1"/>
            <a:r>
              <a:rPr lang="en-US" smtClean="0"/>
              <a:t>Computer chip: also called the </a:t>
            </a:r>
            <a:r>
              <a:rPr lang="en-US" b="1" smtClean="0"/>
              <a:t>microprocessor</a:t>
            </a:r>
            <a:r>
              <a:rPr lang="en-US" smtClean="0"/>
              <a:t> may contain an entire processing unit. </a:t>
            </a:r>
          </a:p>
          <a:p>
            <a:pPr lvl="1" eaLnBrk="1" hangingPunct="1"/>
            <a:r>
              <a:rPr lang="en-US" smtClean="0"/>
              <a:t>Computer chips contain millions of transistors. They are small pieces of semi-conducting material (silicon).  </a:t>
            </a:r>
          </a:p>
          <a:p>
            <a:pPr lvl="1" eaLnBrk="1" hangingPunct="1"/>
            <a:r>
              <a:rPr lang="en-US" smtClean="0"/>
              <a:t>An integrated circuit is embedded in the silicon. Computers are made of many chips on a circuit board.</a:t>
            </a:r>
          </a:p>
        </p:txBody>
      </p:sp>
      <p:pic>
        <p:nvPicPr>
          <p:cNvPr id="25606" name="Picture 6" descr="chip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638800" y="1600200"/>
            <a:ext cx="2974975" cy="2189163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25609" name="Picture 9" descr="3Chip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6477000" y="4267200"/>
            <a:ext cx="1795463" cy="1809750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59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Storage Devices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24000"/>
            <a:ext cx="5486400" cy="4530725"/>
          </a:xfrm>
        </p:spPr>
        <p:txBody>
          <a:bodyPr/>
          <a:lstStyle/>
          <a:p>
            <a:pPr lvl="1" eaLnBrk="1" hangingPunct="1"/>
            <a:r>
              <a:rPr lang="en-US" smtClean="0"/>
              <a:t>The hard-drive is a mechanical storage device typically located internally. </a:t>
            </a:r>
          </a:p>
          <a:p>
            <a:pPr lvl="2" eaLnBrk="1" hangingPunct="1"/>
            <a:r>
              <a:rPr lang="en-US" sz="2400" smtClean="0"/>
              <a:t>Fast recording and recovery of data</a:t>
            </a:r>
          </a:p>
          <a:p>
            <a:pPr lvl="2" eaLnBrk="1" hangingPunct="1"/>
            <a:r>
              <a:rPr lang="en-US" sz="2400" smtClean="0"/>
              <a:t>Large storage capacity</a:t>
            </a:r>
          </a:p>
          <a:p>
            <a:pPr lvl="2" eaLnBrk="1" hangingPunct="1"/>
            <a:r>
              <a:rPr lang="en-US" sz="2400" smtClean="0"/>
              <a:t>Magnetic</a:t>
            </a:r>
          </a:p>
          <a:p>
            <a:pPr lvl="2" eaLnBrk="1" hangingPunct="1"/>
            <a:r>
              <a:rPr lang="en-US" sz="2400" smtClean="0"/>
              <a:t>Primary storage device for data and programs</a:t>
            </a:r>
          </a:p>
          <a:p>
            <a:pPr lvl="2" eaLnBrk="1" hangingPunct="1"/>
            <a:r>
              <a:rPr lang="en-US" sz="2400" smtClean="0"/>
              <a:t>Speed is measured in R.P.M.’s (Revolutions per minute)</a:t>
            </a:r>
          </a:p>
        </p:txBody>
      </p:sp>
      <p:pic>
        <p:nvPicPr>
          <p:cNvPr id="8197" name="Picture 5" descr="hard%2520drive%2520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867400" y="1600200"/>
            <a:ext cx="2190750" cy="2189163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8200" name="Picture 8" descr="hard_disk_drive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5867400" y="4419600"/>
            <a:ext cx="2362200" cy="1733550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07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Storage Devices (cont’d)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00200"/>
            <a:ext cx="4648200" cy="4530725"/>
          </a:xfrm>
        </p:spPr>
        <p:txBody>
          <a:bodyPr/>
          <a:lstStyle/>
          <a:p>
            <a:pPr lvl="1" eaLnBrk="1" hangingPunct="1"/>
            <a:r>
              <a:rPr lang="en-US" smtClean="0"/>
              <a:t>CD-ROM (compact disk </a:t>
            </a:r>
            <a:r>
              <a:rPr lang="en-US" b="1" smtClean="0"/>
              <a:t>read only memory</a:t>
            </a:r>
            <a:r>
              <a:rPr lang="en-US" smtClean="0"/>
              <a:t>)</a:t>
            </a:r>
          </a:p>
          <a:p>
            <a:pPr lvl="2" eaLnBrk="1" hangingPunct="1">
              <a:buFont typeface="Wingdings" pitchFamily="2" charset="2"/>
              <a:buNone/>
            </a:pPr>
            <a:endParaRPr lang="en-US" sz="2400" smtClean="0"/>
          </a:p>
          <a:p>
            <a:pPr lvl="2" eaLnBrk="1" hangingPunct="1"/>
            <a:r>
              <a:rPr lang="en-US" sz="2400" smtClean="0"/>
              <a:t> An optical device read by a </a:t>
            </a:r>
            <a:r>
              <a:rPr lang="en-US" sz="2400" b="1" smtClean="0"/>
              <a:t>diode laser</a:t>
            </a:r>
          </a:p>
          <a:p>
            <a:pPr lvl="2" eaLnBrk="1" hangingPunct="1">
              <a:buFont typeface="Wingdings" pitchFamily="2" charset="2"/>
              <a:buNone/>
            </a:pPr>
            <a:endParaRPr lang="en-US" sz="2400" smtClean="0"/>
          </a:p>
        </p:txBody>
      </p:sp>
      <p:pic>
        <p:nvPicPr>
          <p:cNvPr id="9221" name="Picture 5" descr="cdrom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0" y="1676400"/>
            <a:ext cx="2386013" cy="2189163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9224" name="Picture 8" descr="cdrom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5791200" y="4114800"/>
            <a:ext cx="1601788" cy="2190750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3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 smtClean="0"/>
              <a:t>Data Storage Devices (cont’d)</a:t>
            </a:r>
          </a:p>
        </p:txBody>
      </p:sp>
      <p:pic>
        <p:nvPicPr>
          <p:cNvPr id="27655" name="Picture 7" descr="floppy%2520disk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562600" y="1828800"/>
            <a:ext cx="2794000" cy="1803400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27658" name="Picture 10" descr="SM_G50S_Improved_USB_Flash_Drive___MP3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5791200" y="4114800"/>
            <a:ext cx="2216150" cy="2190750"/>
          </a:xfrm>
          <a:ln>
            <a:solidFill>
              <a:schemeClr val="bg2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1269" name="Rectangle 1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  <a:buSzPct val="135000"/>
              <a:buFont typeface="Wingdings" pitchFamily="2" charset="2"/>
              <a:buChar char="§"/>
            </a:pPr>
            <a:r>
              <a:rPr lang="en-US" sz="2400" smtClean="0"/>
              <a:t>Floppy diskette is magnetic storage device for small amounts of data (1.44MB).   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SzPct val="135000"/>
              <a:buFont typeface="Wingdings" pitchFamily="2" charset="2"/>
              <a:buChar char="§"/>
            </a:pPr>
            <a:r>
              <a:rPr lang="en-US" sz="2400" smtClean="0"/>
              <a:t> FLASH drive is a compact and portable electronic storage device.  </a:t>
            </a:r>
          </a:p>
          <a:p>
            <a:pPr lvl="1" eaLnBrk="1" hangingPunct="1">
              <a:lnSpc>
                <a:spcPct val="80000"/>
              </a:lnSpc>
              <a:buSzPct val="65000"/>
              <a:buFont typeface="Wingdings" pitchFamily="2" charset="2"/>
              <a:buChar char="q"/>
            </a:pPr>
            <a:r>
              <a:rPr lang="en-US" smtClean="0"/>
              <a:t>USB (plug and play) supported</a:t>
            </a:r>
          </a:p>
          <a:p>
            <a:pPr lvl="1" eaLnBrk="1" hangingPunct="1">
              <a:lnSpc>
                <a:spcPct val="80000"/>
              </a:lnSpc>
              <a:buSzPct val="65000"/>
              <a:buFont typeface="Wingdings" pitchFamily="2" charset="2"/>
              <a:buNone/>
            </a:pPr>
            <a:endParaRPr lang="en-US" sz="20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/>
              <a:t>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5249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63</TotalTime>
  <Words>1049</Words>
  <Application>Microsoft Office PowerPoint</Application>
  <PresentationFormat>On-screen Show (4:3)</PresentationFormat>
  <Paragraphs>127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Opulent</vt:lpstr>
      <vt:lpstr>Basic Computer Hardware and Software.</vt:lpstr>
      <vt:lpstr>Input Devices</vt:lpstr>
      <vt:lpstr>Output Devices</vt:lpstr>
      <vt:lpstr>Hardware and Software</vt:lpstr>
      <vt:lpstr>Central Processing Unit</vt:lpstr>
      <vt:lpstr>Central Processing Unit</vt:lpstr>
      <vt:lpstr>Data Storage Devices </vt:lpstr>
      <vt:lpstr>Data Storage Devices (cont’d)</vt:lpstr>
      <vt:lpstr>Data Storage Devices (cont’d)</vt:lpstr>
      <vt:lpstr>Computer Memory</vt:lpstr>
      <vt:lpstr>Graphic User Interface (GUI)</vt:lpstr>
      <vt:lpstr>Video Cards</vt:lpstr>
      <vt:lpstr>Ports and Peripherals</vt:lpstr>
      <vt:lpstr>Ports and Peripherals</vt:lpstr>
      <vt:lpstr>LAN and WAN</vt:lpstr>
      <vt:lpstr>Bandwidth and Baud Rate</vt:lpstr>
      <vt:lpstr>Multitasking and Multiprocessing</vt:lpstr>
      <vt:lpstr>Multimedia  </vt:lpstr>
      <vt:lpstr>Resolution</vt:lpstr>
      <vt:lpstr>Resolution </vt:lpstr>
      <vt:lpstr>Computer Memory</vt:lpstr>
      <vt:lpstr>File Management</vt:lpstr>
      <vt:lpstr>File Management </vt:lpstr>
      <vt:lpstr>File Management</vt:lpstr>
      <vt:lpstr>The End</vt:lpstr>
    </vt:vector>
  </TitlesOfParts>
  <Company>WSFCS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Computer Hardware and Software.</dc:title>
  <dc:creator>WSAdmin</dc:creator>
  <cp:lastModifiedBy>WSAdmin</cp:lastModifiedBy>
  <cp:revision>2</cp:revision>
  <cp:lastPrinted>2014-09-03T13:56:40Z</cp:lastPrinted>
  <dcterms:created xsi:type="dcterms:W3CDTF">2014-09-02T13:27:46Z</dcterms:created>
  <dcterms:modified xsi:type="dcterms:W3CDTF">2014-09-03T14:57:19Z</dcterms:modified>
</cp:coreProperties>
</file>