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2" r:id="rId26"/>
    <p:sldId id="281" r:id="rId27"/>
    <p:sldId id="27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1C71-4F64-4562-9287-FC0871A9F15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493E-7994-4116-8AB4-136F8C074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66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1C71-4F64-4562-9287-FC0871A9F15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493E-7994-4116-8AB4-136F8C074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53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1C71-4F64-4562-9287-FC0871A9F15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493E-7994-4116-8AB4-136F8C074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269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1C71-4F64-4562-9287-FC0871A9F15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493E-7994-4116-8AB4-136F8C074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72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1C71-4F64-4562-9287-FC0871A9F15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493E-7994-4116-8AB4-136F8C074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692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1C71-4F64-4562-9287-FC0871A9F15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493E-7994-4116-8AB4-136F8C074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510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1C71-4F64-4562-9287-FC0871A9F15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493E-7994-4116-8AB4-136F8C074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632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1C71-4F64-4562-9287-FC0871A9F15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493E-7994-4116-8AB4-136F8C074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445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1C71-4F64-4562-9287-FC0871A9F15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493E-7994-4116-8AB4-136F8C074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09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1C71-4F64-4562-9287-FC0871A9F15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4D3493E-7994-4116-8AB4-136F8C074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64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1C71-4F64-4562-9287-FC0871A9F15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493E-7994-4116-8AB4-136F8C074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37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1C71-4F64-4562-9287-FC0871A9F15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493E-7994-4116-8AB4-136F8C074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5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1C71-4F64-4562-9287-FC0871A9F15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493E-7994-4116-8AB4-136F8C074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4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1C71-4F64-4562-9287-FC0871A9F15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493E-7994-4116-8AB4-136F8C074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74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1C71-4F64-4562-9287-FC0871A9F15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493E-7994-4116-8AB4-136F8C074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11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1C71-4F64-4562-9287-FC0871A9F15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493E-7994-4116-8AB4-136F8C074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01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1C71-4F64-4562-9287-FC0871A9F15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493E-7994-4116-8AB4-136F8C074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80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C41C71-4F64-4562-9287-FC0871A9F15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D3493E-7994-4116-8AB4-136F8C074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60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A50D-1BDF-CC4C-91EB-418A38FD8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64389" y="245534"/>
            <a:ext cx="11967411" cy="2616199"/>
          </a:xfrm>
        </p:spPr>
        <p:txBody>
          <a:bodyPr>
            <a:normAutofit/>
          </a:bodyPr>
          <a:lstStyle/>
          <a:p>
            <a:r>
              <a:rPr lang="en-GB" dirty="0"/>
              <a:t>Hate Speech detection using Transformers (Deep Learning)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EE28D-91AD-9201-6FDC-6D73ACE48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BY:</a:t>
            </a:r>
          </a:p>
          <a:p>
            <a:r>
              <a:rPr lang="en-IN" dirty="0"/>
              <a:t>VARSHIT MANEPALLI</a:t>
            </a:r>
          </a:p>
          <a:p>
            <a:r>
              <a:rPr lang="en-IN" dirty="0"/>
              <a:t>LISUM32</a:t>
            </a:r>
          </a:p>
        </p:txBody>
      </p:sp>
    </p:spTree>
    <p:extLst>
      <p:ext uri="{BB962C8B-B14F-4D97-AF65-F5344CB8AC3E}">
        <p14:creationId xmlns:p14="http://schemas.microsoft.com/office/powerpoint/2010/main" val="3499090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776E-4823-F1FF-8079-1D304FBC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Analytics(EDA)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4A9FD80-0589-FBAA-E632-58CD39D6BA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07857"/>
            <a:ext cx="7122695" cy="458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214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776E-4823-F1FF-8079-1D304FBC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Analytics(EDA)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D034817-264B-A90D-74C5-B12FE368E7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1" y="2438399"/>
            <a:ext cx="5782318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4B2527CF-5B38-9CBA-9993-90382F665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229" y="2438399"/>
            <a:ext cx="5782319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906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776E-4823-F1FF-8079-1D304FBC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Analytics(EDA)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07C4652-6004-D334-11A2-55F780AB92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611" y="2081367"/>
            <a:ext cx="8189078" cy="442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02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776E-4823-F1FF-8079-1D304FBC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Analytics(EDA)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D31C85E-656A-CF34-BD44-4E613970CA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133" y="2433030"/>
            <a:ext cx="7353556" cy="397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915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776E-4823-F1FF-8079-1D304FBC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Analytics(EDA)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8AC28-A036-A269-47C4-7E94FEBE5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b="1" dirty="0"/>
              <a:t>Class Imbalance</a:t>
            </a:r>
            <a:r>
              <a:rPr lang="en-GB" dirty="0"/>
              <a:t>: More non-hate speech tweets compared to hate speech tweets.</a:t>
            </a:r>
          </a:p>
          <a:p>
            <a:pPr lvl="1"/>
            <a:r>
              <a:rPr lang="en-GB" b="1" dirty="0"/>
              <a:t>Implication</a:t>
            </a:r>
            <a:r>
              <a:rPr lang="en-GB" dirty="0"/>
              <a:t>: Potential bias in model training if not addressed.</a:t>
            </a:r>
          </a:p>
          <a:p>
            <a:r>
              <a:rPr lang="en-GB" b="1" dirty="0"/>
              <a:t>Tweet Lengths</a:t>
            </a:r>
            <a:r>
              <a:rPr lang="en-GB" dirty="0"/>
              <a:t>: Most tweets are short, typically under 100 characters.</a:t>
            </a:r>
          </a:p>
          <a:p>
            <a:pPr lvl="1"/>
            <a:r>
              <a:rPr lang="en-GB" b="1" dirty="0"/>
              <a:t>Implication</a:t>
            </a:r>
            <a:r>
              <a:rPr lang="en-GB" dirty="0"/>
              <a:t>: Length distribution affects text processing and feature extraction.</a:t>
            </a:r>
          </a:p>
          <a:p>
            <a:r>
              <a:rPr lang="en-GB" b="1" dirty="0"/>
              <a:t>Common Words</a:t>
            </a:r>
            <a:r>
              <a:rPr lang="en-GB" dirty="0"/>
              <a:t>: Frequent occurrence of generic terms like "user" and "thanks.“</a:t>
            </a:r>
          </a:p>
          <a:p>
            <a:pPr lvl="1"/>
            <a:r>
              <a:rPr lang="en-GB" b="1" dirty="0"/>
              <a:t>Implication</a:t>
            </a:r>
            <a:r>
              <a:rPr lang="en-GB" dirty="0"/>
              <a:t>: Need for further cleaning to remove non-informative words.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1604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552C-B820-5FE3-9E5F-83D06527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39CCA-3D43-D340-9E13-9EFC7298A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Bag of Words (BoW) </a:t>
            </a:r>
            <a:r>
              <a:rPr lang="en-GB" dirty="0"/>
              <a:t>: Converts text into fixed-length vectors by counting word frequency.</a:t>
            </a:r>
          </a:p>
          <a:p>
            <a:pPr lvl="1"/>
            <a:r>
              <a:rPr lang="en-GB" b="1" dirty="0"/>
              <a:t>Usage </a:t>
            </a:r>
            <a:r>
              <a:rPr lang="en-GB" dirty="0"/>
              <a:t>: Basic method to transform text into numerical data.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39A4B-F9B5-D072-C0D9-55B1B0A7F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584" y="3942566"/>
            <a:ext cx="5520734" cy="284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44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552C-B820-5FE3-9E5F-83D06527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39CCA-3D43-D340-9E13-9EFC7298A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TF-IDF (Term Frequency-Inverse Document Frequency)</a:t>
            </a:r>
            <a:r>
              <a:rPr lang="en-GB" dirty="0"/>
              <a:t>: Enhances BoW by weighing word frequency against its overall frequency across all documents.</a:t>
            </a:r>
          </a:p>
          <a:p>
            <a:pPr lvl="1"/>
            <a:r>
              <a:rPr lang="en-GB" b="1" dirty="0"/>
              <a:t>Usage</a:t>
            </a:r>
            <a:r>
              <a:rPr lang="en-GB" dirty="0"/>
              <a:t>: Emphasizes unique, informative words.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12D3FF-A483-F8F9-B247-924C61981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13" y="3894833"/>
            <a:ext cx="6812535" cy="288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04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552C-B820-5FE3-9E5F-83D06527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39CCA-3D43-D340-9E13-9EFC7298A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Word2Vec </a:t>
            </a:r>
            <a:r>
              <a:rPr lang="en-GB" dirty="0"/>
              <a:t>: Represents words as continuous vectors in a high-dimensional space, capturing semantic meaning.</a:t>
            </a:r>
          </a:p>
          <a:p>
            <a:pPr lvl="1"/>
            <a:r>
              <a:rPr lang="en-GB" b="1" dirty="0"/>
              <a:t>Usage </a:t>
            </a:r>
            <a:r>
              <a:rPr lang="en-GB" dirty="0"/>
              <a:t>: Uses word co-occurrence patterns to understand context.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444295-0D2F-C66E-874B-FB08625F5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477" y="3730263"/>
            <a:ext cx="5809534" cy="296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1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71F70-5691-092D-11FB-AE5FDA49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Recommended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401C8-DB85-4538-9B8A-4C7E737FE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b="1" dirty="0"/>
              <a:t>Baseline Models</a:t>
            </a:r>
          </a:p>
          <a:p>
            <a:pPr lvl="1"/>
            <a:r>
              <a:rPr lang="en-IN" b="1" dirty="0"/>
              <a:t>Logistic Regression </a:t>
            </a:r>
            <a:r>
              <a:rPr lang="en-IN" dirty="0"/>
              <a:t>: </a:t>
            </a:r>
            <a:r>
              <a:rPr lang="en-GB" dirty="0"/>
              <a:t>Simple, interpretable, good for initial benchmarks.</a:t>
            </a:r>
          </a:p>
          <a:p>
            <a:pPr lvl="1"/>
            <a:r>
              <a:rPr lang="en-GB" b="1" dirty="0"/>
              <a:t>Random Forest</a:t>
            </a:r>
            <a:r>
              <a:rPr lang="en-GB" dirty="0"/>
              <a:t> : Captures non-linear relationships, suitable for diverse features.</a:t>
            </a:r>
          </a:p>
          <a:p>
            <a:r>
              <a:rPr lang="en-GB" dirty="0"/>
              <a:t>Advanced Models</a:t>
            </a:r>
          </a:p>
          <a:p>
            <a:pPr lvl="1"/>
            <a:r>
              <a:rPr lang="en-GB" b="1" dirty="0"/>
              <a:t>Support Vector Machines (SVM) </a:t>
            </a:r>
            <a:r>
              <a:rPr lang="en-GB" dirty="0"/>
              <a:t>: Effective for high-dimensional spaces, particularly text data.</a:t>
            </a:r>
          </a:p>
          <a:p>
            <a:pPr lvl="1"/>
            <a:r>
              <a:rPr lang="en-GB" b="1" dirty="0"/>
              <a:t>Neural Networks </a:t>
            </a:r>
            <a:r>
              <a:rPr lang="en-GB" dirty="0"/>
              <a:t>: Deep learning models for large datasets and complex features.</a:t>
            </a:r>
          </a:p>
          <a:p>
            <a:pPr lvl="1"/>
            <a:r>
              <a:rPr lang="en-GB" b="1" dirty="0"/>
              <a:t>Transformer-based Models (e.g., BERT) </a:t>
            </a:r>
            <a:r>
              <a:rPr lang="en-GB" dirty="0"/>
              <a:t>: State-of-the-art for NLP tasks, understanding context and semantics deeply.</a:t>
            </a:r>
          </a:p>
          <a:p>
            <a:pPr lvl="1"/>
            <a:endParaRPr lang="en-GB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4628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3CB6-DF5E-3D08-2F16-AEC634B5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Selected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84B48-F986-D8CC-53CB-4CEAB7B9E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We will Implement Transformer-based Models for this project</a:t>
            </a:r>
          </a:p>
          <a:p>
            <a:r>
              <a:rPr lang="en-IN" dirty="0"/>
              <a:t>Reason</a:t>
            </a:r>
          </a:p>
          <a:p>
            <a:pPr lvl="1"/>
            <a:r>
              <a:rPr lang="en-IN" b="1" dirty="0"/>
              <a:t>State of the Art Performance </a:t>
            </a:r>
            <a:r>
              <a:rPr lang="en-IN" dirty="0"/>
              <a:t>: These models </a:t>
            </a:r>
            <a:r>
              <a:rPr lang="en-GB" dirty="0"/>
              <a:t>are known for achieving state-of-the-art performance in various NLP tasks, including text classification and sentiment analysis.</a:t>
            </a:r>
          </a:p>
          <a:p>
            <a:pPr lvl="1"/>
            <a:r>
              <a:rPr lang="en-GB" b="1" dirty="0"/>
              <a:t>Contextual Understanding </a:t>
            </a:r>
            <a:r>
              <a:rPr lang="en-GB" dirty="0"/>
              <a:t>: They can understand the context of a word in a sentence by considering both the left and right context simultaneously. This bidirectional approach allows for a deeper understanding.</a:t>
            </a:r>
          </a:p>
          <a:p>
            <a:pPr lvl="1"/>
            <a:r>
              <a:rPr lang="en-GB" b="1" dirty="0"/>
              <a:t>Adaptability</a:t>
            </a:r>
            <a:r>
              <a:rPr lang="en-GB" dirty="0"/>
              <a:t> : They are highly adaptable to various NLP tasks with minimal modifications, making them versatile tools for different aspects of text analysis and classification.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92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553B-84E4-503A-DF1A-DA63D785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F8D6-43CD-4938-C15D-39E98DB76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124201"/>
          </a:xfrm>
        </p:spPr>
        <p:txBody>
          <a:bodyPr/>
          <a:lstStyle/>
          <a:p>
            <a:r>
              <a:rPr lang="en-GB" dirty="0"/>
              <a:t>Identify and classify statements that contain offensive, derogatory, or discriminatory language directed towards individuals or groups</a:t>
            </a:r>
          </a:p>
          <a:p>
            <a:r>
              <a:rPr lang="en-GB" dirty="0"/>
              <a:t>Develop a robust system for detecting hate speech on social media using Natural Language Processing (NLP).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575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AE51-C305-31F8-F089-64E38F77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Linear Model (Logistic Regression)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A88F72-888B-DA00-1C83-090872977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0014" y="2073109"/>
            <a:ext cx="7148052" cy="4530656"/>
          </a:xfrm>
        </p:spPr>
      </p:pic>
    </p:spTree>
    <p:extLst>
      <p:ext uri="{BB962C8B-B14F-4D97-AF65-F5344CB8AC3E}">
        <p14:creationId xmlns:p14="http://schemas.microsoft.com/office/powerpoint/2010/main" val="3660467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9DAB-5473-9AAC-C328-993EF324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Ensemble Model (Random Forest Classifier)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DF7084-D06E-F76C-91C7-336A5B4C4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4054" y="2115166"/>
            <a:ext cx="7079226" cy="4608872"/>
          </a:xfrm>
        </p:spPr>
      </p:pic>
    </p:spTree>
    <p:extLst>
      <p:ext uri="{BB962C8B-B14F-4D97-AF65-F5344CB8AC3E}">
        <p14:creationId xmlns:p14="http://schemas.microsoft.com/office/powerpoint/2010/main" val="2172959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4F85-9D20-8013-8410-2F59AB1C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Boosting Model(Gradient Boosting Classifier)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F12CF0-0663-BA85-AA33-E9505C932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0572" y="2144030"/>
            <a:ext cx="6984641" cy="4551144"/>
          </a:xfrm>
        </p:spPr>
      </p:pic>
    </p:spTree>
    <p:extLst>
      <p:ext uri="{BB962C8B-B14F-4D97-AF65-F5344CB8AC3E}">
        <p14:creationId xmlns:p14="http://schemas.microsoft.com/office/powerpoint/2010/main" val="2041610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1721-CE2C-A650-774C-D295B3502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" y="1317521"/>
            <a:ext cx="5309420" cy="3824750"/>
          </a:xfrm>
        </p:spPr>
        <p:txBody>
          <a:bodyPr>
            <a:normAutofit/>
          </a:bodyPr>
          <a:lstStyle/>
          <a:p>
            <a:r>
              <a:rPr lang="en-IN" sz="3400" b="1" dirty="0"/>
              <a:t>Transformers Model</a:t>
            </a:r>
            <a:br>
              <a:rPr lang="en-IN" sz="3400" b="1" dirty="0"/>
            </a:br>
            <a:r>
              <a:rPr lang="en-IN" sz="3400" b="1" dirty="0"/>
              <a:t>(BERT)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FAE0EABB-B5C5-5712-3099-4D83F8BAE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125" y="74142"/>
            <a:ext cx="5652934" cy="670971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307409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1721-CE2C-A650-774C-D295B3502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" y="1317521"/>
            <a:ext cx="5309420" cy="3824750"/>
          </a:xfrm>
        </p:spPr>
        <p:txBody>
          <a:bodyPr>
            <a:normAutofit/>
          </a:bodyPr>
          <a:lstStyle/>
          <a:p>
            <a:r>
              <a:rPr lang="en-IN" sz="3400" b="1" dirty="0"/>
              <a:t>Transformers Model</a:t>
            </a:r>
            <a:br>
              <a:rPr lang="en-IN" sz="3400" b="1" dirty="0"/>
            </a:br>
            <a:r>
              <a:rPr lang="en-IN" sz="3400" b="1" dirty="0"/>
              <a:t>(BERT)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C6E156-4AF1-841F-653C-6164F672E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742" y="2108246"/>
            <a:ext cx="5222678" cy="288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14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10AB-F578-D888-325A-3EE5B579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Future Developments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7857E8-380B-A832-C1D2-F642B50889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1" y="2128072"/>
            <a:ext cx="8490102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NLP Techniques: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more sophisticated Natural Language Processing (NLP) techniques and models like BERT, GPT, or transformers to enhance the accuracy of hate speech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Multilingual Support: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the model to detect hate speech in multiple languages, making it more versatile and applicable globally.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Monitoring: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capabilities for real-time monitoring and detection of hate speech on social media platforms and other online forums.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Contextual Understanding: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the model’s ability to understand context, reducing false positives and negatives by considering the broader conversation.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Feedback Integration: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a user feedback mechanism to refine and improve the model based on real-world use cases and inputs.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Ethical AI Practices: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the model adheres to ethical AI guidelines, minimizing biases and promoting fairness in detection results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181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3224-DD46-E329-0861-E8E77957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BA42E3-8E27-37EA-277F-69AA93114C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1" y="2413220"/>
            <a:ext cx="9360670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Hate Speech Detection project aims to tackle the pervasive issue of online hate speech by employing advanced Machine Learning and NLP techniques to accurately classify harmful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tool contributes to creating a safer online environment by identifying and mitigating the spread of hate speech on platforms like Twitter.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to be accessible and effective, our model can be utilized by various organizations and individuals to monitor and address hate speech in real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Potential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planned advancements, our project is poised to become even more robust, supporting multiple languages, real-time monitoring, and better contextual understanding.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 to Action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encourage stakeholders to adopt this tool, provide valuable feedback, and collaborate with us in the fight against online hate speech through innovative technology.</a:t>
            </a:r>
          </a:p>
        </p:txBody>
      </p:sp>
    </p:spTree>
    <p:extLst>
      <p:ext uri="{BB962C8B-B14F-4D97-AF65-F5344CB8AC3E}">
        <p14:creationId xmlns:p14="http://schemas.microsoft.com/office/powerpoint/2010/main" val="2826525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010EAF54-D697-7FDC-A7DF-B80023F19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299" y="1380068"/>
            <a:ext cx="6054723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/>
              <a:t>Thank You</a:t>
            </a:r>
          </a:p>
        </p:txBody>
      </p:sp>
      <p:pic>
        <p:nvPicPr>
          <p:cNvPr id="6" name="Picture 5" descr="A dna strand with many lines and dots&#10;&#10;Description automatically generated with medium confidence">
            <a:extLst>
              <a:ext uri="{FF2B5EF4-FFF2-40B4-BE49-F238E27FC236}">
                <a16:creationId xmlns:a16="http://schemas.microsoft.com/office/drawing/2014/main" id="{D1126B18-5BB8-269D-A351-831353D1B2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75" t="3195" r="2" b="5898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7337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78F13-A601-0C55-203A-71D9D4667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CE28E-35B7-89BA-78D1-3A110AB5D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Protect users from harmful content</a:t>
            </a:r>
          </a:p>
          <a:p>
            <a:r>
              <a:rPr lang="en-GB" dirty="0"/>
              <a:t>Promote a safe and inclusive online environment</a:t>
            </a:r>
          </a:p>
          <a:p>
            <a:r>
              <a:rPr lang="en-GB" dirty="0"/>
              <a:t>Assist platforms in compliance with regulations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97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570B-2720-E3FB-ED40-E8A0F6F91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8525-F124-C67D-0164-60776B0E5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Training dataset with labelled tweets (hate speech or non-hate speech)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956F3-57C2-8722-43F3-B7E3B63E7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049" y="3429000"/>
            <a:ext cx="5029902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0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570B-2720-E3FB-ED40-E8A0F6F91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8525-F124-C67D-0164-60776B0E5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 dataset with unlabelled tweets for model evaluation.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2209A-B5D6-61B3-CABB-F3674BCCC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601" y="3417655"/>
            <a:ext cx="5036303" cy="237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8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9F6E-1E72-5049-2F38-A2E3B0C9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8B15C-3D2C-9AB6-2A59-53140C997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Removing URLs, Mentions, and Hashtags</a:t>
            </a:r>
          </a:p>
          <a:p>
            <a:pPr lvl="1"/>
            <a:r>
              <a:rPr lang="en-GB" dirty="0"/>
              <a:t>Cleaned text by removing web addresses, user mentions, and hashtags.</a:t>
            </a:r>
          </a:p>
          <a:p>
            <a:r>
              <a:rPr lang="en-GB" b="1" dirty="0"/>
              <a:t>Converting Text to Lowercase</a:t>
            </a:r>
          </a:p>
          <a:p>
            <a:pPr lvl="1"/>
            <a:r>
              <a:rPr lang="en-GB" dirty="0"/>
              <a:t>Standardized text to lowercase for consistency.</a:t>
            </a:r>
          </a:p>
          <a:p>
            <a:r>
              <a:rPr lang="en-GB" b="1" dirty="0"/>
              <a:t>Removing Special Characters and Numbers</a:t>
            </a:r>
          </a:p>
          <a:p>
            <a:pPr lvl="1"/>
            <a:r>
              <a:rPr lang="en-GB" dirty="0"/>
              <a:t>Filtered out non-alphabetic characters and digits to focus on meaningful words.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103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9900-F6C6-D445-7831-988EC52A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3ACF4-3DAA-B661-9894-767DA90EB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sample code for the implementations 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D4F4E-E5B3-2D23-7619-9F51C0EDC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206" y="3747836"/>
            <a:ext cx="7182852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7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776E-4823-F1FF-8079-1D304FBC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Analytics(EDA)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5EE496-2D70-83CE-4171-56FFDA771A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79" y="2142570"/>
            <a:ext cx="4588042" cy="459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753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776E-4823-F1FF-8079-1D304FBC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Analytics(EDA)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AFE61DB-4E46-C473-96A0-0A25E1FE0A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645" y="2183442"/>
            <a:ext cx="7023260" cy="44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792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87</TotalTime>
  <Words>856</Words>
  <Application>Microsoft Office PowerPoint</Application>
  <PresentationFormat>Widescreen</PresentationFormat>
  <Paragraphs>107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Corbel</vt:lpstr>
      <vt:lpstr>Parallax</vt:lpstr>
      <vt:lpstr>Hate Speech detection using Transformers (Deep Learning)</vt:lpstr>
      <vt:lpstr>Objective</vt:lpstr>
      <vt:lpstr>Importance</vt:lpstr>
      <vt:lpstr>Dataset</vt:lpstr>
      <vt:lpstr>Dataset</vt:lpstr>
      <vt:lpstr>Data Cleaning</vt:lpstr>
      <vt:lpstr>Data Cleaning</vt:lpstr>
      <vt:lpstr>Exploratory Data Analytics(EDA)</vt:lpstr>
      <vt:lpstr>Exploratory Data Analytics(EDA)</vt:lpstr>
      <vt:lpstr>Exploratory Data Analytics(EDA)</vt:lpstr>
      <vt:lpstr>Exploratory Data Analytics(EDA)</vt:lpstr>
      <vt:lpstr>Exploratory Data Analytics(EDA)</vt:lpstr>
      <vt:lpstr>Exploratory Data Analytics(EDA)</vt:lpstr>
      <vt:lpstr>Exploratory Data Analytics(EDA) Key Findings</vt:lpstr>
      <vt:lpstr>Feature Engineering</vt:lpstr>
      <vt:lpstr>Feature Engineering</vt:lpstr>
      <vt:lpstr>Feature Engineering</vt:lpstr>
      <vt:lpstr>Recommended Models</vt:lpstr>
      <vt:lpstr>Selected Model</vt:lpstr>
      <vt:lpstr>Linear Model (Logistic Regression)</vt:lpstr>
      <vt:lpstr>Ensemble Model (Random Forest Classifier)</vt:lpstr>
      <vt:lpstr>Boosting Model(Gradient Boosting Classifier)</vt:lpstr>
      <vt:lpstr>Transformers Model (BERT)</vt:lpstr>
      <vt:lpstr>Transformers Model (BERT)</vt:lpstr>
      <vt:lpstr>Future Developments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Varshit manepalli</dc:creator>
  <cp:lastModifiedBy>Varshit manepalli</cp:lastModifiedBy>
  <cp:revision>36</cp:revision>
  <dcterms:created xsi:type="dcterms:W3CDTF">2024-06-12T17:13:13Z</dcterms:created>
  <dcterms:modified xsi:type="dcterms:W3CDTF">2024-06-28T03:10:47Z</dcterms:modified>
</cp:coreProperties>
</file>