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Lst>
  <p:sldIdLst>
    <p:sldId id="256" r:id="rId4"/>
    <p:sldId id="257" r:id="rId5"/>
    <p:sldId id="258" r:id="rId6"/>
    <p:sldId id="259" r:id="rId7"/>
    <p:sldId id="260" r:id="rId8"/>
    <p:sldId id="261" r:id="rId9"/>
    <p:sldId id="262" r:id="rId10"/>
    <p:sldId id="266" r:id="rId11"/>
    <p:sldId id="263" r:id="rId12"/>
    <p:sldId id="264" r:id="rId13"/>
    <p:sldId id="265" r:id="rId14"/>
    <p:sldId id="267"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34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fld>
            <a:endParaRPr lang="en-IN" spc="10"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fld>
            <a:endParaRPr lang="en-IN" spc="10" dirty="0"/>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fld>
            <a:endParaRPr lang="en-IN" spc="10" dirty="0"/>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fld>
            <a:endParaRPr lang="en-IN" spc="10" dirty="0"/>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fld>
            <a:endParaRPr lang="en-IN" spc="10" dirty="0"/>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fld>
            <a:endParaRPr lang="en-IN" spc="10" dirty="0"/>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fld>
            <a:endParaRPr lang="en-IN" spc="10" dirty="0"/>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fld>
            <a:endParaRPr lang="en-IN" spc="10" dirty="0"/>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fld>
            <a:endParaRPr lang="en-IN" spc="10" dirty="0"/>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fld>
            <a:endParaRPr lang="en-IN" spc="10"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2" Type="http://schemas.openxmlformats.org/officeDocument/2006/relationships/theme" Target="../theme/theme2.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fld>
            <a:endParaRPr lang="en-IN" spc="1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D8BD707-D9CF-40AE-B4C6-C98DA3205C09}"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38100">
              <a:lnSpc>
                <a:spcPct val="100000"/>
              </a:lnSpc>
              <a:spcBef>
                <a:spcPts val="55"/>
              </a:spcBef>
            </a:pPr>
            <a:fld id="{81D60167-4931-47E6-BA6A-407CBD079E47}" type="slidenum">
              <a:rPr lang="en-IN" spc="10" smtClean="0"/>
            </a:fld>
            <a:endParaRPr lang="en-IN" spc="10" dirty="0"/>
          </a:p>
        </p:txBody>
      </p:sp>
    </p:spTree>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hyperlink" Target="https://github.com/vigneswarareddysabbella/vignesh-project.git" TargetMode="Externa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5" name="Text Box 14"/>
          <p:cNvSpPr txBox="1"/>
          <p:nvPr/>
        </p:nvSpPr>
        <p:spPr>
          <a:xfrm>
            <a:off x="6176010" y="2273935"/>
            <a:ext cx="2945765" cy="36830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p>
            <a:r>
              <a:rPr lang="en-US"/>
              <a:t>VARSHINI VELAGA </a:t>
            </a:r>
            <a:endParaRPr lang="en-US"/>
          </a:p>
        </p:txBody>
      </p:sp>
      <p:sp>
        <p:nvSpPr>
          <p:cNvPr id="17" name="Text Box 16"/>
          <p:cNvSpPr txBox="1"/>
          <p:nvPr/>
        </p:nvSpPr>
        <p:spPr>
          <a:xfrm>
            <a:off x="11960225" y="1891030"/>
            <a:ext cx="293370" cy="368300"/>
          </a:xfrm>
          <a:prstGeom prst="rect">
            <a:avLst/>
          </a:prstGeom>
          <a:noFill/>
        </p:spPr>
        <p:txBody>
          <a:bodyPr wrap="none" rtlCol="0">
            <a:spAutoFit/>
          </a:bodyPr>
          <a:p>
            <a:r>
              <a:rPr lang="en-US"/>
              <a:t>v</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739774" y="1367853"/>
            <a:ext cx="3375025" cy="320601"/>
          </a:xfrm>
          <a:prstGeom prst="rect">
            <a:avLst/>
          </a:prstGeom>
        </p:spPr>
        <p:txBody>
          <a:bodyPr vert="horz" wrap="square" lIns="0" tIns="12700" rIns="0" bIns="0" rtlCol="0">
            <a:spAutoFit/>
          </a:bodyPr>
          <a:lstStyle/>
          <a:p>
            <a:pPr marL="12700" algn="r">
              <a:lnSpc>
                <a:spcPct val="100000"/>
              </a:lnSpc>
              <a:spcBef>
                <a:spcPts val="100"/>
              </a:spcBef>
            </a:pPr>
            <a:r>
              <a:rPr lang="en-US" sz="1800" spc="-45" dirty="0">
                <a:latin typeface="Trebuchet MS" panose="020B0603020202020204"/>
                <a:cs typeface="Trebuchet MS" panose="020B0603020202020204"/>
              </a:rPr>
              <a:t>(</a:t>
            </a:r>
            <a:r>
              <a:rPr sz="2000" spc="-45" dirty="0">
                <a:latin typeface="Trebuchet MS" panose="020B0603020202020204"/>
                <a:cs typeface="Trebuchet MS" panose="020B0603020202020204"/>
              </a:rPr>
              <a:t>Teams</a:t>
            </a:r>
            <a:r>
              <a:rPr sz="2000" spc="-15" dirty="0">
                <a:latin typeface="Trebuchet MS" panose="020B0603020202020204"/>
                <a:cs typeface="Trebuchet MS" panose="020B0603020202020204"/>
              </a:rPr>
              <a:t> </a:t>
            </a:r>
            <a:r>
              <a:rPr sz="2000" spc="10" dirty="0">
                <a:latin typeface="Trebuchet MS" panose="020B0603020202020204"/>
                <a:cs typeface="Trebuchet MS" panose="020B0603020202020204"/>
              </a:rPr>
              <a:t>cam</a:t>
            </a:r>
            <a:r>
              <a:rPr sz="2000" spc="-105" dirty="0">
                <a:latin typeface="Trebuchet MS" panose="020B0603020202020204"/>
                <a:cs typeface="Trebuchet MS" panose="020B0603020202020204"/>
              </a:rPr>
              <a:t> </a:t>
            </a:r>
            <a:r>
              <a:rPr sz="2000" spc="-5" dirty="0">
                <a:latin typeface="Trebuchet MS" panose="020B0603020202020204"/>
                <a:cs typeface="Trebuchet MS" panose="020B0603020202020204"/>
              </a:rPr>
              <a:t>add</a:t>
            </a:r>
            <a:r>
              <a:rPr sz="2000" spc="10" dirty="0">
                <a:latin typeface="Trebuchet MS" panose="020B0603020202020204"/>
                <a:cs typeface="Trebuchet MS" panose="020B0603020202020204"/>
              </a:rPr>
              <a:t> </a:t>
            </a:r>
            <a:r>
              <a:rPr sz="2000" spc="-5" dirty="0">
                <a:latin typeface="Trebuchet MS" panose="020B0603020202020204"/>
                <a:cs typeface="Trebuchet MS" panose="020B0603020202020204"/>
              </a:rPr>
              <a:t>wireframes</a:t>
            </a:r>
            <a:r>
              <a:rPr lang="en-US" sz="2000" spc="-5" dirty="0">
                <a:latin typeface="Trebuchet MS" panose="020B0603020202020204"/>
                <a:cs typeface="Trebuchet MS" panose="020B0603020202020204"/>
              </a:rPr>
              <a:t>)</a:t>
            </a:r>
            <a:endParaRPr sz="1800" dirty="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p:cNvSpPr txBox="1"/>
          <p:nvPr/>
        </p:nvSpPr>
        <p:spPr>
          <a:xfrm>
            <a:off x="914400" y="2006970"/>
            <a:ext cx="10362818" cy="4062651"/>
          </a:xfrm>
          <a:prstGeom prst="rect">
            <a:avLst/>
          </a:prstGeom>
          <a:noFill/>
        </p:spPr>
        <p:txBody>
          <a:bodyPr wrap="square">
            <a:spAutoFit/>
          </a:bodyPr>
          <a:lstStyle/>
          <a:p>
            <a:pPr algn="just" eaLnBrk="0" fontAlgn="base" hangingPunct="0">
              <a:spcBef>
                <a:spcPct val="0"/>
              </a:spcBef>
              <a:spcAft>
                <a:spcPct val="0"/>
              </a:spcAft>
            </a:pPr>
            <a:r>
              <a:rPr lang="en-US" sz="2000" b="0" i="0" dirty="0">
                <a:effectLst/>
                <a:cs typeface="Calibri"/>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000" dirty="0">
              <a:cs typeface="Calibri"/>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23875" y="457200"/>
            <a:ext cx="2438400" cy="629018"/>
          </a:xfrm>
          <a:prstGeom prst="rect">
            <a:avLst/>
          </a:prstGeom>
        </p:spPr>
        <p:txBody>
          <a:bodyPr vert="horz" wrap="square" lIns="0" tIns="13335" rIns="0" bIns="0" rtlCol="0">
            <a:spAutoFit/>
          </a:bodyPr>
          <a:lstStyle/>
          <a:p>
            <a:pPr marL="12700" algn="l">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3" name="Text Placeholder 2"/>
          <p:cNvSpPr>
            <a:spLocks noGrp="1"/>
          </p:cNvSpPr>
          <p:nvPr>
            <p:ph idx="1"/>
          </p:nvPr>
        </p:nvSpPr>
        <p:spPr>
          <a:xfrm>
            <a:off x="865094" y="1280093"/>
            <a:ext cx="10667618" cy="4974946"/>
          </a:xfrm>
        </p:spPr>
        <p:txBody>
          <a:bodyPr>
            <a:normAutofit fontScale="85000" lnSpcReduction="10000"/>
          </a:bodyPr>
          <a:lstStyle/>
          <a:p>
            <a:pPr algn="just" rtl="0" eaLnBrk="0" fontAlgn="base" hangingPunct="0">
              <a:lnSpc>
                <a:spcPct val="150000"/>
              </a:lnSpc>
              <a:spcBef>
                <a:spcPct val="0"/>
              </a:spcBef>
              <a:spcAft>
                <a:spcPct val="0"/>
              </a:spcAft>
            </a:pPr>
            <a:r>
              <a:rPr lang="en-US" sz="2000" dirty="0"/>
              <a:t>the presence of keyloggers poses a significant threat to security, as they can clandestinely capture sensitive information such as passwords, credit card numbers, and personal data. This information can be exploited for identity theft, financial fraud, and unauthorized access to systems and networks. To safeguard against this threat, it's imperative to implement robust security measures such as antivirus software, regular software updates, intrusion detection systems, and stringent access controls. Additionally, user awareness and education about the risks associated with keyloggers are crucial for fostering a security-conscious culture. By adopting proactive strategies and staying vigilant, individuals and organizations can better protect themselves against the insidious nature of keyloggers and minimize the potential impact on their security and privacy.</a:t>
            </a:r>
            <a:r>
              <a:rPr lang="en-US" sz="2000" dirty="0">
                <a:solidFill>
                  <a:schemeClr val="tx1"/>
                </a:solidFill>
                <a:latin typeface="Arial" panose="020B0604020202020204" pitchFamily="34" charset="0"/>
              </a:rPr>
              <a:t> </a:t>
            </a:r>
            <a:r>
              <a:rPr lang="en-US" altLang="en-US" sz="2000" dirty="0">
                <a:solidFill>
                  <a:schemeClr val="tx1"/>
                </a:solidFill>
                <a:latin typeface="Arial" panose="020B0604020202020204" pitchFamily="34" charset="0"/>
              </a:rPr>
              <a:t>Keyloggers can silently capture sensitive information like passwords and financial data. This can lead to identity theft, financial loss, and unauthorized access to systems. </a:t>
            </a:r>
            <a:r>
              <a:rPr lang="en-US" sz="2000" dirty="0"/>
              <a:t>Keylogger Detection and Security</a:t>
            </a:r>
            <a:endParaRPr lang="en-US" sz="2000"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PROJECT LINK</a:t>
            </a:r>
            <a:endParaRPr lang="en-IN" dirty="0"/>
          </a:p>
        </p:txBody>
      </p:sp>
      <p:sp>
        <p:nvSpPr>
          <p:cNvPr id="3" name="Content Placeholder 2"/>
          <p:cNvSpPr>
            <a:spLocks noGrp="1"/>
          </p:cNvSpPr>
          <p:nvPr>
            <p:ph idx="1"/>
          </p:nvPr>
        </p:nvSpPr>
        <p:spPr/>
        <p:txBody>
          <a:bodyPr/>
          <a:lstStyle/>
          <a:p>
            <a:pPr marL="0" indent="0" algn="ctr">
              <a:buNone/>
            </a:pPr>
            <a:endParaRPr lang="en-IN" dirty="0">
              <a:hlinkClick r:id="rId1"/>
            </a:endParaRPr>
          </a:p>
          <a:p>
            <a:pPr marL="0" indent="0" algn="ctr">
              <a:buNone/>
            </a:pPr>
            <a:r>
              <a:rPr lang="en-IN" dirty="0"/>
              <a:t>https://github.com/varshivelaga/varshini_keylogger_presentation.git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7" name="object 17"/>
          <p:cNvSpPr txBox="1">
            <a:spLocks noGrp="1"/>
          </p:cNvSpPr>
          <p:nvPr>
            <p:ph type="title"/>
          </p:nvPr>
        </p:nvSpPr>
        <p:spPr>
          <a:xfrm>
            <a:off x="603506" y="1331973"/>
            <a:ext cx="6334748" cy="3847848"/>
          </a:xfrm>
          <a:prstGeom prst="rect">
            <a:avLst/>
          </a:prstGeom>
        </p:spPr>
        <p:txBody>
          <a:bodyPr vert="horz" wrap="square" lIns="0" tIns="16510" rIns="0" bIns="0" rtlCol="0">
            <a:spAutoFit/>
          </a:bodyPr>
          <a:lstStyle/>
          <a:p>
            <a:pPr marL="12700" algn="l">
              <a:lnSpc>
                <a:spcPct val="150000"/>
              </a:lnSpc>
              <a:spcBef>
                <a:spcPts val="130"/>
              </a:spcBef>
            </a:pPr>
            <a:r>
              <a:rPr lang="en-US" sz="2400" u="sng" spc="5" dirty="0">
                <a:solidFill>
                  <a:schemeClr val="bg2">
                    <a:lumMod val="10000"/>
                  </a:schemeClr>
                </a:solidFill>
              </a:rPr>
              <a:t>Keylogger and security</a:t>
            </a:r>
            <a:br>
              <a:rPr lang="en-US" sz="2400" u="sng" spc="5" dirty="0">
                <a:solidFill>
                  <a:schemeClr val="bg2">
                    <a:lumMod val="10000"/>
                  </a:schemeClr>
                </a:solidFill>
              </a:rPr>
            </a:br>
            <a:r>
              <a:rPr lang="en-US" sz="1600" dirty="0">
                <a:solidFill>
                  <a:schemeClr val="bg1">
                    <a:lumMod val="95000"/>
                    <a:lumOff val="5000"/>
                  </a:schemeClr>
                </a:solidFill>
              </a:rPr>
              <a:t>Keyloggers, or keystroke loggers, are devices or </a:t>
            </a:r>
            <a:br>
              <a:rPr lang="en-US" sz="1600" dirty="0">
                <a:solidFill>
                  <a:schemeClr val="bg1">
                    <a:lumMod val="95000"/>
                    <a:lumOff val="5000"/>
                  </a:schemeClr>
                </a:solidFill>
              </a:rPr>
            </a:br>
            <a:r>
              <a:rPr lang="en-US" sz="1600" dirty="0">
                <a:solidFill>
                  <a:schemeClr val="bg1">
                    <a:lumMod val="95000"/>
                    <a:lumOff val="5000"/>
                  </a:schemeClr>
                </a:solidFill>
              </a:rPr>
              <a:t>software programs designed to capture and record </a:t>
            </a:r>
            <a:br>
              <a:rPr lang="en-US" sz="1600" dirty="0">
                <a:solidFill>
                  <a:schemeClr val="bg1">
                    <a:lumMod val="95000"/>
                    <a:lumOff val="5000"/>
                  </a:schemeClr>
                </a:solidFill>
              </a:rPr>
            </a:br>
            <a:r>
              <a:rPr lang="en-US" sz="1600" dirty="0">
                <a:solidFill>
                  <a:schemeClr val="bg1">
                    <a:lumMod val="95000"/>
                    <a:lumOff val="5000"/>
                  </a:schemeClr>
                </a:solidFill>
              </a:rPr>
              <a:t>every keystroke made on a computer's keyboard. </a:t>
            </a:r>
            <a:br>
              <a:rPr lang="en-US" sz="1600" dirty="0">
                <a:solidFill>
                  <a:schemeClr val="bg1">
                    <a:lumMod val="95000"/>
                    <a:lumOff val="5000"/>
                  </a:schemeClr>
                </a:solidFill>
              </a:rPr>
            </a:br>
            <a:r>
              <a:rPr lang="en-US" sz="1600" dirty="0">
                <a:solidFill>
                  <a:schemeClr val="bg1">
                    <a:lumMod val="95000"/>
                    <a:lumOff val="5000"/>
                  </a:schemeClr>
                </a:solidFill>
              </a:rPr>
              <a:t>They can capture everything from simple text inputs to sensitive information like passwords, credit card numbers, and personal messages. Given </a:t>
            </a:r>
            <a:br>
              <a:rPr lang="en-US" sz="1600" dirty="0">
                <a:solidFill>
                  <a:schemeClr val="bg1">
                    <a:lumMod val="95000"/>
                    <a:lumOff val="5000"/>
                  </a:schemeClr>
                </a:solidFill>
              </a:rPr>
            </a:br>
            <a:r>
              <a:rPr lang="en-US" sz="1600" dirty="0">
                <a:solidFill>
                  <a:schemeClr val="bg1">
                    <a:lumMod val="95000"/>
                    <a:lumOff val="5000"/>
                  </a:schemeClr>
                </a:solidFill>
              </a:rPr>
              <a:t>their potential for misuse, understanding keyloggers </a:t>
            </a:r>
            <a:br>
              <a:rPr lang="en-US" sz="1600" dirty="0">
                <a:solidFill>
                  <a:schemeClr val="bg1">
                    <a:lumMod val="95000"/>
                    <a:lumOff val="5000"/>
                  </a:schemeClr>
                </a:solidFill>
              </a:rPr>
            </a:br>
            <a:r>
              <a:rPr lang="en-US" sz="1600" dirty="0">
                <a:solidFill>
                  <a:schemeClr val="bg1">
                    <a:lumMod val="95000"/>
                    <a:lumOff val="5000"/>
                  </a:schemeClr>
                </a:solidFill>
              </a:rPr>
              <a:t>and implementing security measures against them is </a:t>
            </a:r>
            <a:br>
              <a:rPr lang="en-US" sz="1600" dirty="0">
                <a:solidFill>
                  <a:schemeClr val="bg1">
                    <a:lumMod val="95000"/>
                    <a:lumOff val="5000"/>
                  </a:schemeClr>
                </a:solidFill>
              </a:rPr>
            </a:br>
            <a:r>
              <a:rPr lang="en-US" sz="1600" dirty="0">
                <a:solidFill>
                  <a:schemeClr val="bg1">
                    <a:lumMod val="95000"/>
                    <a:lumOff val="5000"/>
                  </a:schemeClr>
                </a:solidFill>
              </a:rPr>
              <a:t>crucial.</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600" y="684982"/>
            <a:ext cx="5191850" cy="411537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336" y="1018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ctr">
              <a:lnSpc>
                <a:spcPct val="200000"/>
              </a:lnSpc>
              <a:buFont typeface="Arial" panose="020B0604020202020204" pitchFamily="34" charset="0"/>
              <a:buChar char="•"/>
            </a:pPr>
            <a:endParaRPr lang="en-US" sz="2000" b="0" i="0" dirty="0">
              <a:solidFill>
                <a:srgbClr val="FFFFFF"/>
              </a:solidFill>
              <a:effectLst/>
              <a:highlight>
                <a:srgbClr val="2B2B2B"/>
              </a:highlight>
              <a:latin typeface="SegoeUIVariable"/>
            </a:endParaRPr>
          </a:p>
          <a:p>
            <a:pPr>
              <a:lnSpc>
                <a:spcPct val="200000"/>
              </a:lnSpc>
              <a:buFont typeface="Arial" panose="020B0604020202020204" pitchFamily="34" charset="0"/>
              <a:buChar char="•"/>
            </a:pPr>
            <a:endParaRPr lang="en-US" sz="2000" dirty="0">
              <a:solidFill>
                <a:schemeClr val="bg1">
                  <a:lumMod val="85000"/>
                  <a:lumOff val="15000"/>
                </a:schemeClr>
              </a:solidFill>
              <a:highlight>
                <a:srgbClr val="2B2B2B"/>
              </a:highlight>
              <a:latin typeface="SegoeUIVariable"/>
            </a:endParaRPr>
          </a:p>
          <a:p>
            <a:pPr marL="3086100" lvl="6" indent="-342900" algn="just">
              <a:lnSpc>
                <a:spcPct val="200000"/>
              </a:lnSpc>
              <a:buFont typeface="Wingdings" panose="05000000000000000000" pitchFamily="2" charset="2"/>
              <a:buChar char="Ø"/>
            </a:pPr>
            <a:r>
              <a:rPr lang="en-US" sz="2000" dirty="0">
                <a:solidFill>
                  <a:schemeClr val="bg1">
                    <a:lumMod val="85000"/>
                    <a:lumOff val="15000"/>
                  </a:schemeClr>
                </a:solidFill>
                <a:latin typeface="SegoeUIVariable"/>
              </a:rPr>
              <a:t> </a:t>
            </a:r>
            <a:r>
              <a:rPr lang="en-US" sz="2000" b="0" i="0" dirty="0">
                <a:solidFill>
                  <a:schemeClr val="bg1">
                    <a:lumMod val="85000"/>
                    <a:lumOff val="15000"/>
                  </a:schemeClr>
                </a:solidFill>
                <a:effectLst/>
                <a:latin typeface="SegoeUIVariable"/>
              </a:rPr>
              <a:t>Introduction to the project</a:t>
            </a:r>
            <a:endParaRPr lang="en-US" sz="2000" b="0" i="0" dirty="0">
              <a:solidFill>
                <a:schemeClr val="bg1">
                  <a:lumMod val="85000"/>
                  <a:lumOff val="15000"/>
                </a:schemeClr>
              </a:solidFill>
              <a:effectLst/>
              <a:latin typeface="SegoeUIVariable"/>
            </a:endParaRP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Problem statement</a:t>
            </a:r>
            <a:endParaRPr lang="en-US" sz="2000" b="0" i="0" dirty="0">
              <a:solidFill>
                <a:schemeClr val="bg1">
                  <a:lumMod val="85000"/>
                  <a:lumOff val="15000"/>
                </a:schemeClr>
              </a:solidFill>
              <a:effectLst/>
              <a:latin typeface="SegoeUIVariable"/>
            </a:endParaRP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Project overview</a:t>
            </a:r>
            <a:endParaRPr lang="en-US" sz="2000" b="0" i="0" dirty="0">
              <a:solidFill>
                <a:schemeClr val="bg1">
                  <a:lumMod val="85000"/>
                  <a:lumOff val="15000"/>
                </a:schemeClr>
              </a:solidFill>
              <a:effectLst/>
              <a:latin typeface="SegoeUIVariable"/>
            </a:endParaRP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Identification of end users</a:t>
            </a:r>
            <a:endParaRPr lang="en-US" sz="2000" b="0" i="0" dirty="0">
              <a:solidFill>
                <a:schemeClr val="bg1">
                  <a:lumMod val="85000"/>
                  <a:lumOff val="15000"/>
                </a:schemeClr>
              </a:solidFill>
              <a:effectLst/>
              <a:latin typeface="SegoeUIVariable"/>
            </a:endParaRP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Solution and its value proposition</a:t>
            </a:r>
            <a:endParaRPr lang="en-US" sz="2000" b="0" i="0" dirty="0">
              <a:solidFill>
                <a:schemeClr val="bg1">
                  <a:lumMod val="85000"/>
                  <a:lumOff val="15000"/>
                </a:schemeClr>
              </a:solidFill>
              <a:effectLst/>
              <a:latin typeface="SegoeUIVariable"/>
            </a:endParaRP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The ‘wow’ factor in the solution</a:t>
            </a:r>
            <a:endParaRPr lang="en-US" sz="2000" b="0" i="0" dirty="0">
              <a:solidFill>
                <a:schemeClr val="bg1">
                  <a:lumMod val="85000"/>
                  <a:lumOff val="15000"/>
                </a:schemeClr>
              </a:solidFill>
              <a:effectLst/>
              <a:latin typeface="SegoeUIVariable"/>
            </a:endParaRP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Modelling</a:t>
            </a:r>
            <a:endParaRPr lang="en-US" sz="2000" b="0" i="0" dirty="0">
              <a:solidFill>
                <a:schemeClr val="bg1">
                  <a:lumMod val="85000"/>
                  <a:lumOff val="15000"/>
                </a:schemeClr>
              </a:solidFill>
              <a:effectLst/>
              <a:latin typeface="SegoeUIVariable"/>
            </a:endParaRP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Results and conclusion</a:t>
            </a:r>
            <a:endParaRPr lang="en-US" sz="2000" b="0" i="0" dirty="0">
              <a:solidFill>
                <a:schemeClr val="bg1">
                  <a:lumMod val="85000"/>
                  <a:lumOff val="15000"/>
                </a:schemeClr>
              </a:solidFill>
              <a:effectLst/>
              <a:latin typeface="SegoeUIVariable"/>
            </a:endParaRPr>
          </a:p>
        </p:txBody>
      </p:sp>
      <p:grpSp>
        <p:nvGrpSpPr>
          <p:cNvPr id="3" name="object 3"/>
          <p:cNvGrpSpPr/>
          <p:nvPr/>
        </p:nvGrpSpPr>
        <p:grpSpPr>
          <a:xfrm>
            <a:off x="7439025"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23714" y="399914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506943"/>
            <a:ext cx="2357120" cy="629018"/>
          </a:xfrm>
          <a:prstGeom prst="rect">
            <a:avLst/>
          </a:prstGeom>
        </p:spPr>
        <p:txBody>
          <a:bodyPr vert="horz" wrap="square" lIns="0" tIns="13335" rIns="0" bIns="0" rtlCol="0">
            <a:spAutoFit/>
          </a:bodyPr>
          <a:lstStyle/>
          <a:p>
            <a:pPr marL="12700">
              <a:lnSpc>
                <a:spcPct val="100000"/>
              </a:lnSpc>
              <a:spcBef>
                <a:spcPts val="105"/>
              </a:spcBef>
            </a:pPr>
            <a:r>
              <a:rPr u="sng" spc="25" dirty="0">
                <a:solidFill>
                  <a:schemeClr val="bg1">
                    <a:lumMod val="95000"/>
                    <a:lumOff val="5000"/>
                  </a:schemeClr>
                </a:solidFill>
              </a:rPr>
              <a:t>A</a:t>
            </a:r>
            <a:r>
              <a:rPr u="sng" spc="-5" dirty="0">
                <a:solidFill>
                  <a:schemeClr val="bg1">
                    <a:lumMod val="95000"/>
                    <a:lumOff val="5000"/>
                  </a:schemeClr>
                </a:solidFill>
              </a:rPr>
              <a:t>G</a:t>
            </a:r>
            <a:r>
              <a:rPr u="sng" spc="-35" dirty="0">
                <a:solidFill>
                  <a:schemeClr val="bg1">
                    <a:lumMod val="95000"/>
                    <a:lumOff val="5000"/>
                  </a:schemeClr>
                </a:solidFill>
              </a:rPr>
              <a:t>E</a:t>
            </a:r>
            <a:r>
              <a:rPr u="sng" spc="15" dirty="0">
                <a:solidFill>
                  <a:schemeClr val="bg1">
                    <a:lumMod val="95000"/>
                    <a:lumOff val="5000"/>
                  </a:schemeClr>
                </a:solidFill>
              </a:rPr>
              <a:t>N</a:t>
            </a:r>
            <a:r>
              <a:rPr u="sng" dirty="0">
                <a:solidFill>
                  <a:schemeClr val="bg1">
                    <a:lumMod val="95000"/>
                    <a:lumOff val="5000"/>
                  </a:schemeClr>
                </a:solidFill>
              </a:rPr>
              <a:t>DA</a:t>
            </a:r>
            <a:endParaRPr u="sng" dirty="0">
              <a:solidFill>
                <a:schemeClr val="bg1">
                  <a:lumMod val="95000"/>
                  <a:lumOff val="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895600" y="784225"/>
            <a:ext cx="7217410" cy="669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lang="en-US"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2" name="TextBox 11"/>
          <p:cNvSpPr txBox="1"/>
          <p:nvPr/>
        </p:nvSpPr>
        <p:spPr>
          <a:xfrm>
            <a:off x="914400" y="1600200"/>
            <a:ext cx="7077075" cy="3364960"/>
          </a:xfrm>
          <a:prstGeom prst="rect">
            <a:avLst/>
          </a:prstGeom>
          <a:noFill/>
        </p:spPr>
        <p:txBody>
          <a:bodyPr wrap="square">
            <a:spAutoFit/>
          </a:bodyPr>
          <a:lstStyle/>
          <a:p>
            <a:pPr algn="just">
              <a:lnSpc>
                <a:spcPct val="150000"/>
              </a:lnSpc>
            </a:pPr>
            <a:r>
              <a:rPr lang="en-US" dirty="0">
                <a:latin typeface="Cambria Math" panose="02040503050406030204" pitchFamily="18" charset="0"/>
                <a:ea typeface="Cambria Math" panose="02040503050406030204" pitchFamily="18" charset="0"/>
              </a:rPr>
              <a:t>The increasing reliance on digital devices and the internet for daily activities, cybersecurity threats such as keyloggers have become a significant concern. Keyloggers, which record keystrokes to capture sensitive information like passwords and credit card details, pose a severe risk to individuals and organizations alike. The challenge is to develop a robust security solution that can effectively detect and mitigate keylogger threats while ensuring minimal impact on system performance.</a:t>
            </a:r>
            <a:endParaRPr lang="en-IN" dirty="0">
              <a:latin typeface="Cambria Math" panose="02040503050406030204" pitchFamily="18" charset="0"/>
              <a:ea typeface="Cambria Math"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6270625" cy="678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0" tIns="16510" rIns="0" bIns="0" rtlCol="0">
            <a:spAutoFit/>
          </a:bodyPr>
          <a:lstStyle/>
          <a:p>
            <a:pPr marL="12700" algn="l">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2" name="TextBox 11"/>
          <p:cNvSpPr txBox="1"/>
          <p:nvPr/>
        </p:nvSpPr>
        <p:spPr>
          <a:xfrm>
            <a:off x="739775" y="1752600"/>
            <a:ext cx="7566025" cy="3737946"/>
          </a:xfrm>
          <a:prstGeom prst="rect">
            <a:avLst/>
          </a:prstGeom>
          <a:noFill/>
        </p:spPr>
        <p:txBody>
          <a:bodyPr wrap="square">
            <a:spAutoFit/>
          </a:bodyPr>
          <a:lstStyle/>
          <a:p>
            <a:pPr algn="just">
              <a:lnSpc>
                <a:spcPct val="150000"/>
              </a:lnSpc>
            </a:pPr>
            <a:r>
              <a:rPr lang="en-US" sz="2000" dirty="0"/>
              <a:t>The project aims to create an advanced security solution focused on detecting and preventing keyloggers. This solution will integrate multiple detection techniques, including behavior analysis, signature-based detection, and heuristic methods, to identify and neutralize keyloggers in real time. The project will involve designing user-friendly interfaces, ensuring compatibility across various operating systems, and conducting extensive testing to validate the effectiveness of the solution.</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135" y="896620"/>
            <a:ext cx="7052310" cy="5086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2" name="TextBox 11"/>
          <p:cNvSpPr txBox="1"/>
          <p:nvPr/>
        </p:nvSpPr>
        <p:spPr>
          <a:xfrm>
            <a:off x="1295400" y="1828800"/>
            <a:ext cx="8096794" cy="3365024"/>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Individuals:</a:t>
            </a:r>
            <a:r>
              <a:rPr kumimoji="0" lang="en-US" altLang="en-US" sz="1800" b="0" i="0" u="none" strike="noStrike" cap="none" normalizeH="0" baseline="0" dirty="0">
                <a:ln>
                  <a:noFill/>
                </a:ln>
                <a:solidFill>
                  <a:schemeClr val="tx1"/>
                </a:solidFill>
                <a:effectLst/>
                <a:latin typeface="Arial" panose="020B0604020202020204" pitchFamily="34" charset="0"/>
              </a:rPr>
              <a:t> Everyday computer users who need protection from keyloggers   to safeguard their personal information.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Businesses:</a:t>
            </a:r>
            <a:r>
              <a:rPr kumimoji="0" lang="en-US" altLang="en-US" sz="1800" b="0" i="0" u="none" strike="noStrike" cap="none" normalizeH="0" baseline="0" dirty="0">
                <a:ln>
                  <a:noFill/>
                </a:ln>
                <a:solidFill>
                  <a:schemeClr val="tx1"/>
                </a:solidFill>
                <a:effectLst/>
                <a:latin typeface="Arial" panose="020B0604020202020204" pitchFamily="34" charset="0"/>
              </a:rPr>
              <a:t> Organizations looking to protect their employees' and customers' data from keylogging threats.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Financial Institutions:</a:t>
            </a:r>
            <a:r>
              <a:rPr kumimoji="0" lang="en-US" altLang="en-US" sz="1800" b="0" i="0" u="none" strike="noStrike" cap="none" normalizeH="0" baseline="0" dirty="0">
                <a:ln>
                  <a:noFill/>
                </a:ln>
                <a:solidFill>
                  <a:schemeClr val="tx1"/>
                </a:solidFill>
                <a:effectLst/>
                <a:latin typeface="Arial" panose="020B0604020202020204" pitchFamily="34" charset="0"/>
              </a:rPr>
              <a:t> Banks and other financial entities that require high-security measures to protect sensitive financial transactions.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Government Agencies:</a:t>
            </a:r>
            <a:r>
              <a:rPr kumimoji="0" lang="en-US" altLang="en-US" sz="1800" b="0" i="0" u="none" strike="noStrike" cap="none" normalizeH="0" baseline="0" dirty="0">
                <a:ln>
                  <a:noFill/>
                </a:ln>
                <a:solidFill>
                  <a:schemeClr val="tx1"/>
                </a:solidFill>
                <a:effectLst/>
                <a:latin typeface="Arial" panose="020B0604020202020204" pitchFamily="34" charset="0"/>
              </a:rPr>
              <a:t> Entities that handle confidential and sensitive information requiring robust cybersecurity measures.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585470"/>
            <a:ext cx="9894570" cy="1120775"/>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2" name="TextBox 11"/>
          <p:cNvSpPr txBox="1"/>
          <p:nvPr/>
        </p:nvSpPr>
        <p:spPr>
          <a:xfrm>
            <a:off x="3124200" y="1266379"/>
            <a:ext cx="7308124" cy="3000821"/>
          </a:xfrm>
          <a:prstGeom prst="rect">
            <a:avLst/>
          </a:prstGeom>
          <a:noFill/>
        </p:spPr>
        <p:txBody>
          <a:bodyPr wrap="square" anchor="t">
            <a:spAutoFit/>
          </a:bodyPr>
          <a:lstStyle/>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Arial" panose="020B0604020202020204" pitchFamily="34" charset="0"/>
              </a:rPr>
              <a:t>Security Software: Our software detects and blocks keylogging attempts in real-time.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Arial" panose="020B0604020202020204" pitchFamily="34" charset="0"/>
              </a:rPr>
              <a:t>Encryption: We use advanced encryption techniques to safeguard your data.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Arial" panose="020B0604020202020204" pitchFamily="34" charset="0"/>
              </a:rPr>
              <a:t>Firewalls: Our firewalls prevent unauthorized access and block malicious software.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Arial" panose="020B0604020202020204" pitchFamily="34" charset="0"/>
              </a:rPr>
              <a:t>User Education: We educate users to recognize and avoid keylogger threats.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3124200" y="3733800"/>
            <a:ext cx="730812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spAutoFit/>
          </a:bodyPr>
          <a:lstStyle/>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Arial" panose="020B0604020202020204" pitchFamily="34" charset="0"/>
              </a:rPr>
              <a:t>Detection Tools: Our software regularly scans for keyloggers and alerts users to potential threats.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Arial" panose="020B0604020202020204" pitchFamily="34" charset="0"/>
              </a:rPr>
              <a:t>Incident Response Plan: We have a plan in place to address keylogger attacks swiftly and effectively.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Arial" panose="020B0604020202020204" pitchFamily="34" charset="0"/>
              </a:rPr>
              <a:t>Forensic Analysis: We conduct forensic analysis to identify the source of attacks and prevent future incidents.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86000" y="3529209"/>
            <a:ext cx="7306491" cy="2800741"/>
          </a:xfrm>
          <a:prstGeom prst="rect">
            <a:avLst/>
          </a:prstGeom>
        </p:spPr>
      </p:pic>
      <p:sp>
        <p:nvSpPr>
          <p:cNvPr id="12" name="TextBox 11"/>
          <p:cNvSpPr txBox="1"/>
          <p:nvPr/>
        </p:nvSpPr>
        <p:spPr>
          <a:xfrm>
            <a:off x="1430383" y="304800"/>
            <a:ext cx="8144691" cy="313932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Real-Time Monitoring: Our software provides real-time threat detection for proactive security.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User-Friendly Interface: Our intuitive interface makes security easy for users of all levels.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Continuous Improvement: We continuously update our software to stay ahead of emerging threats.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algn="just" eaLnBrk="0" fontAlgn="base" hangingPunct="0">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Cost-Effective Solutions: Our solutions deliver maximum security value for your investment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algn="just" eaLnBrk="0" fontAlgn="base" hangingPunct="0">
              <a:spcBef>
                <a:spcPct val="0"/>
              </a:spcBef>
              <a:spcAft>
                <a:spcPct val="0"/>
              </a:spcAft>
              <a:buFontTx/>
              <a:buChar char="•"/>
            </a:pPr>
            <a:r>
              <a:rPr lang="en-US" altLang="en-US" dirty="0">
                <a:latin typeface="Arial" panose="020B0604020202020204" pitchFamily="34" charset="0"/>
              </a:rPr>
              <a:t>Comprehensive Protection: We offer complete protection against keyloggers and malware.</a:t>
            </a:r>
            <a:endParaRPr lang="en-US" altLang="en-US" dirty="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9130"/>
            <a:ext cx="9095105" cy="6699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9" name="TextBox 8"/>
          <p:cNvSpPr txBox="1"/>
          <p:nvPr/>
        </p:nvSpPr>
        <p:spPr>
          <a:xfrm>
            <a:off x="3048000" y="1298547"/>
            <a:ext cx="8229218" cy="4196020"/>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AI-Powered Detection:</a:t>
            </a:r>
            <a:r>
              <a:rPr kumimoji="0" lang="en-US" altLang="en-US" sz="1800" b="0" i="0" u="none" strike="noStrike" cap="none" normalizeH="0" baseline="0" dirty="0">
                <a:ln>
                  <a:noFill/>
                </a:ln>
                <a:solidFill>
                  <a:schemeClr val="tx1"/>
                </a:solidFill>
                <a:effectLst/>
                <a:latin typeface="Arial" panose="020B0604020202020204" pitchFamily="34" charset="0"/>
              </a:rPr>
              <a:t> Utilizes artificial intelligence and machine learning to continuously improve detection accuracy and adapt to new threats.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Cloud Integration:</a:t>
            </a:r>
            <a:r>
              <a:rPr kumimoji="0" lang="en-US" altLang="en-US" sz="1800" b="0" i="0" u="none" strike="noStrike" cap="none" normalizeH="0" baseline="0" dirty="0">
                <a:ln>
                  <a:noFill/>
                </a:ln>
                <a:solidFill>
                  <a:schemeClr val="tx1"/>
                </a:solidFill>
                <a:effectLst/>
                <a:latin typeface="Arial" panose="020B0604020202020204" pitchFamily="34" charset="0"/>
              </a:rPr>
              <a:t> Offers cloud-based threat analysis and updates, ensuring users are protected against the latest threats without manual intervention.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Comprehensive Reports:</a:t>
            </a:r>
            <a:r>
              <a:rPr kumimoji="0" lang="en-US" altLang="en-US" sz="1800" b="0" i="0" u="none" strike="noStrike" cap="none" normalizeH="0" baseline="0" dirty="0">
                <a:ln>
                  <a:noFill/>
                </a:ln>
                <a:solidFill>
                  <a:schemeClr val="tx1"/>
                </a:solidFill>
                <a:effectLst/>
                <a:latin typeface="Arial" panose="020B0604020202020204" pitchFamily="34" charset="0"/>
              </a:rPr>
              <a:t> Generates detailed security reports and analytics, providing users with insights into attempted attacks and overall system health.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Customizable Alerts:</a:t>
            </a:r>
            <a:r>
              <a:rPr kumimoji="0" lang="en-US" altLang="en-US" sz="1800" b="0" i="0" u="none" strike="noStrike" cap="none" normalizeH="0" baseline="0" dirty="0">
                <a:ln>
                  <a:noFill/>
                </a:ln>
                <a:solidFill>
                  <a:schemeClr val="tx1"/>
                </a:solidFill>
                <a:effectLst/>
                <a:latin typeface="Arial" panose="020B0604020202020204" pitchFamily="34" charset="0"/>
              </a:rPr>
              <a:t> Allows users to set custom alert thresholds and notifications, tailoring the security experience to their specific needs.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0</TotalTime>
  <Words>6029</Words>
  <Application>WPS Presentation</Application>
  <PresentationFormat>Widescreen</PresentationFormat>
  <Paragraphs>76</Paragraphs>
  <Slides>12</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12</vt:i4>
      </vt:variant>
    </vt:vector>
  </HeadingPairs>
  <TitlesOfParts>
    <vt:vector size="31" baseType="lpstr">
      <vt:lpstr>Arial</vt:lpstr>
      <vt:lpstr>SimSun</vt:lpstr>
      <vt:lpstr>Wingdings</vt:lpstr>
      <vt:lpstr>Trebuchet MS</vt:lpstr>
      <vt:lpstr>SegoeUIVariable</vt:lpstr>
      <vt:lpstr>Thonburi</vt:lpstr>
      <vt:lpstr>Cambria Math</vt:lpstr>
      <vt:lpstr>Kingsoft Math</vt:lpstr>
      <vt:lpstr>Courier New</vt:lpstr>
      <vt:lpstr>Calibri</vt:lpstr>
      <vt:lpstr>Helvetica Neue</vt:lpstr>
      <vt:lpstr>Century Gothic</vt:lpstr>
      <vt:lpstr>苹方-简</vt:lpstr>
      <vt:lpstr>Microsoft YaHei</vt:lpstr>
      <vt:lpstr>汉仪旗黑</vt:lpstr>
      <vt:lpstr>Arial Unicode MS</vt:lpstr>
      <vt:lpstr>宋体-简</vt:lpstr>
      <vt:lpstr>1_Vapor Trail</vt:lpstr>
      <vt:lpstr>Art_mountaineering</vt:lpstr>
      <vt:lpstr>Sabbella vigneswarareddy</vt:lpstr>
      <vt:lpstr>Keylogger and security Keyloggers, or keystroke loggers, are devices or  software programs designed to capture and record  every keystroke made on a computer's keyboard.  They can capture everything from simple text inputs to sensitive information like passwords, credit card numbers, and personal messages. Given  their potential for misuse, understanding keyloggers  and implementing security measures against them is  crucial.</vt:lpstr>
      <vt:lpstr>AGENDA</vt:lpstr>
      <vt:lpstr>PROBLEM	STATEMENT</vt:lpstr>
      <vt:lpstr>PROJECT OVERVIEW</vt:lpstr>
      <vt:lpstr>WHO ARE THE END USERS?</vt:lpstr>
      <vt:lpstr>YOUR SOLUTION AND ITS VALUE PROPOSITION</vt:lpstr>
      <vt:lpstr>PowerPoint 演示文稿</vt:lpstr>
      <vt:lpstr>THE WOW IN YOUR SOLUTION</vt:lpstr>
      <vt:lpstr>PowerPoint 演示文稿</vt:lpstr>
      <vt:lpstr>RESULTS</vt:lpstr>
      <vt:lpstr>PROJECT LINK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Velaga Varshini</cp:lastModifiedBy>
  <cp:revision>8</cp:revision>
  <dcterms:created xsi:type="dcterms:W3CDTF">2024-06-25T16:40:30Z</dcterms:created>
  <dcterms:modified xsi:type="dcterms:W3CDTF">2024-06-25T16:40:30Z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KSOProductBuildVer">
    <vt:lpwstr>1033-5.7.0.8090</vt:lpwstr>
  </property>
</Properties>
</file>