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
  </p:notesMasterIdLst>
  <p:sldIdLst>
    <p:sldId id="397" r:id="rId2"/>
    <p:sldId id="401" r:id="rId3"/>
    <p:sldId id="392" r:id="rId4"/>
    <p:sldId id="402" r:id="rId5"/>
    <p:sldId id="399" r:id="rId6"/>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69" autoAdjust="0"/>
    <p:restoredTop sz="92839" autoAdjust="0"/>
  </p:normalViewPr>
  <p:slideViewPr>
    <p:cSldViewPr snapToGrid="0">
      <p:cViewPr varScale="1">
        <p:scale>
          <a:sx n="132" d="100"/>
          <a:sy n="132" d="100"/>
        </p:scale>
        <p:origin x="1184"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29/7/21</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44" name="think-cell Slide" r:id="rId5" imgW="353" imgH="353" progId="TCLayout.ActiveDocument.1">
                  <p:embed/>
                </p:oleObj>
              </mc:Choice>
              <mc:Fallback>
                <p:oleObj name="think-cell Slide" r:id="rId5" imgW="353" imgH="353"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3"/>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theme" Target="../theme/theme1.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oleObject" Target="../embeddings/oleObject1.bin"/><Relationship Id="rId5" Type="http://schemas.openxmlformats.org/officeDocument/2006/relationships/tags" Target="../tags/tag1.xml"/><Relationship Id="rId15" Type="http://schemas.openxmlformats.org/officeDocument/2006/relationships/tags" Target="../tags/tag11.xml"/><Relationship Id="rId23" Type="http://schemas.openxmlformats.org/officeDocument/2006/relationships/tags" Target="../tags/tag19.xml"/><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vmlDrawing" Target="../drawings/vmlDrawing1.v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tags" Target="../tags/tag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20"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6"/>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2"/>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3"/>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7"/>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2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1"/>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8"/>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9"/>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9"/>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6"/>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7"/>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10"/>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4"/>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5"/>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1"/>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2"/>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3"/>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23248"/>
          </a:xfrm>
        </p:spPr>
        <p:txBody>
          <a:bodyPr/>
          <a:lstStyle/>
          <a:p>
            <a:pPr algn="just"/>
            <a:r>
              <a:rPr lang="en-GB" sz="1350" b="1" dirty="0"/>
              <a:t>Descriptive and inferential statistical methodologies have proven effective in creating a proactive ‘alarm’, accurately identifying Pump Failures with Horse Power (HP) and Pump Efficiency (PE) emerging as key variables of interest with deviations of ~2 HP and ~33% PE being our core signal thresholds.</a:t>
            </a:r>
            <a:endParaRPr lang="en-AU" sz="135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9" name="Picture 8" descr="Chart, waterfall chart&#10;&#10;Description automatically generated">
            <a:extLst>
              <a:ext uri="{FF2B5EF4-FFF2-40B4-BE49-F238E27FC236}">
                <a16:creationId xmlns:a16="http://schemas.microsoft.com/office/drawing/2014/main" id="{8ECE2EBA-F7C1-7444-8CC3-CEEB1D8D22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2" y="4054454"/>
            <a:ext cx="8737598" cy="2493271"/>
          </a:xfrm>
          <a:prstGeom prst="rect">
            <a:avLst/>
          </a:prstGeom>
        </p:spPr>
      </p:pic>
      <p:pic>
        <p:nvPicPr>
          <p:cNvPr id="11" name="Picture 10" descr="Chart&#10;&#10;Description automatically generated">
            <a:extLst>
              <a:ext uri="{FF2B5EF4-FFF2-40B4-BE49-F238E27FC236}">
                <a16:creationId xmlns:a16="http://schemas.microsoft.com/office/drawing/2014/main" id="{D4903D9E-7484-B44E-A5F3-6406D7201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1002"/>
            <a:ext cx="8909050" cy="2987146"/>
          </a:xfrm>
          <a:prstGeom prst="rect">
            <a:avLst/>
          </a:prstGeom>
        </p:spPr>
      </p:pic>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Descriptive Analysis has enabled us to clearly identify particular signature abnormalities showing clear signature changes in both Rolling Standard Deviation and Rolling Mean Datasets when observed over the respective failure period of interest.  </a:t>
            </a:r>
            <a:endParaRPr lang="en-AU" sz="1400" b="1" dirty="0"/>
          </a:p>
        </p:txBody>
      </p:sp>
      <p:cxnSp>
        <p:nvCxnSpPr>
          <p:cNvPr id="11" name="Straight Connector 10">
            <a:extLst>
              <a:ext uri="{FF2B5EF4-FFF2-40B4-BE49-F238E27FC236}">
                <a16:creationId xmlns:a16="http://schemas.microsoft.com/office/drawing/2014/main" id="{127E7470-E6FC-4CAE-AD2E-B0610F36C081}"/>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8" name="Picture 7" descr="Table&#10;&#10;Description automatically generated">
            <a:extLst>
              <a:ext uri="{FF2B5EF4-FFF2-40B4-BE49-F238E27FC236}">
                <a16:creationId xmlns:a16="http://schemas.microsoft.com/office/drawing/2014/main" id="{36660C88-69B2-BE43-B68F-BB066EBC7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634" y="3879430"/>
            <a:ext cx="8079858" cy="1722473"/>
          </a:xfrm>
          <a:prstGeom prst="rect">
            <a:avLst/>
          </a:prstGeom>
        </p:spPr>
      </p:pic>
      <p:pic>
        <p:nvPicPr>
          <p:cNvPr id="10" name="Picture 9" descr="Chart&#10;&#10;Description automatically generated">
            <a:extLst>
              <a:ext uri="{FF2B5EF4-FFF2-40B4-BE49-F238E27FC236}">
                <a16:creationId xmlns:a16="http://schemas.microsoft.com/office/drawing/2014/main" id="{54E5FCF7-FB0B-BB4B-8C71-4A094E06BF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1" y="1953927"/>
            <a:ext cx="8422486" cy="1459445"/>
          </a:xfrm>
          <a:prstGeom prst="rect">
            <a:avLst/>
          </a:prstGeom>
        </p:spPr>
      </p:pic>
    </p:spTree>
    <p:extLst>
      <p:ext uri="{BB962C8B-B14F-4D97-AF65-F5344CB8AC3E}">
        <p14:creationId xmlns:p14="http://schemas.microsoft.com/office/powerpoint/2010/main" val="116771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Further segmentation of the data via binary means (Pump Failure = 0 or 1) illustrated through box plots, show a clear signature difference between that of normal behaviour and that of Failure with Pump Torque, Pump Speed, Pump Efficiency showing the 3 largest variances.</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4" name="Picture 3" descr="Chart, box and whisker chart&#10;&#10;Description automatically generated">
            <a:extLst>
              <a:ext uri="{FF2B5EF4-FFF2-40B4-BE49-F238E27FC236}">
                <a16:creationId xmlns:a16="http://schemas.microsoft.com/office/drawing/2014/main" id="{F327FB44-D4D5-F743-AA8B-3A67EAF9AB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5545"/>
            <a:ext cx="4480719" cy="2310373"/>
          </a:xfrm>
          <a:prstGeom prst="rect">
            <a:avLst/>
          </a:prstGeom>
        </p:spPr>
      </p:pic>
      <p:pic>
        <p:nvPicPr>
          <p:cNvPr id="6" name="Picture 5" descr="Chart, waterfall chart&#10;&#10;Description automatically generated">
            <a:extLst>
              <a:ext uri="{FF2B5EF4-FFF2-40B4-BE49-F238E27FC236}">
                <a16:creationId xmlns:a16="http://schemas.microsoft.com/office/drawing/2014/main" id="{1B0D156B-3D85-7B4F-91BD-BB1D5933AB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0250" y="1155545"/>
            <a:ext cx="4345648" cy="2310373"/>
          </a:xfrm>
          <a:prstGeom prst="rect">
            <a:avLst/>
          </a:prstGeom>
        </p:spPr>
      </p:pic>
      <p:pic>
        <p:nvPicPr>
          <p:cNvPr id="9" name="Picture 8" descr="Chart&#10;&#10;Description automatically generated">
            <a:extLst>
              <a:ext uri="{FF2B5EF4-FFF2-40B4-BE49-F238E27FC236}">
                <a16:creationId xmlns:a16="http://schemas.microsoft.com/office/drawing/2014/main" id="{2C7DD64C-00A1-484E-8DE2-2B79061B5D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40" y="3539282"/>
            <a:ext cx="4480719" cy="2543882"/>
          </a:xfrm>
          <a:prstGeom prst="rect">
            <a:avLst/>
          </a:prstGeom>
        </p:spPr>
      </p:pic>
      <p:pic>
        <p:nvPicPr>
          <p:cNvPr id="11" name="Picture 10" descr="Chart, bar chart&#10;&#10;Description automatically generated">
            <a:extLst>
              <a:ext uri="{FF2B5EF4-FFF2-40B4-BE49-F238E27FC236}">
                <a16:creationId xmlns:a16="http://schemas.microsoft.com/office/drawing/2014/main" id="{6E5347EB-BBF2-FB41-8ED6-1F97912AFE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91025" y="3539283"/>
            <a:ext cx="4548754" cy="2832642"/>
          </a:xfrm>
          <a:prstGeom prst="rect">
            <a:avLst/>
          </a:prstGeom>
        </p:spPr>
      </p:pic>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0BAF-2454-4B5F-A0FE-F4B4B997D8FF}"/>
              </a:ext>
            </a:extLst>
          </p:cNvPr>
          <p:cNvSpPr>
            <a:spLocks noGrp="1"/>
          </p:cNvSpPr>
          <p:nvPr>
            <p:ph type="title"/>
          </p:nvPr>
        </p:nvSpPr>
        <p:spPr>
          <a:xfrm>
            <a:off x="171451" y="185145"/>
            <a:ext cx="8618537" cy="646331"/>
          </a:xfrm>
        </p:spPr>
        <p:txBody>
          <a:bodyPr/>
          <a:lstStyle/>
          <a:p>
            <a:pPr algn="just"/>
            <a:r>
              <a:rPr lang="en-AU" sz="1400" b="1" dirty="0"/>
              <a:t>Correlation analyses across datasets yield interesting insights with Volumetric Flow and Pump Efficiency negatively correlated with Pump Failure in the Rolling Mean Data, whilst Horse Power and Volumetric Flow Meter show a subsequently strong positive correlation in the  Rolling </a:t>
            </a:r>
            <a:r>
              <a:rPr lang="en-AU" sz="1400" b="1" dirty="0" err="1"/>
              <a:t>Stdev</a:t>
            </a:r>
            <a:r>
              <a:rPr lang="en-AU" sz="1400" b="1" dirty="0"/>
              <a:t>  Dataset. </a:t>
            </a:r>
          </a:p>
        </p:txBody>
      </p:sp>
      <p:cxnSp>
        <p:nvCxnSpPr>
          <p:cNvPr id="7" name="Straight Connector 6">
            <a:extLst>
              <a:ext uri="{FF2B5EF4-FFF2-40B4-BE49-F238E27FC236}">
                <a16:creationId xmlns:a16="http://schemas.microsoft.com/office/drawing/2014/main" id="{FF7B0642-27F1-4360-B160-74B9D15E0003}"/>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5" name="Picture 4" descr="Chart, waterfall chart&#10;&#10;Description automatically generated">
            <a:extLst>
              <a:ext uri="{FF2B5EF4-FFF2-40B4-BE49-F238E27FC236}">
                <a16:creationId xmlns:a16="http://schemas.microsoft.com/office/drawing/2014/main" id="{0C596423-B873-CE4E-9FB5-30C584F7C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1" y="1326482"/>
            <a:ext cx="4104177" cy="2110166"/>
          </a:xfrm>
          <a:prstGeom prst="rect">
            <a:avLst/>
          </a:prstGeom>
        </p:spPr>
      </p:pic>
      <p:pic>
        <p:nvPicPr>
          <p:cNvPr id="10" name="Picture 9" descr="Chart, waterfall chart&#10;&#10;Description automatically generated">
            <a:extLst>
              <a:ext uri="{FF2B5EF4-FFF2-40B4-BE49-F238E27FC236}">
                <a16:creationId xmlns:a16="http://schemas.microsoft.com/office/drawing/2014/main" id="{C05F5279-4918-0E4A-8374-0FD3D9D768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1742" y="1133700"/>
            <a:ext cx="4288858" cy="2495730"/>
          </a:xfrm>
          <a:prstGeom prst="rect">
            <a:avLst/>
          </a:prstGeom>
        </p:spPr>
      </p:pic>
      <p:pic>
        <p:nvPicPr>
          <p:cNvPr id="12" name="Picture 11" descr="Chart, waterfall chart&#10;&#10;Description automatically generated">
            <a:extLst>
              <a:ext uri="{FF2B5EF4-FFF2-40B4-BE49-F238E27FC236}">
                <a16:creationId xmlns:a16="http://schemas.microsoft.com/office/drawing/2014/main" id="{2D26DDBA-48C6-394E-8BA3-A9EF98728F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142" y="3670267"/>
            <a:ext cx="7061200" cy="2768600"/>
          </a:xfrm>
          <a:prstGeom prst="rect">
            <a:avLst/>
          </a:prstGeom>
        </p:spPr>
      </p:pic>
    </p:spTree>
    <p:extLst>
      <p:ext uri="{BB962C8B-B14F-4D97-AF65-F5344CB8AC3E}">
        <p14:creationId xmlns:p14="http://schemas.microsoft.com/office/powerpoint/2010/main" val="32316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861774"/>
          </a:xfrm>
        </p:spPr>
        <p:txBody>
          <a:bodyPr/>
          <a:lstStyle/>
          <a:p>
            <a:r>
              <a:rPr lang="en-GB" sz="1400" b="1" dirty="0"/>
              <a:t>Lastly, analysis of the model fit reveals that with a R Squared of 77% , a linear model is a good fit for the data with variables Horse Power, Pump Efficiency and Volumetric Flow Meter having the largest coefficients, indicative that these variables have the most immediate relationship with respect to Pump Failure behaviour. </a:t>
            </a:r>
            <a:endParaRPr lang="en-AU" sz="14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4" name="Picture 3" descr="Chart&#10;&#10;Description automatically generated with low confidence">
            <a:extLst>
              <a:ext uri="{FF2B5EF4-FFF2-40B4-BE49-F238E27FC236}">
                <a16:creationId xmlns:a16="http://schemas.microsoft.com/office/drawing/2014/main" id="{848E86E7-D24B-3D42-AE47-43F4A62DE3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54" y="1672561"/>
            <a:ext cx="7589888" cy="3409578"/>
          </a:xfrm>
          <a:prstGeom prst="rect">
            <a:avLst/>
          </a:prstGeom>
        </p:spPr>
      </p:pic>
    </p:spTree>
    <p:extLst>
      <p:ext uri="{BB962C8B-B14F-4D97-AF65-F5344CB8AC3E}">
        <p14:creationId xmlns:p14="http://schemas.microsoft.com/office/powerpoint/2010/main" val="6676576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15818</TotalTime>
  <Words>240</Words>
  <Application>Microsoft Macintosh PowerPoint</Application>
  <PresentationFormat>Custom</PresentationFormat>
  <Paragraphs>5</Paragraphs>
  <Slides>5</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9" baseType="lpstr">
      <vt:lpstr>Arial</vt:lpstr>
      <vt:lpstr>Calibri</vt:lpstr>
      <vt:lpstr>1_Synergy_CF_YNR013</vt:lpstr>
      <vt:lpstr>think-cell Slide</vt:lpstr>
      <vt:lpstr>Descriptive and inferential statistical methodologies have proven effective in creating a proactive ‘alarm’, accurately identifying Pump Failures with Horse Power (HP) and Pump Efficiency (PE) emerging as key variables of interest with deviations of ~2 HP and ~33% PE being our core signal thresholds.</vt:lpstr>
      <vt:lpstr>Descriptive Analysis has enabled us to clearly identify particular signature abnormalities showing clear signature changes in both Rolling Standard Deviation and Rolling Mean Datasets when observed over the respective failure period of interest.  </vt:lpstr>
      <vt:lpstr>Further segmentation of the data via binary means (Pump Failure = 0 or 1) illustrated through box plots, show a clear signature difference between that of normal behaviour and that of Failure with Pump Torque, Pump Speed, Pump Efficiency showing the 3 largest variances.</vt:lpstr>
      <vt:lpstr>Correlation analyses across datasets yield interesting insights with Volumetric Flow and Pump Efficiency negatively correlated with Pump Failure in the Rolling Mean Data, whilst Horse Power and Volumetric Flow Meter show a subsequently strong positive correlation in the  Rolling Stdev  Dataset. </vt:lpstr>
      <vt:lpstr>Lastly, analysis of the model fit reveals that with a R Squared of 77% , a linear model is a good fit for the data with variables Horse Power, Pump Efficiency and Volumetric Flow Meter having the largest coefficients, indicative that these variables have the most immediate relationship with respect to Pump Failure behaviour.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Lokesh Varshney</cp:lastModifiedBy>
  <cp:revision>96</cp:revision>
  <dcterms:created xsi:type="dcterms:W3CDTF">2020-04-12T13:23:13Z</dcterms:created>
  <dcterms:modified xsi:type="dcterms:W3CDTF">2021-07-30T00:35:40Z</dcterms:modified>
</cp:coreProperties>
</file>