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JKQGBj7wrF1e1OjRejVVE61tc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00" y="-5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9829" y="601724"/>
            <a:ext cx="6421310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9829" y="2648403"/>
            <a:ext cx="6421310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69829" y="246981"/>
            <a:ext cx="3672983" cy="2319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750978" y="599230"/>
            <a:ext cx="0" cy="190856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80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28765" y="599230"/>
            <a:ext cx="0" cy="80037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7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662898"/>
            <a:ext cx="1211807" cy="343124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1021" y="662898"/>
            <a:ext cx="5804105" cy="34312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7079333" y="539454"/>
            <a:ext cx="1211807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16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28765" y="599230"/>
            <a:ext cx="0" cy="80037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75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110" y="1317097"/>
            <a:ext cx="6421935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1021" y="2854647"/>
            <a:ext cx="6412493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028765" y="599230"/>
            <a:ext cx="0" cy="213383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74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22" y="603667"/>
            <a:ext cx="7140118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021" y="1508159"/>
            <a:ext cx="3456432" cy="2578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1095" y="1513007"/>
            <a:ext cx="3453098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028765" y="599230"/>
            <a:ext cx="0" cy="80037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53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22" y="603123"/>
            <a:ext cx="7140118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1021" y="1514662"/>
            <a:ext cx="3456432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1021" y="2118202"/>
            <a:ext cx="3456432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1093" y="1517253"/>
            <a:ext cx="3456432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1094" y="2116119"/>
            <a:ext cx="3456432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28765" y="599230"/>
            <a:ext cx="0" cy="80037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50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028765" y="599230"/>
            <a:ext cx="0" cy="80037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44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3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82" y="599230"/>
            <a:ext cx="2387346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1022" y="2404119"/>
            <a:ext cx="2388742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028765" y="599230"/>
            <a:ext cx="0" cy="168533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44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771" y="847135"/>
            <a:ext cx="4085880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1022" y="2359494"/>
            <a:ext cx="4080028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51021" y="4102393"/>
            <a:ext cx="4080029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51183" y="238981"/>
            <a:ext cx="4090106" cy="24069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28765" y="599230"/>
            <a:ext cx="0" cy="1620843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2470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511799"/>
            <a:ext cx="9144000" cy="308912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4601718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1022" y="603390"/>
            <a:ext cx="7140119" cy="7869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1022" y="1511799"/>
            <a:ext cx="7140119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51022" y="246981"/>
            <a:ext cx="4391789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460627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42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title"/>
          </p:nvPr>
        </p:nvSpPr>
        <p:spPr>
          <a:xfrm>
            <a:off x="26019" y="1931744"/>
            <a:ext cx="9091961" cy="1280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cap="none"/>
              <a:t>Support Vector Machine</a:t>
            </a:r>
            <a:br>
              <a:rPr lang="en-US" sz="4400" cap="none"/>
            </a:br>
            <a:r>
              <a:rPr lang="en-US" sz="3600" b="0" cap="none"/>
              <a:t>Supervised Machine Learning</a:t>
            </a:r>
            <a:endParaRPr sz="2400" b="0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"/>
          <p:cNvSpPr txBox="1">
            <a:spLocks noGrp="1"/>
          </p:cNvSpPr>
          <p:nvPr>
            <p:ph type="ftr" sz="quarter" idx="11"/>
          </p:nvPr>
        </p:nvSpPr>
        <p:spPr>
          <a:xfrm>
            <a:off x="3810000" y="4869650"/>
            <a:ext cx="346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MACHINE LEARNING EXPERT</a:t>
            </a:r>
            <a:endParaRPr/>
          </a:p>
        </p:txBody>
      </p:sp>
      <p:sp>
        <p:nvSpPr>
          <p:cNvPr id="84" name="Google Shape;84;p1"/>
          <p:cNvSpPr/>
          <p:nvPr/>
        </p:nvSpPr>
        <p:spPr>
          <a:xfrm>
            <a:off x="89209" y="4917390"/>
            <a:ext cx="579863" cy="178420"/>
          </a:xfrm>
          <a:prstGeom prst="rect">
            <a:avLst/>
          </a:prstGeom>
          <a:solidFill>
            <a:srgbClr val="538CD5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Gamma and C parameters</a:t>
            </a:r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ftr" sz="quarter" idx="11"/>
          </p:nvPr>
        </p:nvSpPr>
        <p:spPr>
          <a:xfrm>
            <a:off x="3810000" y="4869650"/>
            <a:ext cx="346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MACHINE LEARNING EXPERT</a:t>
            </a:r>
            <a:endParaRPr/>
          </a:p>
        </p:txBody>
      </p:sp>
      <p:pic>
        <p:nvPicPr>
          <p:cNvPr id="165" name="Google Shape;16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6912" y="1095118"/>
            <a:ext cx="5334000" cy="373623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3"/>
          <p:cNvSpPr/>
          <p:nvPr/>
        </p:nvSpPr>
        <p:spPr>
          <a:xfrm>
            <a:off x="89209" y="4917390"/>
            <a:ext cx="579863" cy="178420"/>
          </a:xfrm>
          <a:prstGeom prst="rect">
            <a:avLst/>
          </a:prstGeom>
          <a:solidFill>
            <a:srgbClr val="538CD5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3"/>
          <p:cNvSpPr txBox="1"/>
          <p:nvPr/>
        </p:nvSpPr>
        <p:spPr>
          <a:xfrm>
            <a:off x="6740912" y="117871"/>
            <a:ext cx="2159620" cy="4917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>
            <a:spLocks noGrp="1"/>
          </p:cNvSpPr>
          <p:nvPr>
            <p:ph type="title"/>
          </p:nvPr>
        </p:nvSpPr>
        <p:spPr>
          <a:xfrm>
            <a:off x="152400" y="57150"/>
            <a:ext cx="6553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dirty="0"/>
              <a:t>Pros of Support Vector Machine </a:t>
            </a:r>
            <a:endParaRPr dirty="0"/>
          </a:p>
        </p:txBody>
      </p:sp>
      <p:sp>
        <p:nvSpPr>
          <p:cNvPr id="174" name="Google Shape;174;p14"/>
          <p:cNvSpPr txBox="1">
            <a:spLocks noGrp="1"/>
          </p:cNvSpPr>
          <p:nvPr>
            <p:ph idx="1"/>
          </p:nvPr>
        </p:nvSpPr>
        <p:spPr>
          <a:xfrm>
            <a:off x="457200" y="895350"/>
            <a:ext cx="8229600" cy="20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Very good at dealing with higher dimensional data</a:t>
            </a:r>
            <a:endParaRPr dirty="0"/>
          </a:p>
          <a:p>
            <a:pPr marL="3429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Works well with smaller data set</a:t>
            </a:r>
            <a:endParaRPr dirty="0"/>
          </a:p>
          <a:p>
            <a:pPr marL="342900" lvl="0" indent="-3429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Useful for both Linearly Separable (hard margin) and Non-linearly Separable (soft margin) data</a:t>
            </a:r>
            <a:endParaRPr dirty="0"/>
          </a:p>
          <a:p>
            <a:pPr marL="342900" lvl="0" indent="-190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342900" lvl="0" indent="-1905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  <p:sp>
        <p:nvSpPr>
          <p:cNvPr id="175" name="Google Shape;175;p14"/>
          <p:cNvSpPr txBox="1">
            <a:spLocks noGrp="1"/>
          </p:cNvSpPr>
          <p:nvPr>
            <p:ph type="ftr" sz="quarter" idx="11"/>
          </p:nvPr>
        </p:nvSpPr>
        <p:spPr>
          <a:xfrm>
            <a:off x="3810000" y="4869650"/>
            <a:ext cx="346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MACHINE LEARNING EXPERT</a:t>
            </a:r>
            <a:endParaRPr/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6665" y="2958790"/>
            <a:ext cx="5932597" cy="184471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4"/>
          <p:cNvSpPr/>
          <p:nvPr/>
        </p:nvSpPr>
        <p:spPr>
          <a:xfrm>
            <a:off x="89209" y="4917390"/>
            <a:ext cx="579863" cy="178420"/>
          </a:xfrm>
          <a:prstGeom prst="rect">
            <a:avLst/>
          </a:prstGeom>
          <a:solidFill>
            <a:srgbClr val="538CD5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6740912" y="117871"/>
            <a:ext cx="2159620" cy="4917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title"/>
          </p:nvPr>
        </p:nvSpPr>
        <p:spPr>
          <a:xfrm>
            <a:off x="152400" y="57150"/>
            <a:ext cx="6553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Cons of Support Vector Machine </a:t>
            </a:r>
            <a:endParaRPr/>
          </a:p>
        </p:txBody>
      </p:sp>
      <p:sp>
        <p:nvSpPr>
          <p:cNvPr id="184" name="Google Shape;184;p15"/>
          <p:cNvSpPr txBox="1">
            <a:spLocks noGrp="1"/>
          </p:cNvSpPr>
          <p:nvPr>
            <p:ph idx="1"/>
          </p:nvPr>
        </p:nvSpPr>
        <p:spPr>
          <a:xfrm>
            <a:off x="457200" y="819150"/>
            <a:ext cx="8229600" cy="377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Picking right kernel and parameters can be computationally intensive.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117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In Natural Language Processing, structured representations of text yield better performances. Sadly, SVMs can not accommodate such structures (word embeddings). </a:t>
            </a:r>
            <a:endParaRPr dirty="0"/>
          </a:p>
          <a:p>
            <a:pPr marL="342900" lvl="0" indent="-190500" algn="l" rtl="0">
              <a:lnSpc>
                <a:spcPct val="100000"/>
              </a:lnSpc>
              <a:spcBef>
                <a:spcPts val="1176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  <p:sp>
        <p:nvSpPr>
          <p:cNvPr id="185" name="Google Shape;185;p15"/>
          <p:cNvSpPr txBox="1">
            <a:spLocks noGrp="1"/>
          </p:cNvSpPr>
          <p:nvPr>
            <p:ph type="ftr" sz="quarter" idx="11"/>
          </p:nvPr>
        </p:nvSpPr>
        <p:spPr>
          <a:xfrm>
            <a:off x="3810000" y="4869650"/>
            <a:ext cx="346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MACHINE LEARNING EXPERT</a:t>
            </a:r>
            <a:endParaRPr/>
          </a:p>
        </p:txBody>
      </p:sp>
      <p:sp>
        <p:nvSpPr>
          <p:cNvPr id="186" name="Google Shape;186;p15"/>
          <p:cNvSpPr/>
          <p:nvPr/>
        </p:nvSpPr>
        <p:spPr>
          <a:xfrm>
            <a:off x="89209" y="4917390"/>
            <a:ext cx="579863" cy="178420"/>
          </a:xfrm>
          <a:prstGeom prst="rect">
            <a:avLst/>
          </a:prstGeom>
          <a:solidFill>
            <a:srgbClr val="538CD5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5"/>
          <p:cNvSpPr txBox="1"/>
          <p:nvPr/>
        </p:nvSpPr>
        <p:spPr>
          <a:xfrm>
            <a:off x="6740912" y="117871"/>
            <a:ext cx="2159620" cy="4917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>
            <a:spLocks noGrp="1"/>
          </p:cNvSpPr>
          <p:nvPr>
            <p:ph type="title"/>
          </p:nvPr>
        </p:nvSpPr>
        <p:spPr>
          <a:xfrm>
            <a:off x="152400" y="57150"/>
            <a:ext cx="7010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Applications of  Support Vector Machine </a:t>
            </a:r>
            <a:endParaRPr/>
          </a:p>
        </p:txBody>
      </p:sp>
      <p:sp>
        <p:nvSpPr>
          <p:cNvPr id="193" name="Google Shape;193;p16"/>
          <p:cNvSpPr txBox="1">
            <a:spLocks noGrp="1"/>
          </p:cNvSpPr>
          <p:nvPr>
            <p:ph type="ftr" sz="quarter" idx="11"/>
          </p:nvPr>
        </p:nvSpPr>
        <p:spPr>
          <a:xfrm>
            <a:off x="3810000" y="4869650"/>
            <a:ext cx="346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MACHINE LEARNING EXPERT</a:t>
            </a:r>
            <a:endParaRPr/>
          </a:p>
        </p:txBody>
      </p:sp>
      <p:sp>
        <p:nvSpPr>
          <p:cNvPr id="194" name="Google Shape;194;p16"/>
          <p:cNvSpPr/>
          <p:nvPr/>
        </p:nvSpPr>
        <p:spPr>
          <a:xfrm>
            <a:off x="89209" y="4917390"/>
            <a:ext cx="579863" cy="178420"/>
          </a:xfrm>
          <a:prstGeom prst="rect">
            <a:avLst/>
          </a:prstGeom>
          <a:solidFill>
            <a:srgbClr val="538CD5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16" descr="application"/>
          <p:cNvPicPr preferRelativeResize="0"/>
          <p:nvPr/>
        </p:nvPicPr>
        <p:blipFill rotWithShape="1">
          <a:blip r:embed="rId3">
            <a:alphaModFix/>
          </a:blip>
          <a:srcRect r="23988" b="10093"/>
          <a:stretch/>
        </p:blipFill>
        <p:spPr>
          <a:xfrm>
            <a:off x="1442223" y="716382"/>
            <a:ext cx="6081133" cy="371073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6"/>
          <p:cNvSpPr/>
          <p:nvPr/>
        </p:nvSpPr>
        <p:spPr>
          <a:xfrm>
            <a:off x="2018371" y="3568390"/>
            <a:ext cx="1345580" cy="57243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5400" cap="flat" cmpd="sng">
            <a:solidFill>
              <a:srgbClr val="5121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Face Detection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3899210" y="3568390"/>
            <a:ext cx="1345580" cy="57243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5400" cap="flat" cmpd="sng">
            <a:solidFill>
              <a:srgbClr val="5121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Categorization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5817220" y="3568390"/>
            <a:ext cx="1345580" cy="57243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5400" cap="flat" cmpd="sng">
            <a:solidFill>
              <a:srgbClr val="5121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Classification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6740912" y="117871"/>
            <a:ext cx="2159620" cy="4917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>
            <a:spLocks noGrp="1"/>
          </p:cNvSpPr>
          <p:nvPr>
            <p:ph type="title"/>
          </p:nvPr>
        </p:nvSpPr>
        <p:spPr>
          <a:xfrm>
            <a:off x="152400" y="57150"/>
            <a:ext cx="6553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Modeling Support Vector Machine </a:t>
            </a:r>
            <a:endParaRPr/>
          </a:p>
        </p:txBody>
      </p:sp>
      <p:sp>
        <p:nvSpPr>
          <p:cNvPr id="205" name="Google Shape;205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0" lvl="0" indent="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/>
              <a:t>Modeling Support Vector Machine Algorithm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 (attached in resource section of this module)</a:t>
            </a:r>
            <a:endParaRPr dirty="0"/>
          </a:p>
        </p:txBody>
      </p:sp>
      <p:sp>
        <p:nvSpPr>
          <p:cNvPr id="206" name="Google Shape;206;p18"/>
          <p:cNvSpPr txBox="1">
            <a:spLocks noGrp="1"/>
          </p:cNvSpPr>
          <p:nvPr>
            <p:ph type="ftr" sz="quarter" idx="11"/>
          </p:nvPr>
        </p:nvSpPr>
        <p:spPr>
          <a:xfrm>
            <a:off x="3810000" y="4869650"/>
            <a:ext cx="346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MACHINE LEARNING EXPERT</a:t>
            </a: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89209" y="4917390"/>
            <a:ext cx="579863" cy="178420"/>
          </a:xfrm>
          <a:prstGeom prst="rect">
            <a:avLst/>
          </a:prstGeom>
          <a:solidFill>
            <a:srgbClr val="538CD5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8"/>
          <p:cNvSpPr txBox="1"/>
          <p:nvPr/>
        </p:nvSpPr>
        <p:spPr>
          <a:xfrm>
            <a:off x="6740912" y="117871"/>
            <a:ext cx="2159620" cy="4917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 txBox="1"/>
          <p:nvPr/>
        </p:nvSpPr>
        <p:spPr>
          <a:xfrm>
            <a:off x="0" y="1863864"/>
            <a:ext cx="9144000" cy="1415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Q&amp;A Session</a:t>
            </a:r>
            <a:endParaRPr sz="32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889258"/>
            <a:ext cx="1059225" cy="28592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9"/>
          <p:cNvSpPr txBox="1">
            <a:spLocks noGrp="1"/>
          </p:cNvSpPr>
          <p:nvPr>
            <p:ph type="ftr" sz="quarter" idx="11"/>
          </p:nvPr>
        </p:nvSpPr>
        <p:spPr>
          <a:xfrm>
            <a:off x="3810000" y="4869650"/>
            <a:ext cx="346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MACHINE LEARNING EXPERT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Course Topics</a:t>
            </a:r>
            <a:endParaRPr/>
          </a:p>
        </p:txBody>
      </p:sp>
      <p:sp>
        <p:nvSpPr>
          <p:cNvPr id="90" name="Google Shape;90;p2"/>
          <p:cNvSpPr txBox="1">
            <a:spLocks noGrp="1"/>
          </p:cNvSpPr>
          <p:nvPr>
            <p:ph idx="1"/>
          </p:nvPr>
        </p:nvSpPr>
        <p:spPr>
          <a:xfrm>
            <a:off x="457200" y="1123950"/>
            <a:ext cx="85344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dirty="0"/>
              <a:t>What is Support Vector Machine ?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dirty="0"/>
              <a:t>How Support Vector Machine  works?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dirty="0"/>
              <a:t>Pros and Cons of Support Vector Machine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dirty="0"/>
              <a:t>Applications of Support Vector Machine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dirty="0"/>
              <a:t>Optimizing Support Vector Machine  model performance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 sz="2400" dirty="0"/>
              <a:t>Modeling Support Vector Machine  with Python</a:t>
            </a:r>
            <a:endParaRPr dirty="0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dirty="0"/>
          </a:p>
        </p:txBody>
      </p:sp>
      <p:sp>
        <p:nvSpPr>
          <p:cNvPr id="91" name="Google Shape;91;p2"/>
          <p:cNvSpPr txBox="1">
            <a:spLocks noGrp="1"/>
          </p:cNvSpPr>
          <p:nvPr>
            <p:ph type="ftr" sz="quarter" idx="11"/>
          </p:nvPr>
        </p:nvSpPr>
        <p:spPr>
          <a:xfrm>
            <a:off x="3810000" y="4869650"/>
            <a:ext cx="346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MACHINE LEARNING EXPERT</a:t>
            </a: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89209" y="4917390"/>
            <a:ext cx="579863" cy="178420"/>
          </a:xfrm>
          <a:prstGeom prst="rect">
            <a:avLst/>
          </a:prstGeom>
          <a:solidFill>
            <a:srgbClr val="538CD5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6740912" y="117871"/>
            <a:ext cx="2159620" cy="4917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6096000" cy="460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What is Support Vector Machine ?</a:t>
            </a:r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idx="1"/>
          </p:nvPr>
        </p:nvSpPr>
        <p:spPr>
          <a:xfrm>
            <a:off x="228600" y="895350"/>
            <a:ext cx="6016083" cy="3699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600" dirty="0"/>
              <a:t>Support Vector Machine” (SVM) is a supervised machine learning algorithm which can be used for both classification or regression challenges. However,  it is mostly used in classification problems.</a:t>
            </a:r>
            <a:endParaRPr dirty="0"/>
          </a:p>
          <a:p>
            <a:pPr marL="3429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600" dirty="0"/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600" dirty="0"/>
              <a:t>It use for Linearly separable data and Non-Linearly separable data.</a:t>
            </a:r>
            <a:endParaRPr dirty="0"/>
          </a:p>
          <a:p>
            <a:pPr marL="3429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600" dirty="0"/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600" dirty="0"/>
              <a:t>SVM is a Non - probabilistic classifier.</a:t>
            </a:r>
            <a:endParaRPr dirty="0"/>
          </a:p>
          <a:p>
            <a:pPr marL="3429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600" dirty="0"/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600" dirty="0"/>
              <a:t>SVM use marginal distance which Logistic and KNN doesn't use.</a:t>
            </a:r>
            <a:endParaRPr dirty="0"/>
          </a:p>
          <a:p>
            <a:pPr marL="3429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  <a:p>
            <a:pPr marL="342900" lvl="0" indent="-2286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ftr" sz="quarter" idx="11"/>
          </p:nvPr>
        </p:nvSpPr>
        <p:spPr>
          <a:xfrm>
            <a:off x="3810000" y="4869650"/>
            <a:ext cx="346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MACHINE LEARNING EXPERT</a:t>
            </a:r>
            <a:endParaRPr/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 r="46374"/>
          <a:stretch/>
        </p:blipFill>
        <p:spPr>
          <a:xfrm>
            <a:off x="6868222" y="724364"/>
            <a:ext cx="2186568" cy="2041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l="52081"/>
          <a:stretch/>
        </p:blipFill>
        <p:spPr>
          <a:xfrm>
            <a:off x="6941101" y="2706029"/>
            <a:ext cx="2118732" cy="216362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/>
          <p:nvPr/>
        </p:nvSpPr>
        <p:spPr>
          <a:xfrm>
            <a:off x="89209" y="4917390"/>
            <a:ext cx="579863" cy="178420"/>
          </a:xfrm>
          <a:prstGeom prst="rect">
            <a:avLst/>
          </a:prstGeom>
          <a:solidFill>
            <a:srgbClr val="538CD5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6740912" y="117871"/>
            <a:ext cx="2159620" cy="4917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101;p3">
            <a:extLst>
              <a:ext uri="{FF2B5EF4-FFF2-40B4-BE49-F238E27FC236}">
                <a16:creationId xmlns:a16="http://schemas.microsoft.com/office/drawing/2014/main" id="{0C98AEF3-9D5E-3EB3-1FBF-1D5FE8FEB2A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46374"/>
          <a:stretch/>
        </p:blipFill>
        <p:spPr>
          <a:xfrm>
            <a:off x="6863179" y="726133"/>
            <a:ext cx="2186568" cy="2041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/>
        </p:nvSpPr>
        <p:spPr>
          <a:xfrm>
            <a:off x="228600" y="80799"/>
            <a:ext cx="6553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Support Vector Machine  works?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>
            <a:spLocks noGrp="1"/>
          </p:cNvSpPr>
          <p:nvPr>
            <p:ph idx="1"/>
          </p:nvPr>
        </p:nvSpPr>
        <p:spPr>
          <a:xfrm>
            <a:off x="304800" y="971550"/>
            <a:ext cx="8534400" cy="121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1800"/>
              <a:t>First SVM find the Support vector then it create a marginal line which passes through the support vector and it gives hyperplane between them.</a:t>
            </a:r>
            <a:endParaRPr/>
          </a:p>
          <a:p>
            <a:pPr marL="342900" lvl="0" indent="-2019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180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1800"/>
              <a:t>Main aim of SVM is find the marginal line which has maximum marginal distance.</a:t>
            </a:r>
            <a:endParaRPr sz="1800"/>
          </a:p>
        </p:txBody>
      </p:sp>
      <p:sp>
        <p:nvSpPr>
          <p:cNvPr id="111" name="Google Shape;111;p4"/>
          <p:cNvSpPr txBox="1">
            <a:spLocks noGrp="1"/>
          </p:cNvSpPr>
          <p:nvPr>
            <p:ph type="ftr" sz="quarter" idx="11"/>
          </p:nvPr>
        </p:nvSpPr>
        <p:spPr>
          <a:xfrm>
            <a:off x="3810000" y="4869650"/>
            <a:ext cx="346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MACHINE LEARNING EXPERT</a:t>
            </a:r>
            <a:endParaRPr/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6038" y="2190749"/>
            <a:ext cx="4064039" cy="270443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/>
          <p:nvPr/>
        </p:nvSpPr>
        <p:spPr>
          <a:xfrm>
            <a:off x="89209" y="4917390"/>
            <a:ext cx="579863" cy="178420"/>
          </a:xfrm>
          <a:prstGeom prst="rect">
            <a:avLst/>
          </a:prstGeom>
          <a:solidFill>
            <a:srgbClr val="538CD5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6740912" y="117871"/>
            <a:ext cx="2159620" cy="4917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5486400" cy="460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SVM: Hyperplane splitting Data</a:t>
            </a:r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ftr" sz="quarter" idx="11"/>
          </p:nvPr>
        </p:nvSpPr>
        <p:spPr>
          <a:xfrm>
            <a:off x="3810000" y="4869650"/>
            <a:ext cx="346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MACHINE LEARNING EXPERT</a:t>
            </a:r>
            <a:endParaRPr/>
          </a:p>
        </p:txBody>
      </p:sp>
      <p:pic>
        <p:nvPicPr>
          <p:cNvPr id="120" name="Google Shape;120;p5"/>
          <p:cNvPicPr preferRelativeResize="0"/>
          <p:nvPr/>
        </p:nvPicPr>
        <p:blipFill rotWithShape="1">
          <a:blip r:embed="rId3">
            <a:alphaModFix/>
          </a:blip>
          <a:srcRect l="5556" t="7906" r="7778" b="7104"/>
          <a:stretch/>
        </p:blipFill>
        <p:spPr>
          <a:xfrm>
            <a:off x="1371600" y="1123950"/>
            <a:ext cx="59436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/>
          <p:cNvSpPr/>
          <p:nvPr/>
        </p:nvSpPr>
        <p:spPr>
          <a:xfrm>
            <a:off x="89209" y="4917390"/>
            <a:ext cx="579863" cy="178420"/>
          </a:xfrm>
          <a:prstGeom prst="rect">
            <a:avLst/>
          </a:prstGeom>
          <a:solidFill>
            <a:srgbClr val="538CD5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6740912" y="117871"/>
            <a:ext cx="2159620" cy="4917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SVM : Margin </a:t>
            </a:r>
            <a:endParaRPr/>
          </a:p>
        </p:txBody>
      </p:sp>
      <p:sp>
        <p:nvSpPr>
          <p:cNvPr id="130" name="Google Shape;130;p6"/>
          <p:cNvSpPr txBox="1">
            <a:spLocks noGrp="1"/>
          </p:cNvSpPr>
          <p:nvPr>
            <p:ph type="ftr" sz="quarter" idx="11"/>
          </p:nvPr>
        </p:nvSpPr>
        <p:spPr>
          <a:xfrm>
            <a:off x="3810000" y="4869650"/>
            <a:ext cx="346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MACHINE LEARNING EXPERT</a:t>
            </a:r>
            <a:endParaRPr/>
          </a:p>
        </p:txBody>
      </p:sp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 l="6665" t="8493" r="7778" b="6515"/>
          <a:stretch/>
        </p:blipFill>
        <p:spPr>
          <a:xfrm>
            <a:off x="1219200" y="1123950"/>
            <a:ext cx="5867400" cy="32766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6"/>
          <p:cNvSpPr/>
          <p:nvPr/>
        </p:nvSpPr>
        <p:spPr>
          <a:xfrm>
            <a:off x="89209" y="4917390"/>
            <a:ext cx="579863" cy="178420"/>
          </a:xfrm>
          <a:prstGeom prst="rect">
            <a:avLst/>
          </a:prstGeom>
          <a:solidFill>
            <a:srgbClr val="538CD5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6740912" y="117871"/>
            <a:ext cx="2159620" cy="4917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7"/>
          <p:cNvPicPr preferRelativeResize="0"/>
          <p:nvPr/>
        </p:nvPicPr>
        <p:blipFill rotWithShape="1">
          <a:blip r:embed="rId3">
            <a:alphaModFix/>
          </a:blip>
          <a:srcRect l="6932" t="22222" r="7733" b="6349"/>
          <a:stretch/>
        </p:blipFill>
        <p:spPr>
          <a:xfrm>
            <a:off x="914400" y="857250"/>
            <a:ext cx="6705600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5715000" cy="460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SVM Higher Dimensions Visual</a:t>
            </a:r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ftr" sz="quarter" idx="11"/>
          </p:nvPr>
        </p:nvSpPr>
        <p:spPr>
          <a:xfrm>
            <a:off x="3810000" y="4869650"/>
            <a:ext cx="346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MACHINE LEARNING EXPERT</a:t>
            </a:r>
            <a:endParaRPr/>
          </a:p>
        </p:txBody>
      </p:sp>
      <p:sp>
        <p:nvSpPr>
          <p:cNvPr id="140" name="Google Shape;140;p7"/>
          <p:cNvSpPr/>
          <p:nvPr/>
        </p:nvSpPr>
        <p:spPr>
          <a:xfrm>
            <a:off x="89209" y="4917390"/>
            <a:ext cx="579863" cy="178420"/>
          </a:xfrm>
          <a:prstGeom prst="rect">
            <a:avLst/>
          </a:prstGeom>
          <a:solidFill>
            <a:srgbClr val="538CD5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6740912" y="117871"/>
            <a:ext cx="2159620" cy="4917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SVM Example: Kernel Trick</a:t>
            </a:r>
            <a:endParaRPr/>
          </a:p>
        </p:txBody>
      </p:sp>
      <p:sp>
        <p:nvSpPr>
          <p:cNvPr id="148" name="Google Shape;148;p11"/>
          <p:cNvSpPr txBox="1">
            <a:spLocks noGrp="1"/>
          </p:cNvSpPr>
          <p:nvPr>
            <p:ph type="ftr" sz="quarter" idx="11"/>
          </p:nvPr>
        </p:nvSpPr>
        <p:spPr>
          <a:xfrm>
            <a:off x="3810000" y="4869650"/>
            <a:ext cx="346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MACHINE LEARNING EXPERT</a:t>
            </a:r>
            <a:endParaRPr/>
          </a:p>
        </p:txBody>
      </p:sp>
      <p:pic>
        <p:nvPicPr>
          <p:cNvPr id="147" name="Google Shape;147;p11"/>
          <p:cNvPicPr preferRelativeResize="0"/>
          <p:nvPr/>
        </p:nvPicPr>
        <p:blipFill rotWithShape="1">
          <a:blip r:embed="rId3">
            <a:alphaModFix/>
          </a:blip>
          <a:srcRect l="6665" t="6516" r="7778" b="6514"/>
          <a:stretch/>
        </p:blipFill>
        <p:spPr>
          <a:xfrm>
            <a:off x="1066800" y="895350"/>
            <a:ext cx="6667500" cy="381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1"/>
          <p:cNvSpPr/>
          <p:nvPr/>
        </p:nvSpPr>
        <p:spPr>
          <a:xfrm>
            <a:off x="89209" y="4917390"/>
            <a:ext cx="579863" cy="178420"/>
          </a:xfrm>
          <a:prstGeom prst="rect">
            <a:avLst/>
          </a:prstGeom>
          <a:solidFill>
            <a:srgbClr val="538CD5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1"/>
          <p:cNvSpPr txBox="1"/>
          <p:nvPr/>
        </p:nvSpPr>
        <p:spPr>
          <a:xfrm>
            <a:off x="6740912" y="117871"/>
            <a:ext cx="2159620" cy="4917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/>
              <a:t>C Value</a:t>
            </a:r>
            <a:endParaRPr/>
          </a:p>
        </p:txBody>
      </p:sp>
      <p:sp>
        <p:nvSpPr>
          <p:cNvPr id="157" name="Google Shape;157;p12"/>
          <p:cNvSpPr txBox="1">
            <a:spLocks noGrp="1"/>
          </p:cNvSpPr>
          <p:nvPr>
            <p:ph type="ftr" sz="quarter" idx="11"/>
          </p:nvPr>
        </p:nvSpPr>
        <p:spPr>
          <a:xfrm>
            <a:off x="3810000" y="4869650"/>
            <a:ext cx="346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MACHINE LEARNING EXPERT</a:t>
            </a:r>
            <a:endParaRPr/>
          </a:p>
        </p:txBody>
      </p:sp>
      <p:pic>
        <p:nvPicPr>
          <p:cNvPr id="156" name="Google Shape;15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9578" y="1123950"/>
            <a:ext cx="6883400" cy="315752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2"/>
          <p:cNvSpPr/>
          <p:nvPr/>
        </p:nvSpPr>
        <p:spPr>
          <a:xfrm>
            <a:off x="89209" y="4917390"/>
            <a:ext cx="579863" cy="178420"/>
          </a:xfrm>
          <a:prstGeom prst="rect">
            <a:avLst/>
          </a:prstGeom>
          <a:solidFill>
            <a:srgbClr val="538CD5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2"/>
          <p:cNvSpPr txBox="1"/>
          <p:nvPr/>
        </p:nvSpPr>
        <p:spPr>
          <a:xfrm>
            <a:off x="6740912" y="117871"/>
            <a:ext cx="2159620" cy="4917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93</TotalTime>
  <Words>341</Words>
  <Application>Microsoft Office PowerPoint</Application>
  <PresentationFormat>On-screen Show (16:9)</PresentationFormat>
  <Paragraphs>59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Noto Sans Symbols</vt:lpstr>
      <vt:lpstr>Palatino Linotype</vt:lpstr>
      <vt:lpstr>Gallery</vt:lpstr>
      <vt:lpstr>Support Vector Machine Supervised Machine Learning</vt:lpstr>
      <vt:lpstr>Course Topics</vt:lpstr>
      <vt:lpstr>What is Support Vector Machine ?</vt:lpstr>
      <vt:lpstr>PowerPoint Presentation</vt:lpstr>
      <vt:lpstr>SVM: Hyperplane splitting Data</vt:lpstr>
      <vt:lpstr>SVM : Margin </vt:lpstr>
      <vt:lpstr>SVM Higher Dimensions Visual</vt:lpstr>
      <vt:lpstr>SVM Example: Kernel Trick</vt:lpstr>
      <vt:lpstr>C Value</vt:lpstr>
      <vt:lpstr>Gamma and C parameters</vt:lpstr>
      <vt:lpstr>Pros of Support Vector Machine </vt:lpstr>
      <vt:lpstr>Cons of Support Vector Machine </vt:lpstr>
      <vt:lpstr>Applications of  Support Vector Machine </vt:lpstr>
      <vt:lpstr>Modeling Support Vector Machine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 Supervised Machine Learning</dc:title>
  <dc:creator>Ashok HOME</dc:creator>
  <cp:lastModifiedBy>Warsha Mhetre</cp:lastModifiedBy>
  <cp:revision>2</cp:revision>
  <dcterms:created xsi:type="dcterms:W3CDTF">2006-08-16T00:00:00Z</dcterms:created>
  <dcterms:modified xsi:type="dcterms:W3CDTF">2025-06-26T11:01:43Z</dcterms:modified>
</cp:coreProperties>
</file>