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F2-4046-A064-4E27378B7EC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F2-4046-A064-4E27378B7EC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F2-4046-A064-4E27378B7EC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4F2-4046-A064-4E27378B7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937520"/>
        <c:axId val="338942320"/>
      </c:barChart>
      <c:catAx>
        <c:axId val="33893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42320"/>
        <c:crosses val="autoZero"/>
        <c:auto val="1"/>
        <c:lblAlgn val="ctr"/>
        <c:lblOffset val="100"/>
        <c:noMultiLvlLbl val="0"/>
      </c:catAx>
      <c:valAx>
        <c:axId val="33894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3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09600" y="63817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14600" y="3299758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PADMASHRREE V</a:t>
            </a:r>
          </a:p>
          <a:p>
            <a:pPr algn="l"/>
            <a:r>
              <a:rPr lang="en-US" sz="2400" dirty="0"/>
              <a:t>REGISTER NO:312205929/</a:t>
            </a:r>
            <a:r>
              <a:rPr lang="en-IN" sz="2400" b="0" i="0">
                <a:solidFill>
                  <a:srgbClr val="000000"/>
                </a:solidFill>
                <a:effectLst/>
                <a:highlight>
                  <a:srgbClr val="F9FAFB"/>
                </a:highlight>
                <a:latin typeface="Plus Jakarta Display"/>
              </a:rPr>
              <a:t>asunm293312205929</a:t>
            </a:r>
            <a:endParaRPr lang="en-IN" sz="2400" b="0" i="0" dirty="0">
              <a:solidFill>
                <a:srgbClr val="000000"/>
              </a:solidFill>
              <a:effectLst/>
              <a:highlight>
                <a:srgbClr val="F9FAFB"/>
              </a:highlight>
              <a:latin typeface="Plus Jakarta Display"/>
            </a:endParaRPr>
          </a:p>
          <a:p>
            <a:r>
              <a:rPr lang="en-US" sz="2400" dirty="0"/>
              <a:t>DEPARTMENT: B.COM (G), Commerce</a:t>
            </a:r>
          </a:p>
          <a:p>
            <a:r>
              <a:rPr lang="en-US" sz="2400" dirty="0"/>
              <a:t>COLLEGE:</a:t>
            </a:r>
            <a:r>
              <a:rPr lang="en-IN" sz="2400" dirty="0"/>
              <a:t> VIDHYA SAGAR WOMEN’S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2986C-A306-CF85-16CC-9C7384EDA865}"/>
              </a:ext>
            </a:extLst>
          </p:cNvPr>
          <p:cNvSpPr txBox="1"/>
          <p:nvPr/>
        </p:nvSpPr>
        <p:spPr>
          <a:xfrm>
            <a:off x="581026" y="1373725"/>
            <a:ext cx="9905999" cy="5028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i="1" dirty="0">
                <a:latin typeface="Rockwell" panose="02060603020205020403" pitchFamily="18" charset="0"/>
              </a:rPr>
              <a:t>1. Data Collection: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Rockwell" panose="02060603020205020403" pitchFamily="18" charset="0"/>
              </a:rPr>
              <a:t>Organized Data Entry</a:t>
            </a:r>
            <a:r>
              <a:rPr lang="en-US" dirty="0">
                <a:latin typeface="Rockwell" panose="02060603020205020403" pitchFamily="18" charset="0"/>
              </a:rPr>
              <a:t>: Excel allows for structured data collection through rows and columns, making it easy to input, manage, and sort large datasets.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Rockwell" panose="02060603020205020403" pitchFamily="18" charset="0"/>
              </a:rPr>
              <a:t>Data Validation: </a:t>
            </a:r>
            <a:r>
              <a:rPr lang="en-US" dirty="0">
                <a:latin typeface="Rockwell" panose="02060603020205020403" pitchFamily="18" charset="0"/>
              </a:rPr>
              <a:t>You can use Excel’s data validation features to ensure that only accurate and consistent data is entered, reducing errors during data collection.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2. Feature Collection.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:</a:t>
            </a:r>
          </a:p>
          <a:p>
            <a:pPr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Rockwell" panose="02060603020205020403" pitchFamily="18" charset="0"/>
              </a:rPr>
              <a:t>Data Analysis </a:t>
            </a:r>
            <a:r>
              <a:rPr lang="en-US" b="1" dirty="0" err="1">
                <a:latin typeface="Rockwell" panose="02060603020205020403" pitchFamily="18" charset="0"/>
              </a:rPr>
              <a:t>Toolpak</a:t>
            </a:r>
            <a:r>
              <a:rPr lang="en-US" dirty="0">
                <a:latin typeface="Rockwell" panose="02060603020205020403" pitchFamily="18" charset="0"/>
              </a:rPr>
              <a:t>: Excel offers a built-in Data Analysis </a:t>
            </a:r>
            <a:r>
              <a:rPr lang="en-US" dirty="0" err="1">
                <a:latin typeface="Rockwell" panose="02060603020205020403" pitchFamily="18" charset="0"/>
              </a:rPr>
              <a:t>Toolpak</a:t>
            </a:r>
            <a:r>
              <a:rPr lang="en-US" dirty="0">
                <a:latin typeface="Rockwell" panose="02060603020205020403" pitchFamily="18" charset="0"/>
              </a:rPr>
              <a:t> that provides various statistical analysis tools such as descriptive statistics, regression analysis, and histograms, making it easier to perform complex analyses.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Rockwell" panose="02060603020205020403" pitchFamily="18" charset="0"/>
              </a:rPr>
              <a:t>PivotTables: </a:t>
            </a:r>
            <a:r>
              <a:rPr lang="en-US" dirty="0">
                <a:latin typeface="Rockwell" panose="02060603020205020403" pitchFamily="18" charset="0"/>
              </a:rPr>
              <a:t>PivotTables in Excel allow you to quickly summarize, analyze, explore, and present large data sets, enabling you to extract meaningful insights by rearranging and aggregating data efficiently.</a:t>
            </a:r>
            <a:endParaRPr lang="en-US" altLang="en-US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5093D5-D5A5-0069-2062-D54D8BE081D4}"/>
              </a:ext>
            </a:extLst>
          </p:cNvPr>
          <p:cNvSpPr txBox="1"/>
          <p:nvPr/>
        </p:nvSpPr>
        <p:spPr>
          <a:xfrm>
            <a:off x="914400" y="1291844"/>
            <a:ext cx="9372600" cy="4274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Rockwell" panose="02060603020205020403" pitchFamily="18" charset="0"/>
              </a:rPr>
              <a:t>3. Performance level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latin typeface="Rockwell" panose="02060603020205020403" pitchFamily="18" charset="0"/>
              </a:rPr>
              <a:t>Conditional Formatting: </a:t>
            </a:r>
            <a:r>
              <a:rPr lang="en-US" sz="1800" dirty="0">
                <a:latin typeface="Rockwell" panose="02060603020205020403" pitchFamily="18" charset="0"/>
              </a:rPr>
              <a:t>Use conditional formatting to highlight cells based on performance criteria (e.g., yellow for very high performance, red for low). This visual cue helps quickly assess performance at a glance.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Rockwell" panose="02060603020205020403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latin typeface="Rockwell" panose="02060603020205020403" pitchFamily="18" charset="0"/>
              </a:rPr>
              <a:t>4. Summary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latin typeface="Rockwell" panose="02060603020205020403" pitchFamily="18" charset="0"/>
              </a:rPr>
              <a:t>Data Visualization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sz="1800" dirty="0">
                <a:latin typeface="Rockwell" panose="02060603020205020403" pitchFamily="18" charset="0"/>
              </a:rPr>
              <a:t>Excel allows you to create various types of charts (bar, line, pie, etc.) to visualize data effectively.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latin typeface="Rockwell" panose="02060603020205020403" pitchFamily="18" charset="0"/>
              </a:rPr>
              <a:t>Trend Analysis: </a:t>
            </a:r>
            <a:r>
              <a:rPr lang="en-US" sz="1800" dirty="0">
                <a:latin typeface="Rockwell" panose="02060603020205020403" pitchFamily="18" charset="0"/>
              </a:rPr>
              <a:t>Graphs in Excel help in identifying trends, patterns, and outliers quickly, aiding in data-driven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12699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B10FD3C-A424-5F63-A91D-CBFB87C2D0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091961"/>
              </p:ext>
            </p:extLst>
          </p:nvPr>
        </p:nvGraphicFramePr>
        <p:xfrm>
          <a:off x="1143000" y="1371600"/>
          <a:ext cx="8001000" cy="4672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B5DEE-57A4-F54C-865C-61BF47E1F8DE}"/>
              </a:ext>
            </a:extLst>
          </p:cNvPr>
          <p:cNvSpPr txBox="1"/>
          <p:nvPr/>
        </p:nvSpPr>
        <p:spPr>
          <a:xfrm>
            <a:off x="1219200" y="1958326"/>
            <a:ext cx="7931943" cy="2806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Rockwell" panose="02060603020205020403" pitchFamily="18" charset="0"/>
              </a:rPr>
              <a:t>The employee data analysis reveals key insights into workforce demographics, performance trends, and areas for improvement.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Rockwell" panose="02060603020205020403" pitchFamily="18" charset="0"/>
              </a:rPr>
              <a:t>By addressing identified gaps and leveraging strengths, the organization can enhance productivity, employee satisfaction, and overall business outcomes.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DFF8-48A7-2FFA-FBD8-53018610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895600"/>
            <a:ext cx="10681335" cy="1107996"/>
          </a:xfrm>
        </p:spPr>
        <p:txBody>
          <a:bodyPr/>
          <a:lstStyle/>
          <a:p>
            <a:r>
              <a:rPr lang="en-US" dirty="0"/>
              <a:t>               </a:t>
            </a:r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97770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6358D-35C3-9DD8-C1BA-3CF209F2AB12}"/>
              </a:ext>
            </a:extLst>
          </p:cNvPr>
          <p:cNvSpPr txBox="1"/>
          <p:nvPr/>
        </p:nvSpPr>
        <p:spPr>
          <a:xfrm>
            <a:off x="834072" y="1875443"/>
            <a:ext cx="6703345" cy="2950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By </a:t>
            </a:r>
            <a:r>
              <a:rPr lang="en-US" sz="1800" dirty="0" err="1">
                <a:latin typeface="Rockwell" panose="02060603020205020403" pitchFamily="18" charset="0"/>
              </a:rPr>
              <a:t>analysing</a:t>
            </a:r>
            <a:r>
              <a:rPr lang="en-US" sz="1800" dirty="0">
                <a:latin typeface="Rockwell" panose="02060603020205020403" pitchFamily="18" charset="0"/>
              </a:rPr>
              <a:t> the employee data we can find out the employees performance level.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By </a:t>
            </a:r>
            <a:r>
              <a:rPr lang="en-US" sz="1800" dirty="0" err="1">
                <a:latin typeface="Rockwell" panose="02060603020205020403" pitchFamily="18" charset="0"/>
              </a:rPr>
              <a:t>analysing</a:t>
            </a:r>
            <a:r>
              <a:rPr lang="en-US" sz="1800" dirty="0">
                <a:latin typeface="Rockwell" panose="02060603020205020403" pitchFamily="18" charset="0"/>
              </a:rPr>
              <a:t> the employee performance level  we can able  to know about the employee’s performance in the company.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By doing this analysis we can able to encourage and appreciate the employees as per the performance level.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Rockwell" panose="02060603020205020403" pitchFamily="18" charset="0"/>
              </a:rPr>
              <a:t>Create a structured Excel model to systematically evaluate and track employee performance level.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i="1" dirty="0">
                <a:latin typeface="Rockwell" panose="02060603020205020403" pitchFamily="18" charset="0"/>
              </a:rPr>
              <a:t>Enhance Performance Tracking</a:t>
            </a:r>
            <a:r>
              <a:rPr lang="en-US" sz="2400" dirty="0">
                <a:latin typeface="Rockwell" panose="02060603020205020403" pitchFamily="18" charset="0"/>
              </a:rPr>
              <a:t>: Implement a clear, standardized approach for monitoring employee performance level.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72B19-4E16-65DA-5126-64AE6825638E}"/>
              </a:ext>
            </a:extLst>
          </p:cNvPr>
          <p:cNvSpPr txBox="1"/>
          <p:nvPr/>
        </p:nvSpPr>
        <p:spPr>
          <a:xfrm>
            <a:off x="714375" y="1895786"/>
            <a:ext cx="7931943" cy="3741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HR Professionals: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Detailed reports, dashboards, and performance analytics for managing and evaluating employee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Managers and Team Leaders: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Tools for monitoring and interpreting performance metrics, feedback mechanisms, and visual data representations.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Employees: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Access to personal performance data for self-assessment and improvement.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Executives and Senior Management: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High-level summaries and trends for strategic planning and decision-making.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Training and Development Teams: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Insights into training needs and skill gaps.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IT Support Staff: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Documentation and support for maintaining the Excel model.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4F110E-7F0A-54A2-74D7-B4AC66363FC6}"/>
              </a:ext>
            </a:extLst>
          </p:cNvPr>
          <p:cNvSpPr txBox="1"/>
          <p:nvPr/>
        </p:nvSpPr>
        <p:spPr>
          <a:xfrm>
            <a:off x="3050380" y="1542828"/>
            <a:ext cx="7008019" cy="5443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Conditional formatting - Is used to automatically apply formatting such as color or font changes to cells based on specific criteria or conditions.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Filtering- Allows you to display only the rows that meet specified criteria, hiding the rest of the data for focused analysis.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Formula - Performs calculations, manipulations, or logical operations on data to produce a result, such as summing values or finding averages.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Pivot Table - Summarizes, analyzes, and presents large datasets by dynamically organizing and aggregating data into a flexible table format.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03457-3785-8963-35C1-941215C7D257}"/>
              </a:ext>
            </a:extLst>
          </p:cNvPr>
          <p:cNvSpPr txBox="1"/>
          <p:nvPr/>
        </p:nvSpPr>
        <p:spPr>
          <a:xfrm>
            <a:off x="1295400" y="1356270"/>
            <a:ext cx="785574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Dataset name: </a:t>
            </a:r>
            <a:r>
              <a:rPr lang="en-US" sz="2800" dirty="0" err="1">
                <a:latin typeface="Rockwell" panose="02060603020205020403" pitchFamily="18" charset="0"/>
              </a:rPr>
              <a:t>Employee_data</a:t>
            </a:r>
            <a:endParaRPr lang="en-US" sz="28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Columns: 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Rows:3000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Rockwell" panose="02060603020205020403" pitchFamily="18" charset="0"/>
            </a:endParaRPr>
          </a:p>
          <a:p>
            <a:r>
              <a:rPr lang="en-US" sz="2800" dirty="0">
                <a:latin typeface="Rockwell" panose="02060603020205020403" pitchFamily="18" charset="0"/>
              </a:rPr>
              <a:t>The dataset contain the details of the employee who are working in the company. This dataset contain details like name, gender, designation, Business units, performance rating, performance level, </a:t>
            </a:r>
            <a:r>
              <a:rPr lang="en-US" sz="2800" dirty="0" err="1">
                <a:latin typeface="Rockwell" panose="02060603020205020403" pitchFamily="18" charset="0"/>
              </a:rPr>
              <a:t>etc</a:t>
            </a:r>
            <a:r>
              <a:rPr lang="en-US" sz="2800" dirty="0">
                <a:latin typeface="Rockwell" panose="02060603020205020403" pitchFamily="18" charset="0"/>
              </a:rPr>
              <a:t>.,.Using this dataset we have analysis the performance level of the employees.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014536" y="2389116"/>
            <a:ext cx="100250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D0D0D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Formula: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=IFS(Z2&gt;=5,"VERYHIGH",Z2&gt;=4,"HIGH",Z2&gt;=3,“MED",TRUE,“LOW")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Rockwell" panose="02060603020205020403" pitchFamily="18" charset="0"/>
              </a:rPr>
              <a:t>By using this formula I can find out the performance level of the employees.  Z</a:t>
            </a:r>
            <a:r>
              <a:rPr lang="en-US" sz="2400" dirty="0">
                <a:latin typeface="Rockwell" panose="02060603020205020403" pitchFamily="18" charset="0"/>
                <a:sym typeface="Wingdings" panose="05000000000000000000" pitchFamily="2" charset="2"/>
              </a:rPr>
              <a:t> denotes the column of ‘Z’ and 2 denotes the row ,it will goes up to 3001.</a:t>
            </a:r>
            <a:endParaRPr lang="en-IN" sz="24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776</Words>
  <Application>Microsoft Office PowerPoint</Application>
  <PresentationFormat>Widescreen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Plus Jakarta Display</vt:lpstr>
      <vt:lpstr>Roboto</vt:lpstr>
      <vt:lpstr>Rockwell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  <vt:lpstr>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Pavalakodi R</cp:lastModifiedBy>
  <cp:revision>27</cp:revision>
  <dcterms:created xsi:type="dcterms:W3CDTF">2024-03-29T15:07:22Z</dcterms:created>
  <dcterms:modified xsi:type="dcterms:W3CDTF">2024-09-03T14:18:02Z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