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76" r:id="rId6"/>
    <p:sldId id="260" r:id="rId7"/>
    <p:sldId id="264" r:id="rId8"/>
    <p:sldId id="265" r:id="rId9"/>
    <p:sldId id="262" r:id="rId10"/>
    <p:sldId id="277" r:id="rId11"/>
    <p:sldId id="283" r:id="rId12"/>
    <p:sldId id="284" r:id="rId13"/>
    <p:sldId id="285" r:id="rId14"/>
    <p:sldId id="281" r:id="rId15"/>
    <p:sldId id="268" r:id="rId16"/>
    <p:sldId id="269" r:id="rId17"/>
    <p:sldId id="270" r:id="rId18"/>
    <p:sldId id="271" r:id="rId19"/>
    <p:sldId id="273" r:id="rId20"/>
    <p:sldId id="272" r:id="rId21"/>
    <p:sldId id="274" r:id="rId22"/>
    <p:sldId id="275" r:id="rId23"/>
    <p:sldId id="282" r:id="rId24"/>
    <p:sldId id="286" r:id="rId25"/>
    <p:sldId id="288" r:id="rId26"/>
    <p:sldId id="287" r:id="rId27"/>
    <p:sldId id="279" r:id="rId28"/>
    <p:sldId id="295" r:id="rId29"/>
    <p:sldId id="296" r:id="rId30"/>
    <p:sldId id="290" r:id="rId31"/>
    <p:sldId id="294" r:id="rId32"/>
    <p:sldId id="280" r:id="rId33"/>
    <p:sldId id="289" r:id="rId34"/>
    <p:sldId id="291" r:id="rId35"/>
    <p:sldId id="292" r:id="rId36"/>
    <p:sldId id="293" r:id="rId37"/>
    <p:sldId id="27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Srinivasan" initials="VS" lastIdx="1" clrIdx="0">
    <p:extLst>
      <p:ext uri="{19B8F6BF-5375-455C-9EA6-DF929625EA0E}">
        <p15:presenceInfo xmlns:p15="http://schemas.microsoft.com/office/powerpoint/2012/main" userId="c8f1254a0425d2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F729164-74CE-4ACD-AB31-F20009452C38}"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2290241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29164-74CE-4ACD-AB31-F20009452C38}"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44612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29164-74CE-4ACD-AB31-F20009452C38}"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230155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29164-74CE-4ACD-AB31-F20009452C38}"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73594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F729164-74CE-4ACD-AB31-F20009452C38}"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4595169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F729164-74CE-4ACD-AB31-F20009452C38}" type="datetimeFigureOut">
              <a:rPr lang="en-IN" smtClean="0"/>
              <a:t>23-01-2023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3513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F729164-74CE-4ACD-AB31-F20009452C38}"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427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729164-74CE-4ACD-AB31-F20009452C38}"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400064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29164-74CE-4ACD-AB31-F20009452C38}"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887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F729164-74CE-4ACD-AB31-F20009452C38}" type="datetimeFigureOut">
              <a:rPr lang="en-IN" smtClean="0"/>
              <a:t>23-01-2023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37457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F729164-74CE-4ACD-AB31-F20009452C38}" type="datetimeFigureOut">
              <a:rPr lang="en-IN" smtClean="0"/>
              <a:t>23-01-2023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8047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F729164-74CE-4ACD-AB31-F20009452C38}" type="datetimeFigureOut">
              <a:rPr lang="en-IN" smtClean="0"/>
              <a:t>23-01-2023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29AD73-B7EA-4570-98BC-4D87DA60FFCF}" type="slidenum">
              <a:rPr lang="en-IN" smtClean="0"/>
              <a:t>‹#›</a:t>
            </a:fld>
            <a:endParaRPr lang="en-IN"/>
          </a:p>
        </p:txBody>
      </p:sp>
    </p:spTree>
    <p:extLst>
      <p:ext uri="{BB962C8B-B14F-4D97-AF65-F5344CB8AC3E}">
        <p14:creationId xmlns:p14="http://schemas.microsoft.com/office/powerpoint/2010/main" val="4122656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7652-D228-FA83-FDE6-F3DD0307F243}"/>
              </a:ext>
            </a:extLst>
          </p:cNvPr>
          <p:cNvSpPr>
            <a:spLocks noGrp="1"/>
          </p:cNvSpPr>
          <p:nvPr>
            <p:ph type="ctrTitle"/>
          </p:nvPr>
        </p:nvSpPr>
        <p:spPr>
          <a:xfrm>
            <a:off x="1635967" y="1548881"/>
            <a:ext cx="9144000" cy="1677722"/>
          </a:xfrm>
        </p:spPr>
        <p:txBody>
          <a:bodyPr>
            <a:normAutofit/>
          </a:bodyPr>
          <a:lstStyle/>
          <a:p>
            <a:r>
              <a:rPr lang="en-IN" sz="5400" b="0" i="0" dirty="0">
                <a:solidFill>
                  <a:srgbClr val="000000"/>
                </a:solidFill>
                <a:effectLst/>
                <a:latin typeface="lato" panose="020F0502020204030203" pitchFamily="34" charset="0"/>
              </a:rPr>
              <a:t>RFM Analysis</a:t>
            </a:r>
            <a:endParaRPr lang="en-IN" sz="5400" dirty="0"/>
          </a:p>
        </p:txBody>
      </p:sp>
      <p:sp>
        <p:nvSpPr>
          <p:cNvPr id="3" name="Subtitle 2">
            <a:extLst>
              <a:ext uri="{FF2B5EF4-FFF2-40B4-BE49-F238E27FC236}">
                <a16:creationId xmlns:a16="http://schemas.microsoft.com/office/drawing/2014/main" id="{27F93B27-BAF5-5A58-5A7C-ACA76EFDD2DD}"/>
              </a:ext>
            </a:extLst>
          </p:cNvPr>
          <p:cNvSpPr>
            <a:spLocks noGrp="1"/>
          </p:cNvSpPr>
          <p:nvPr>
            <p:ph type="subTitle" idx="1"/>
          </p:nvPr>
        </p:nvSpPr>
        <p:spPr>
          <a:xfrm>
            <a:off x="2695194" y="4352544"/>
            <a:ext cx="6801612" cy="835276"/>
          </a:xfrm>
        </p:spPr>
        <p:txBody>
          <a:bodyPr>
            <a:normAutofit/>
          </a:bodyPr>
          <a:lstStyle/>
          <a:p>
            <a:r>
              <a:rPr lang="en-IN" sz="3200" dirty="0"/>
              <a:t>VARSHA SRINIVASAN</a:t>
            </a:r>
          </a:p>
          <a:p>
            <a:endParaRPr lang="en-IN" sz="3200" dirty="0"/>
          </a:p>
        </p:txBody>
      </p:sp>
    </p:spTree>
    <p:extLst>
      <p:ext uri="{BB962C8B-B14F-4D97-AF65-F5344CB8AC3E}">
        <p14:creationId xmlns:p14="http://schemas.microsoft.com/office/powerpoint/2010/main" val="334822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950167" y="2371207"/>
            <a:ext cx="10515600" cy="1325563"/>
          </a:xfrm>
        </p:spPr>
        <p:txBody>
          <a:bodyPr>
            <a:normAutofit/>
          </a:bodyPr>
          <a:lstStyle/>
          <a:p>
            <a:pPr algn="ctr"/>
            <a:r>
              <a:rPr lang="en-IN" b="1" i="0" dirty="0">
                <a:solidFill>
                  <a:srgbClr val="000000"/>
                </a:solidFill>
                <a:effectLst/>
                <a:latin typeface="lato" panose="020F0502020204030203" pitchFamily="34" charset="0"/>
              </a:rPr>
              <a:t>Exploratory Analysis &amp; Inferences</a:t>
            </a:r>
            <a:endParaRPr lang="en-IN" dirty="0"/>
          </a:p>
        </p:txBody>
      </p:sp>
    </p:spTree>
    <p:extLst>
      <p:ext uri="{BB962C8B-B14F-4D97-AF65-F5344CB8AC3E}">
        <p14:creationId xmlns:p14="http://schemas.microsoft.com/office/powerpoint/2010/main" val="7270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err="1">
                <a:solidFill>
                  <a:srgbClr val="000000"/>
                </a:solidFill>
                <a:effectLst/>
                <a:latin typeface="lato" panose="020F0502020204030203" pitchFamily="34" charset="0"/>
              </a:rPr>
              <a:t>UNIvariate</a:t>
            </a:r>
            <a:r>
              <a:rPr lang="en-US" b="1" i="0" dirty="0">
                <a:solidFill>
                  <a:srgbClr val="000000"/>
                </a:solidFill>
                <a:effectLst/>
                <a:latin typeface="lato" panose="020F0502020204030203" pitchFamily="34" charset="0"/>
              </a:rPr>
              <a:t> analysis</a:t>
            </a:r>
            <a:endParaRPr lang="en-IN" dirty="0"/>
          </a:p>
        </p:txBody>
      </p:sp>
    </p:spTree>
    <p:extLst>
      <p:ext uri="{BB962C8B-B14F-4D97-AF65-F5344CB8AC3E}">
        <p14:creationId xmlns:p14="http://schemas.microsoft.com/office/powerpoint/2010/main" val="5097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578498" y="366124"/>
            <a:ext cx="11066106" cy="1188720"/>
          </a:xfrm>
        </p:spPr>
        <p:txBody>
          <a:bodyPr/>
          <a:lstStyle/>
          <a:p>
            <a:r>
              <a:rPr lang="en-US" dirty="0"/>
              <a:t>UNIVARIATE ANALYSIS - CITY</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578498" y="1770297"/>
            <a:ext cx="4043427" cy="4602510"/>
          </a:xfrm>
        </p:spPr>
        <p:txBody>
          <a:bodyPr/>
          <a:lstStyle/>
          <a:p>
            <a:r>
              <a:rPr lang="en-US" dirty="0"/>
              <a:t>Most of the transactions are done by customers from Madrid.</a:t>
            </a:r>
          </a:p>
          <a:p>
            <a:r>
              <a:rPr lang="en-US" dirty="0"/>
              <a:t>Lowest number of transactions are done by customers from Charleroi.</a:t>
            </a:r>
            <a:endParaRPr lang="en-IN" dirty="0"/>
          </a:p>
        </p:txBody>
      </p:sp>
      <p:pic>
        <p:nvPicPr>
          <p:cNvPr id="8" name="Picture 7">
            <a:extLst>
              <a:ext uri="{FF2B5EF4-FFF2-40B4-BE49-F238E27FC236}">
                <a16:creationId xmlns:a16="http://schemas.microsoft.com/office/drawing/2014/main" id="{ED64A99A-9932-834A-3A9C-1E1F4B2D2C0C}"/>
              </a:ext>
            </a:extLst>
          </p:cNvPr>
          <p:cNvPicPr>
            <a:picLocks noChangeAspect="1"/>
          </p:cNvPicPr>
          <p:nvPr/>
        </p:nvPicPr>
        <p:blipFill>
          <a:blip r:embed="rId2"/>
          <a:stretch>
            <a:fillRect/>
          </a:stretch>
        </p:blipFill>
        <p:spPr>
          <a:xfrm>
            <a:off x="4711960" y="1770297"/>
            <a:ext cx="7480040" cy="4901091"/>
          </a:xfrm>
          <a:prstGeom prst="rect">
            <a:avLst/>
          </a:prstGeom>
        </p:spPr>
      </p:pic>
    </p:spTree>
    <p:extLst>
      <p:ext uri="{BB962C8B-B14F-4D97-AF65-F5344CB8AC3E}">
        <p14:creationId xmlns:p14="http://schemas.microsoft.com/office/powerpoint/2010/main" val="339281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578498" y="366124"/>
            <a:ext cx="11066106" cy="1188720"/>
          </a:xfrm>
        </p:spPr>
        <p:txBody>
          <a:bodyPr/>
          <a:lstStyle/>
          <a:p>
            <a:r>
              <a:rPr lang="en-US" dirty="0"/>
              <a:t>UNIVARIATE ANALYSIS - MSRP</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578498" y="1770297"/>
            <a:ext cx="4043427" cy="4602510"/>
          </a:xfrm>
        </p:spPr>
        <p:txBody>
          <a:bodyPr/>
          <a:lstStyle/>
          <a:p>
            <a:r>
              <a:rPr lang="en-US" dirty="0"/>
              <a:t>MSRP (</a:t>
            </a:r>
            <a:r>
              <a:rPr lang="en-IN" b="0" i="0" dirty="0">
                <a:solidFill>
                  <a:srgbClr val="000000"/>
                </a:solidFill>
                <a:effectLst/>
                <a:latin typeface="lato" panose="020F0502020204030203" pitchFamily="34" charset="0"/>
              </a:rPr>
              <a:t>Manufacturer's Suggested Retail Price)</a:t>
            </a:r>
            <a:r>
              <a:rPr lang="en-US" dirty="0"/>
              <a:t> values are slightly right skewed.</a:t>
            </a:r>
          </a:p>
          <a:p>
            <a:r>
              <a:rPr lang="en-US" dirty="0"/>
              <a:t>Skewness is also calculated from skew function in python.</a:t>
            </a:r>
          </a:p>
          <a:p>
            <a:r>
              <a:rPr lang="en-US" dirty="0"/>
              <a:t>For MSRP the skewness is 0.58. Value from 0.5 to 1 mean that it is positively/right skewed.</a:t>
            </a:r>
          </a:p>
          <a:p>
            <a:endParaRPr lang="en-US" dirty="0"/>
          </a:p>
          <a:p>
            <a:endParaRPr lang="en-IN" dirty="0"/>
          </a:p>
        </p:txBody>
      </p:sp>
      <p:pic>
        <p:nvPicPr>
          <p:cNvPr id="7" name="Picture 6">
            <a:extLst>
              <a:ext uri="{FF2B5EF4-FFF2-40B4-BE49-F238E27FC236}">
                <a16:creationId xmlns:a16="http://schemas.microsoft.com/office/drawing/2014/main" id="{20F5DA53-1C45-1A43-39F5-AD7E51FB5E6C}"/>
              </a:ext>
            </a:extLst>
          </p:cNvPr>
          <p:cNvPicPr>
            <a:picLocks noChangeAspect="1"/>
          </p:cNvPicPr>
          <p:nvPr/>
        </p:nvPicPr>
        <p:blipFill>
          <a:blip r:embed="rId2"/>
          <a:stretch>
            <a:fillRect/>
          </a:stretch>
        </p:blipFill>
        <p:spPr>
          <a:xfrm>
            <a:off x="4915959" y="1770297"/>
            <a:ext cx="7276041" cy="4910420"/>
          </a:xfrm>
          <a:prstGeom prst="rect">
            <a:avLst/>
          </a:prstGeom>
        </p:spPr>
      </p:pic>
      <p:pic>
        <p:nvPicPr>
          <p:cNvPr id="10" name="Picture 9">
            <a:extLst>
              <a:ext uri="{FF2B5EF4-FFF2-40B4-BE49-F238E27FC236}">
                <a16:creationId xmlns:a16="http://schemas.microsoft.com/office/drawing/2014/main" id="{F51440BB-87C1-09E8-EEC7-6335E8DB37EE}"/>
              </a:ext>
            </a:extLst>
          </p:cNvPr>
          <p:cNvPicPr>
            <a:picLocks noChangeAspect="1"/>
          </p:cNvPicPr>
          <p:nvPr/>
        </p:nvPicPr>
        <p:blipFill>
          <a:blip r:embed="rId3"/>
          <a:stretch>
            <a:fillRect/>
          </a:stretch>
        </p:blipFill>
        <p:spPr>
          <a:xfrm>
            <a:off x="1033560" y="4523111"/>
            <a:ext cx="2343150" cy="219075"/>
          </a:xfrm>
          <a:prstGeom prst="rect">
            <a:avLst/>
          </a:prstGeom>
        </p:spPr>
      </p:pic>
    </p:spTree>
    <p:extLst>
      <p:ext uri="{BB962C8B-B14F-4D97-AF65-F5344CB8AC3E}">
        <p14:creationId xmlns:p14="http://schemas.microsoft.com/office/powerpoint/2010/main" val="316621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BIVARIATE ANALYSIS</a:t>
            </a:r>
            <a:endParaRPr lang="en-IN" dirty="0"/>
          </a:p>
        </p:txBody>
      </p:sp>
    </p:spTree>
    <p:extLst>
      <p:ext uri="{BB962C8B-B14F-4D97-AF65-F5344CB8AC3E}">
        <p14:creationId xmlns:p14="http://schemas.microsoft.com/office/powerpoint/2010/main" val="241878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578498" y="366124"/>
            <a:ext cx="11066106" cy="1188720"/>
          </a:xfrm>
        </p:spPr>
        <p:txBody>
          <a:bodyPr/>
          <a:lstStyle/>
          <a:p>
            <a:r>
              <a:rPr lang="en-US" b="1" i="0" dirty="0">
                <a:solidFill>
                  <a:srgbClr val="000000"/>
                </a:solidFill>
                <a:effectLst/>
                <a:latin typeface="lato" panose="020F0502020204030203" pitchFamily="34" charset="0"/>
              </a:rPr>
              <a:t>BIVARIATE ANALYSIS</a:t>
            </a:r>
            <a:r>
              <a:rPr lang="en-US" dirty="0"/>
              <a:t> – yearly sales</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578498" y="1770297"/>
            <a:ext cx="7729728" cy="3101983"/>
          </a:xfrm>
        </p:spPr>
        <p:txBody>
          <a:bodyPr/>
          <a:lstStyle/>
          <a:p>
            <a:r>
              <a:rPr lang="en-US" dirty="0"/>
              <a:t>Year 2019 has the highest total sales.</a:t>
            </a:r>
          </a:p>
          <a:p>
            <a:r>
              <a:rPr lang="en-US" dirty="0"/>
              <a:t>Year 2020 has the lowest total sales.</a:t>
            </a:r>
            <a:endParaRPr lang="en-IN" dirty="0"/>
          </a:p>
        </p:txBody>
      </p:sp>
      <p:pic>
        <p:nvPicPr>
          <p:cNvPr id="7" name="Picture 6">
            <a:extLst>
              <a:ext uri="{FF2B5EF4-FFF2-40B4-BE49-F238E27FC236}">
                <a16:creationId xmlns:a16="http://schemas.microsoft.com/office/drawing/2014/main" id="{B7CDFCE8-F71B-58AC-06F3-C10304DD1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384" y="1845734"/>
            <a:ext cx="5930895" cy="4170161"/>
          </a:xfrm>
          <a:prstGeom prst="rect">
            <a:avLst/>
          </a:prstGeom>
        </p:spPr>
      </p:pic>
    </p:spTree>
    <p:extLst>
      <p:ext uri="{BB962C8B-B14F-4D97-AF65-F5344CB8AC3E}">
        <p14:creationId xmlns:p14="http://schemas.microsoft.com/office/powerpoint/2010/main" val="207813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447869" y="415806"/>
            <a:ext cx="10776858" cy="1188720"/>
          </a:xfrm>
        </p:spPr>
        <p:txBody>
          <a:bodyPr/>
          <a:lstStyle/>
          <a:p>
            <a:r>
              <a:rPr lang="en-US" b="1" i="0" dirty="0">
                <a:solidFill>
                  <a:srgbClr val="000000"/>
                </a:solidFill>
                <a:effectLst/>
                <a:latin typeface="lato" panose="020F0502020204030203" pitchFamily="34" charset="0"/>
              </a:rPr>
              <a:t>BIVARIATE ANALYSIS</a:t>
            </a:r>
            <a:r>
              <a:rPr lang="en-US" dirty="0"/>
              <a:t>- Quarterly sales</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447869" y="1759728"/>
            <a:ext cx="4400899" cy="3101983"/>
          </a:xfrm>
        </p:spPr>
        <p:txBody>
          <a:bodyPr/>
          <a:lstStyle/>
          <a:p>
            <a:r>
              <a:rPr lang="en-US" dirty="0"/>
              <a:t>The final quarter Q4 has the highest total sales among all the quarters.</a:t>
            </a:r>
          </a:p>
          <a:p>
            <a:r>
              <a:rPr lang="en-US" dirty="0"/>
              <a:t>Q3 has the lowest total sales among all the quarters.</a:t>
            </a:r>
          </a:p>
          <a:p>
            <a:endParaRPr lang="en-IN" dirty="0"/>
          </a:p>
        </p:txBody>
      </p:sp>
      <p:pic>
        <p:nvPicPr>
          <p:cNvPr id="6" name="Picture 5">
            <a:extLst>
              <a:ext uri="{FF2B5EF4-FFF2-40B4-BE49-F238E27FC236}">
                <a16:creationId xmlns:a16="http://schemas.microsoft.com/office/drawing/2014/main" id="{EE1E9795-0FA5-E7D9-DC7D-5C79D9E46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768" y="1759728"/>
            <a:ext cx="6306912" cy="4195371"/>
          </a:xfrm>
          <a:prstGeom prst="rect">
            <a:avLst/>
          </a:prstGeom>
        </p:spPr>
      </p:pic>
    </p:spTree>
    <p:extLst>
      <p:ext uri="{BB962C8B-B14F-4D97-AF65-F5344CB8AC3E}">
        <p14:creationId xmlns:p14="http://schemas.microsoft.com/office/powerpoint/2010/main" val="175607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783771" y="258417"/>
            <a:ext cx="10562253" cy="1188720"/>
          </a:xfrm>
        </p:spPr>
        <p:txBody>
          <a:bodyPr/>
          <a:lstStyle/>
          <a:p>
            <a:r>
              <a:rPr lang="en-US" b="1" i="0" dirty="0">
                <a:solidFill>
                  <a:srgbClr val="000000"/>
                </a:solidFill>
                <a:effectLst/>
                <a:latin typeface="lato" panose="020F0502020204030203" pitchFamily="34" charset="0"/>
              </a:rPr>
              <a:t>BIVARIATE ANALYSIS</a:t>
            </a:r>
            <a:r>
              <a:rPr lang="en-US" dirty="0"/>
              <a:t>- monthly sales</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467650" y="1956909"/>
            <a:ext cx="5391974" cy="3101983"/>
          </a:xfrm>
        </p:spPr>
        <p:txBody>
          <a:bodyPr/>
          <a:lstStyle/>
          <a:p>
            <a:r>
              <a:rPr lang="en-US" dirty="0"/>
              <a:t>November has the highest total sales among all the months.</a:t>
            </a:r>
          </a:p>
          <a:p>
            <a:r>
              <a:rPr lang="en-US" dirty="0"/>
              <a:t>June has the lowest total sales among all the months.</a:t>
            </a:r>
          </a:p>
          <a:p>
            <a:endParaRPr lang="en-IN" dirty="0"/>
          </a:p>
        </p:txBody>
      </p:sp>
      <p:pic>
        <p:nvPicPr>
          <p:cNvPr id="8" name="Picture 7">
            <a:extLst>
              <a:ext uri="{FF2B5EF4-FFF2-40B4-BE49-F238E27FC236}">
                <a16:creationId xmlns:a16="http://schemas.microsoft.com/office/drawing/2014/main" id="{9D42EB69-EBD9-ADE5-4006-89251DF4C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615" y="1845734"/>
            <a:ext cx="5982446" cy="3760252"/>
          </a:xfrm>
          <a:prstGeom prst="rect">
            <a:avLst/>
          </a:prstGeom>
        </p:spPr>
      </p:pic>
    </p:spTree>
    <p:extLst>
      <p:ext uri="{BB962C8B-B14F-4D97-AF65-F5344CB8AC3E}">
        <p14:creationId xmlns:p14="http://schemas.microsoft.com/office/powerpoint/2010/main" val="361483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718457" y="260859"/>
            <a:ext cx="11237954" cy="1188720"/>
          </a:xfrm>
        </p:spPr>
        <p:txBody>
          <a:bodyPr/>
          <a:lstStyle/>
          <a:p>
            <a:r>
              <a:rPr lang="en-US" b="1" i="0" dirty="0">
                <a:solidFill>
                  <a:srgbClr val="000000"/>
                </a:solidFill>
                <a:effectLst/>
                <a:latin typeface="lato" panose="020F0502020204030203" pitchFamily="34" charset="0"/>
              </a:rPr>
              <a:t>BIVARIATE ANALYSIS</a:t>
            </a:r>
            <a:r>
              <a:rPr lang="en-US" dirty="0"/>
              <a:t>- Weekly sales</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718457" y="1878008"/>
            <a:ext cx="3692983" cy="3101983"/>
          </a:xfrm>
        </p:spPr>
        <p:txBody>
          <a:bodyPr/>
          <a:lstStyle/>
          <a:p>
            <a:r>
              <a:rPr lang="en-US" dirty="0"/>
              <a:t>Week 45 has the highest sales.</a:t>
            </a:r>
          </a:p>
          <a:p>
            <a:r>
              <a:rPr lang="en-US" dirty="0"/>
              <a:t>Week 25 has the lowest sales.</a:t>
            </a:r>
            <a:endParaRPr lang="en-IN" dirty="0"/>
          </a:p>
        </p:txBody>
      </p:sp>
      <p:pic>
        <p:nvPicPr>
          <p:cNvPr id="6" name="Picture 5">
            <a:extLst>
              <a:ext uri="{FF2B5EF4-FFF2-40B4-BE49-F238E27FC236}">
                <a16:creationId xmlns:a16="http://schemas.microsoft.com/office/drawing/2014/main" id="{10634256-52F7-4FFA-8940-5E9A4B66D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317" y="1845734"/>
            <a:ext cx="7125094" cy="4452444"/>
          </a:xfrm>
          <a:prstGeom prst="rect">
            <a:avLst/>
          </a:prstGeom>
        </p:spPr>
      </p:pic>
    </p:spTree>
    <p:extLst>
      <p:ext uri="{BB962C8B-B14F-4D97-AF65-F5344CB8AC3E}">
        <p14:creationId xmlns:p14="http://schemas.microsoft.com/office/powerpoint/2010/main" val="310240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37FB-1EC2-9172-EAF9-7682EF3A7039}"/>
              </a:ext>
            </a:extLst>
          </p:cNvPr>
          <p:cNvSpPr>
            <a:spLocks noGrp="1"/>
          </p:cNvSpPr>
          <p:nvPr>
            <p:ph type="title"/>
          </p:nvPr>
        </p:nvSpPr>
        <p:spPr>
          <a:xfrm>
            <a:off x="709127" y="270399"/>
            <a:ext cx="10515600" cy="1188720"/>
          </a:xfrm>
        </p:spPr>
        <p:txBody>
          <a:bodyPr/>
          <a:lstStyle/>
          <a:p>
            <a:r>
              <a:rPr lang="en-US" b="1" i="0" dirty="0">
                <a:solidFill>
                  <a:srgbClr val="000000"/>
                </a:solidFill>
                <a:effectLst/>
                <a:latin typeface="lato" panose="020F0502020204030203" pitchFamily="34" charset="0"/>
              </a:rPr>
              <a:t>BIVARIATE ANALYSIS</a:t>
            </a:r>
            <a:r>
              <a:rPr lang="en-US" dirty="0"/>
              <a:t> - Sales across Product Line</a:t>
            </a:r>
            <a:endParaRPr lang="en-IN" dirty="0"/>
          </a:p>
        </p:txBody>
      </p:sp>
      <p:sp>
        <p:nvSpPr>
          <p:cNvPr id="3" name="Content Placeholder 2">
            <a:extLst>
              <a:ext uri="{FF2B5EF4-FFF2-40B4-BE49-F238E27FC236}">
                <a16:creationId xmlns:a16="http://schemas.microsoft.com/office/drawing/2014/main" id="{5BC2B899-14E9-E92A-D5BA-72E7E7A557A4}"/>
              </a:ext>
            </a:extLst>
          </p:cNvPr>
          <p:cNvSpPr>
            <a:spLocks noGrp="1"/>
          </p:cNvSpPr>
          <p:nvPr>
            <p:ph idx="1"/>
          </p:nvPr>
        </p:nvSpPr>
        <p:spPr>
          <a:xfrm>
            <a:off x="411667" y="1845734"/>
            <a:ext cx="5177370" cy="4280908"/>
          </a:xfrm>
        </p:spPr>
        <p:txBody>
          <a:bodyPr/>
          <a:lstStyle/>
          <a:p>
            <a:r>
              <a:rPr lang="en-US" dirty="0"/>
              <a:t>Classic Cars has the highest total sales across other categories in </a:t>
            </a:r>
            <a:r>
              <a:rPr lang="en-US" dirty="0" err="1"/>
              <a:t>productline</a:t>
            </a:r>
            <a:r>
              <a:rPr lang="en-US" dirty="0"/>
              <a:t>.</a:t>
            </a:r>
          </a:p>
          <a:p>
            <a:r>
              <a:rPr lang="en-US" dirty="0"/>
              <a:t>Trains has the lowest total sales across other categories in </a:t>
            </a:r>
            <a:r>
              <a:rPr lang="en-US" dirty="0" err="1"/>
              <a:t>productline</a:t>
            </a:r>
            <a:r>
              <a:rPr lang="en-US" dirty="0"/>
              <a:t>.</a:t>
            </a:r>
          </a:p>
          <a:p>
            <a:endParaRPr lang="en-IN" dirty="0"/>
          </a:p>
        </p:txBody>
      </p:sp>
      <p:pic>
        <p:nvPicPr>
          <p:cNvPr id="6" name="Picture 5">
            <a:extLst>
              <a:ext uri="{FF2B5EF4-FFF2-40B4-BE49-F238E27FC236}">
                <a16:creationId xmlns:a16="http://schemas.microsoft.com/office/drawing/2014/main" id="{7F434C3C-8940-5F72-E77B-5C5CFBC40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36" y="1845734"/>
            <a:ext cx="6335964" cy="4280908"/>
          </a:xfrm>
          <a:prstGeom prst="rect">
            <a:avLst/>
          </a:prstGeom>
        </p:spPr>
      </p:pic>
    </p:spTree>
    <p:extLst>
      <p:ext uri="{BB962C8B-B14F-4D97-AF65-F5344CB8AC3E}">
        <p14:creationId xmlns:p14="http://schemas.microsoft.com/office/powerpoint/2010/main" val="114875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Agenda &amp; Executive Summary of the data</a:t>
            </a:r>
            <a:endParaRPr lang="en-IN" dirty="0"/>
          </a:p>
        </p:txBody>
      </p:sp>
    </p:spTree>
    <p:extLst>
      <p:ext uri="{BB962C8B-B14F-4D97-AF65-F5344CB8AC3E}">
        <p14:creationId xmlns:p14="http://schemas.microsoft.com/office/powerpoint/2010/main" val="197942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37FB-1EC2-9172-EAF9-7682EF3A7039}"/>
              </a:ext>
            </a:extLst>
          </p:cNvPr>
          <p:cNvSpPr>
            <a:spLocks noGrp="1"/>
          </p:cNvSpPr>
          <p:nvPr>
            <p:ph type="title"/>
          </p:nvPr>
        </p:nvSpPr>
        <p:spPr>
          <a:xfrm>
            <a:off x="429208" y="229506"/>
            <a:ext cx="11215396" cy="1188720"/>
          </a:xfrm>
        </p:spPr>
        <p:txBody>
          <a:bodyPr/>
          <a:lstStyle/>
          <a:p>
            <a:r>
              <a:rPr lang="en-US" b="1" i="0" dirty="0">
                <a:solidFill>
                  <a:srgbClr val="000000"/>
                </a:solidFill>
                <a:effectLst/>
                <a:latin typeface="lato" panose="020F0502020204030203" pitchFamily="34" charset="0"/>
              </a:rPr>
              <a:t>BIVARIATE ANALYSIS</a:t>
            </a:r>
            <a:r>
              <a:rPr lang="en-US" dirty="0"/>
              <a:t> – SALES ACROSS STATUS</a:t>
            </a:r>
            <a:endParaRPr lang="en-IN" dirty="0"/>
          </a:p>
        </p:txBody>
      </p:sp>
      <p:sp>
        <p:nvSpPr>
          <p:cNvPr id="3" name="Content Placeholder 2">
            <a:extLst>
              <a:ext uri="{FF2B5EF4-FFF2-40B4-BE49-F238E27FC236}">
                <a16:creationId xmlns:a16="http://schemas.microsoft.com/office/drawing/2014/main" id="{5BC2B899-14E9-E92A-D5BA-72E7E7A557A4}"/>
              </a:ext>
            </a:extLst>
          </p:cNvPr>
          <p:cNvSpPr>
            <a:spLocks noGrp="1"/>
          </p:cNvSpPr>
          <p:nvPr>
            <p:ph idx="1"/>
          </p:nvPr>
        </p:nvSpPr>
        <p:spPr>
          <a:xfrm>
            <a:off x="429208" y="1732975"/>
            <a:ext cx="5371901" cy="4434560"/>
          </a:xfrm>
        </p:spPr>
        <p:txBody>
          <a:bodyPr/>
          <a:lstStyle/>
          <a:p>
            <a:r>
              <a:rPr lang="en-IN" dirty="0"/>
              <a:t>Shipped orders has the highest total sales.</a:t>
            </a:r>
          </a:p>
          <a:p>
            <a:r>
              <a:rPr lang="en-IN" dirty="0"/>
              <a:t>Disputed Orders are lowest in total sales.</a:t>
            </a:r>
          </a:p>
        </p:txBody>
      </p:sp>
      <p:pic>
        <p:nvPicPr>
          <p:cNvPr id="9" name="Picture 8">
            <a:extLst>
              <a:ext uri="{FF2B5EF4-FFF2-40B4-BE49-F238E27FC236}">
                <a16:creationId xmlns:a16="http://schemas.microsoft.com/office/drawing/2014/main" id="{1DC9C8D7-753D-D18D-2EF6-B804F4C579A0}"/>
              </a:ext>
            </a:extLst>
          </p:cNvPr>
          <p:cNvPicPr>
            <a:picLocks noChangeAspect="1"/>
          </p:cNvPicPr>
          <p:nvPr/>
        </p:nvPicPr>
        <p:blipFill>
          <a:blip r:embed="rId2"/>
          <a:stretch>
            <a:fillRect/>
          </a:stretch>
        </p:blipFill>
        <p:spPr>
          <a:xfrm>
            <a:off x="5801109" y="1845734"/>
            <a:ext cx="6465536" cy="4321801"/>
          </a:xfrm>
          <a:prstGeom prst="rect">
            <a:avLst/>
          </a:prstGeom>
        </p:spPr>
      </p:pic>
    </p:spTree>
    <p:extLst>
      <p:ext uri="{BB962C8B-B14F-4D97-AF65-F5344CB8AC3E}">
        <p14:creationId xmlns:p14="http://schemas.microsoft.com/office/powerpoint/2010/main" val="256444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783771" y="264896"/>
            <a:ext cx="10720874" cy="1188720"/>
          </a:xfrm>
        </p:spPr>
        <p:txBody>
          <a:bodyPr/>
          <a:lstStyle/>
          <a:p>
            <a:r>
              <a:rPr lang="en-US" b="1" i="0" dirty="0">
                <a:solidFill>
                  <a:srgbClr val="000000"/>
                </a:solidFill>
                <a:effectLst/>
                <a:latin typeface="lato" panose="020F0502020204030203" pitchFamily="34" charset="0"/>
              </a:rPr>
              <a:t>BIVARIATE ANALYSIS</a:t>
            </a:r>
            <a:r>
              <a:rPr lang="en-US" dirty="0"/>
              <a:t> – SALES ACROSS COUNTRY</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783771" y="1737360"/>
            <a:ext cx="4114800" cy="4448836"/>
          </a:xfrm>
        </p:spPr>
        <p:txBody>
          <a:bodyPr/>
          <a:lstStyle/>
          <a:p>
            <a:r>
              <a:rPr lang="en-IN" dirty="0"/>
              <a:t>Sales generated from the customers in USA is the highest in total.</a:t>
            </a:r>
          </a:p>
          <a:p>
            <a:r>
              <a:rPr lang="en-IN" dirty="0"/>
              <a:t>Sales generated from the customers in Ireland is the lowest in total.</a:t>
            </a:r>
          </a:p>
        </p:txBody>
      </p:sp>
      <p:pic>
        <p:nvPicPr>
          <p:cNvPr id="7" name="Picture 6">
            <a:extLst>
              <a:ext uri="{FF2B5EF4-FFF2-40B4-BE49-F238E27FC236}">
                <a16:creationId xmlns:a16="http://schemas.microsoft.com/office/drawing/2014/main" id="{9E83BA6D-4C12-9EEA-28EF-6A13B01E3870}"/>
              </a:ext>
            </a:extLst>
          </p:cNvPr>
          <p:cNvPicPr>
            <a:picLocks noChangeAspect="1"/>
          </p:cNvPicPr>
          <p:nvPr/>
        </p:nvPicPr>
        <p:blipFill>
          <a:blip r:embed="rId2"/>
          <a:stretch>
            <a:fillRect/>
          </a:stretch>
        </p:blipFill>
        <p:spPr>
          <a:xfrm>
            <a:off x="4973216" y="1737360"/>
            <a:ext cx="7218784" cy="4514150"/>
          </a:xfrm>
          <a:prstGeom prst="rect">
            <a:avLst/>
          </a:prstGeom>
        </p:spPr>
      </p:pic>
    </p:spTree>
    <p:extLst>
      <p:ext uri="{BB962C8B-B14F-4D97-AF65-F5344CB8AC3E}">
        <p14:creationId xmlns:p14="http://schemas.microsoft.com/office/powerpoint/2010/main" val="254523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1" i="0" dirty="0">
                <a:solidFill>
                  <a:srgbClr val="000000"/>
                </a:solidFill>
                <a:effectLst/>
                <a:latin typeface="lato" panose="020F0502020204030203" pitchFamily="34" charset="0"/>
              </a:rPr>
              <a:t>BIVARIATE ANALYSIS</a:t>
            </a:r>
            <a:r>
              <a:rPr lang="en-US" dirty="0"/>
              <a:t> – SALES ACROSS Deal Size</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373223" y="1878008"/>
            <a:ext cx="7221895" cy="4342108"/>
          </a:xfrm>
        </p:spPr>
        <p:txBody>
          <a:bodyPr/>
          <a:lstStyle/>
          <a:p>
            <a:r>
              <a:rPr lang="en-US" dirty="0"/>
              <a:t>Orders of Medium Deal Size has the highest total sales.</a:t>
            </a:r>
          </a:p>
          <a:p>
            <a:r>
              <a:rPr lang="en-US" dirty="0"/>
              <a:t>Orders of Large Deal Size has the lowest total sales.</a:t>
            </a:r>
            <a:endParaRPr lang="en-IN" dirty="0"/>
          </a:p>
          <a:p>
            <a:endParaRPr lang="en-IN" dirty="0"/>
          </a:p>
        </p:txBody>
      </p:sp>
      <p:pic>
        <p:nvPicPr>
          <p:cNvPr id="8" name="Picture 7">
            <a:extLst>
              <a:ext uri="{FF2B5EF4-FFF2-40B4-BE49-F238E27FC236}">
                <a16:creationId xmlns:a16="http://schemas.microsoft.com/office/drawing/2014/main" id="{30521F19-5D0E-6393-52D3-9015CAEFBFC5}"/>
              </a:ext>
            </a:extLst>
          </p:cNvPr>
          <p:cNvPicPr>
            <a:picLocks noChangeAspect="1"/>
          </p:cNvPicPr>
          <p:nvPr/>
        </p:nvPicPr>
        <p:blipFill>
          <a:blip r:embed="rId2"/>
          <a:stretch>
            <a:fillRect/>
          </a:stretch>
        </p:blipFill>
        <p:spPr>
          <a:xfrm>
            <a:off x="7848600" y="1981491"/>
            <a:ext cx="4343400" cy="4238625"/>
          </a:xfrm>
          <a:prstGeom prst="rect">
            <a:avLst/>
          </a:prstGeom>
        </p:spPr>
      </p:pic>
    </p:spTree>
    <p:extLst>
      <p:ext uri="{BB962C8B-B14F-4D97-AF65-F5344CB8AC3E}">
        <p14:creationId xmlns:p14="http://schemas.microsoft.com/office/powerpoint/2010/main" val="364135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Multivariate analysis</a:t>
            </a:r>
            <a:endParaRPr lang="en-IN" dirty="0"/>
          </a:p>
        </p:txBody>
      </p:sp>
    </p:spTree>
    <p:extLst>
      <p:ext uri="{BB962C8B-B14F-4D97-AF65-F5344CB8AC3E}">
        <p14:creationId xmlns:p14="http://schemas.microsoft.com/office/powerpoint/2010/main" val="2386894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1" i="0" dirty="0">
                <a:solidFill>
                  <a:srgbClr val="000000"/>
                </a:solidFill>
                <a:effectLst/>
                <a:latin typeface="lato" panose="020F0502020204030203" pitchFamily="34" charset="0"/>
              </a:rPr>
              <a:t>Multivariate ANALYSIS</a:t>
            </a:r>
            <a:r>
              <a:rPr lang="en-US" dirty="0"/>
              <a:t> – Product Line-Country-Quantity Ordered</a:t>
            </a:r>
            <a:endParaRPr lang="en-IN" dirty="0"/>
          </a:p>
        </p:txBody>
      </p:sp>
      <p:pic>
        <p:nvPicPr>
          <p:cNvPr id="12" name="Picture 11">
            <a:extLst>
              <a:ext uri="{FF2B5EF4-FFF2-40B4-BE49-F238E27FC236}">
                <a16:creationId xmlns:a16="http://schemas.microsoft.com/office/drawing/2014/main" id="{24264186-2A6C-F386-E1FE-F435BB96F4E2}"/>
              </a:ext>
            </a:extLst>
          </p:cNvPr>
          <p:cNvPicPr>
            <a:picLocks noChangeAspect="1"/>
          </p:cNvPicPr>
          <p:nvPr/>
        </p:nvPicPr>
        <p:blipFill>
          <a:blip r:embed="rId2"/>
          <a:stretch>
            <a:fillRect/>
          </a:stretch>
        </p:blipFill>
        <p:spPr>
          <a:xfrm>
            <a:off x="373223" y="1518930"/>
            <a:ext cx="1352550" cy="3014371"/>
          </a:xfrm>
          <a:prstGeom prst="rect">
            <a:avLst/>
          </a:prstGeom>
        </p:spPr>
      </p:pic>
      <p:pic>
        <p:nvPicPr>
          <p:cNvPr id="14" name="Picture 13">
            <a:extLst>
              <a:ext uri="{FF2B5EF4-FFF2-40B4-BE49-F238E27FC236}">
                <a16:creationId xmlns:a16="http://schemas.microsoft.com/office/drawing/2014/main" id="{9A5D17EC-510D-48F0-0AFF-B95566E0408A}"/>
              </a:ext>
            </a:extLst>
          </p:cNvPr>
          <p:cNvPicPr>
            <a:picLocks noChangeAspect="1"/>
          </p:cNvPicPr>
          <p:nvPr/>
        </p:nvPicPr>
        <p:blipFill>
          <a:blip r:embed="rId3"/>
          <a:stretch>
            <a:fillRect/>
          </a:stretch>
        </p:blipFill>
        <p:spPr>
          <a:xfrm>
            <a:off x="1725773" y="1518930"/>
            <a:ext cx="10325878" cy="5182754"/>
          </a:xfrm>
          <a:prstGeom prst="rect">
            <a:avLst/>
          </a:prstGeom>
        </p:spPr>
      </p:pic>
    </p:spTree>
    <p:extLst>
      <p:ext uri="{BB962C8B-B14F-4D97-AF65-F5344CB8AC3E}">
        <p14:creationId xmlns:p14="http://schemas.microsoft.com/office/powerpoint/2010/main" val="1760665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1" i="0" dirty="0">
                <a:solidFill>
                  <a:srgbClr val="000000"/>
                </a:solidFill>
                <a:effectLst/>
                <a:latin typeface="lato" panose="020F0502020204030203" pitchFamily="34" charset="0"/>
              </a:rPr>
              <a:t>Multivariate ANALYSIS</a:t>
            </a:r>
            <a:r>
              <a:rPr lang="en-US" dirty="0"/>
              <a:t> – Product Line-Country-Quantity Ordered</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4" y="1822025"/>
            <a:ext cx="9162663" cy="4342108"/>
          </a:xfrm>
        </p:spPr>
        <p:txBody>
          <a:bodyPr/>
          <a:lstStyle/>
          <a:p>
            <a:r>
              <a:rPr lang="en-IN" dirty="0"/>
              <a:t>Trains have most of the average quantity ordered by customers from Finland and Germany.</a:t>
            </a:r>
          </a:p>
          <a:p>
            <a:r>
              <a:rPr lang="en-IN" dirty="0"/>
              <a:t>Trucks and Buses have least of the average quantity ordered by customers from Italy.</a:t>
            </a:r>
          </a:p>
          <a:p>
            <a:r>
              <a:rPr lang="en-IN" dirty="0"/>
              <a:t>Classic cars have most of the average quantity ordered by customers from Japan.</a:t>
            </a:r>
          </a:p>
          <a:p>
            <a:endParaRPr lang="en-IN" dirty="0"/>
          </a:p>
          <a:p>
            <a:endParaRPr lang="en-IN" dirty="0"/>
          </a:p>
        </p:txBody>
      </p:sp>
    </p:spTree>
    <p:extLst>
      <p:ext uri="{BB962C8B-B14F-4D97-AF65-F5344CB8AC3E}">
        <p14:creationId xmlns:p14="http://schemas.microsoft.com/office/powerpoint/2010/main" val="64026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1" i="0" dirty="0">
                <a:solidFill>
                  <a:srgbClr val="000000"/>
                </a:solidFill>
                <a:effectLst/>
                <a:latin typeface="lato" panose="020F0502020204030203" pitchFamily="34" charset="0"/>
              </a:rPr>
              <a:t>Multivariate ANALYSIS</a:t>
            </a:r>
            <a:r>
              <a:rPr lang="en-US" dirty="0"/>
              <a:t> – MSRP-CITY- Deal Size</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373223" y="1878008"/>
            <a:ext cx="3687177" cy="4342108"/>
          </a:xfrm>
        </p:spPr>
        <p:txBody>
          <a:bodyPr/>
          <a:lstStyle/>
          <a:p>
            <a:r>
              <a:rPr lang="en-US" dirty="0"/>
              <a:t>Customers from Vancouver, </a:t>
            </a:r>
            <a:r>
              <a:rPr lang="en-US" dirty="0" err="1"/>
              <a:t>Lule</a:t>
            </a:r>
            <a:r>
              <a:rPr lang="en-US" dirty="0"/>
              <a:t> , Versailles, Boras, Burlingame, South Brisbane have a large Deal Size with highest average in MSRP (</a:t>
            </a:r>
            <a:r>
              <a:rPr lang="en-IN" b="0" i="0" dirty="0">
                <a:solidFill>
                  <a:srgbClr val="000000"/>
                </a:solidFill>
                <a:effectLst/>
                <a:latin typeface="lato" panose="020F0502020204030203" pitchFamily="34" charset="0"/>
              </a:rPr>
              <a:t>Manufacturer's Suggested Retail Price).</a:t>
            </a:r>
            <a:endParaRPr lang="en-US" dirty="0"/>
          </a:p>
          <a:p>
            <a:r>
              <a:rPr lang="en-IN" dirty="0"/>
              <a:t>Customers from Brisbane has a small Deal size with lowest </a:t>
            </a:r>
            <a:r>
              <a:rPr lang="en-US" dirty="0"/>
              <a:t>average in </a:t>
            </a:r>
            <a:r>
              <a:rPr lang="en-IN" dirty="0"/>
              <a:t>MSRP.</a:t>
            </a:r>
          </a:p>
          <a:p>
            <a:pPr marL="0" indent="0">
              <a:buNone/>
            </a:pPr>
            <a:endParaRPr lang="en-IN" dirty="0"/>
          </a:p>
          <a:p>
            <a:endParaRPr lang="en-IN" dirty="0"/>
          </a:p>
        </p:txBody>
      </p:sp>
      <p:pic>
        <p:nvPicPr>
          <p:cNvPr id="5" name="Picture 4">
            <a:extLst>
              <a:ext uri="{FF2B5EF4-FFF2-40B4-BE49-F238E27FC236}">
                <a16:creationId xmlns:a16="http://schemas.microsoft.com/office/drawing/2014/main" id="{EA7A9367-EF37-AB20-7C85-963B5EC532BE}"/>
              </a:ext>
            </a:extLst>
          </p:cNvPr>
          <p:cNvPicPr>
            <a:picLocks noChangeAspect="1"/>
          </p:cNvPicPr>
          <p:nvPr/>
        </p:nvPicPr>
        <p:blipFill>
          <a:blip r:embed="rId2"/>
          <a:stretch>
            <a:fillRect/>
          </a:stretch>
        </p:blipFill>
        <p:spPr>
          <a:xfrm>
            <a:off x="629136" y="5229516"/>
            <a:ext cx="1285875" cy="990600"/>
          </a:xfrm>
          <a:prstGeom prst="rect">
            <a:avLst/>
          </a:prstGeom>
        </p:spPr>
      </p:pic>
      <p:pic>
        <p:nvPicPr>
          <p:cNvPr id="10" name="Picture 9">
            <a:extLst>
              <a:ext uri="{FF2B5EF4-FFF2-40B4-BE49-F238E27FC236}">
                <a16:creationId xmlns:a16="http://schemas.microsoft.com/office/drawing/2014/main" id="{3F73B9A1-2380-28D0-0A4D-B27BEDF4E06A}"/>
              </a:ext>
            </a:extLst>
          </p:cNvPr>
          <p:cNvPicPr>
            <a:picLocks noChangeAspect="1"/>
          </p:cNvPicPr>
          <p:nvPr/>
        </p:nvPicPr>
        <p:blipFill>
          <a:blip r:embed="rId3"/>
          <a:stretch>
            <a:fillRect/>
          </a:stretch>
        </p:blipFill>
        <p:spPr>
          <a:xfrm>
            <a:off x="4060400" y="1576873"/>
            <a:ext cx="8131600" cy="4991878"/>
          </a:xfrm>
          <a:prstGeom prst="rect">
            <a:avLst/>
          </a:prstGeom>
        </p:spPr>
      </p:pic>
    </p:spTree>
    <p:extLst>
      <p:ext uri="{BB962C8B-B14F-4D97-AF65-F5344CB8AC3E}">
        <p14:creationId xmlns:p14="http://schemas.microsoft.com/office/powerpoint/2010/main" val="1906500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Customer Segmentation using RFM analysis (4 segments)</a:t>
            </a:r>
            <a:endParaRPr lang="en-IN" dirty="0"/>
          </a:p>
        </p:txBody>
      </p:sp>
    </p:spTree>
    <p:extLst>
      <p:ext uri="{BB962C8B-B14F-4D97-AF65-F5344CB8AC3E}">
        <p14:creationId xmlns:p14="http://schemas.microsoft.com/office/powerpoint/2010/main" val="294867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i="0" dirty="0">
                <a:solidFill>
                  <a:srgbClr val="000000"/>
                </a:solidFill>
                <a:effectLst/>
                <a:latin typeface="lato" panose="020F0502020204030203" pitchFamily="34" charset="0"/>
              </a:rPr>
              <a:t>What is RFM? </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4" y="2108717"/>
            <a:ext cx="10179700" cy="4055415"/>
          </a:xfrm>
        </p:spPr>
        <p:txBody>
          <a:bodyPr>
            <a:normAutofit lnSpcReduction="10000"/>
          </a:bodyPr>
          <a:lstStyle/>
          <a:p>
            <a:r>
              <a:rPr lang="en-US" dirty="0"/>
              <a:t>Recency  Frequency  Monetary  Value  (RFM)  is  a  quick,  descriptive  way  to  segment  a  marketing database on purchasing behavior that direct marketers have used with success since the 1930s.</a:t>
            </a:r>
          </a:p>
          <a:p>
            <a:r>
              <a:rPr lang="en-US" dirty="0"/>
              <a:t>It is used to identify a firm's best clients based on their spending habits and perform targeted marketing campaigns.</a:t>
            </a:r>
          </a:p>
          <a:p>
            <a:r>
              <a:rPr lang="en-US" dirty="0"/>
              <a:t>RFM analysis ranks each customer on the following factors:</a:t>
            </a:r>
          </a:p>
          <a:p>
            <a:endParaRPr lang="en-US" dirty="0"/>
          </a:p>
          <a:p>
            <a:pPr>
              <a:buFont typeface="Wingdings" panose="05000000000000000000" pitchFamily="2" charset="2"/>
              <a:buChar char="ü"/>
            </a:pPr>
            <a:r>
              <a:rPr lang="en-US" dirty="0"/>
              <a:t>Recency: How recent was the customer's last purchase? Business Organizations measure recency in days. Depending on the product it can also be measured it in years, weeks or even hours.</a:t>
            </a:r>
          </a:p>
          <a:p>
            <a:pPr>
              <a:buFont typeface="Wingdings" panose="05000000000000000000" pitchFamily="2" charset="2"/>
              <a:buChar char="ü"/>
            </a:pPr>
            <a:r>
              <a:rPr lang="en-US" dirty="0"/>
              <a:t>Frequency : How often did this customer make a purchase in a given period? The more frequent the customers the more loyal they are.</a:t>
            </a:r>
          </a:p>
          <a:p>
            <a:pPr>
              <a:buFont typeface="Wingdings" panose="05000000000000000000" pitchFamily="2" charset="2"/>
              <a:buChar char="ü"/>
            </a:pPr>
            <a:r>
              <a:rPr lang="en-US" dirty="0"/>
              <a:t>Monetary : How much money did the customer spend in a given period? Customers who spend a lot of money are more likely to spend money in the future and have a high value to a business.</a:t>
            </a:r>
            <a:endParaRPr lang="en-IN" dirty="0"/>
          </a:p>
          <a:p>
            <a:endParaRPr lang="en-IN" dirty="0"/>
          </a:p>
        </p:txBody>
      </p:sp>
    </p:spTree>
    <p:extLst>
      <p:ext uri="{BB962C8B-B14F-4D97-AF65-F5344CB8AC3E}">
        <p14:creationId xmlns:p14="http://schemas.microsoft.com/office/powerpoint/2010/main" val="3667173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1" i="0" dirty="0">
                <a:solidFill>
                  <a:srgbClr val="000000"/>
                </a:solidFill>
                <a:effectLst/>
                <a:latin typeface="lato" panose="020F0502020204030203" pitchFamily="34" charset="0"/>
              </a:rPr>
              <a:t>What all parameters used and assumptions made?</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4" y="1822025"/>
            <a:ext cx="10021079" cy="4342108"/>
          </a:xfrm>
        </p:spPr>
        <p:txBody>
          <a:bodyPr/>
          <a:lstStyle/>
          <a:p>
            <a:r>
              <a:rPr lang="en-IN" dirty="0"/>
              <a:t>Unique count of Order number grouped by Customer Name is taken to calculate frequency.</a:t>
            </a:r>
          </a:p>
          <a:p>
            <a:r>
              <a:rPr lang="en-IN" dirty="0"/>
              <a:t>Sum of sales grouped by Customer Name is taken to calculate Monetary.</a:t>
            </a:r>
          </a:p>
          <a:p>
            <a:r>
              <a:rPr lang="en-US" dirty="0"/>
              <a:t>Recency is computed as Minimum of "[Max(order date) - order date)]“</a:t>
            </a:r>
            <a:r>
              <a:rPr lang="en-IN" dirty="0"/>
              <a:t>grouped by Customer Name</a:t>
            </a:r>
            <a:r>
              <a:rPr lang="en-US" dirty="0"/>
              <a:t> where Max(order date) is assumed as   2020-06-01. Since recency calculates the recent date at which the customer ordered minimum of the date difference is taken.</a:t>
            </a:r>
            <a:endParaRPr lang="en-IN" dirty="0"/>
          </a:p>
          <a:p>
            <a:r>
              <a:rPr lang="en-IN" dirty="0"/>
              <a:t>All the metrics are grouped by Customer Name since we want to look at the data at Customer Name level.</a:t>
            </a:r>
          </a:p>
          <a:p>
            <a:r>
              <a:rPr lang="en-US" b="0" i="0" dirty="0">
                <a:solidFill>
                  <a:srgbClr val="000000"/>
                </a:solidFill>
                <a:effectLst/>
                <a:latin typeface="lato" panose="020F0502020204030203" pitchFamily="34" charset="0"/>
              </a:rPr>
              <a:t>KNIME tool is used to perform the RFM Analysis.</a:t>
            </a:r>
            <a:endParaRPr lang="en-IN" dirty="0"/>
          </a:p>
        </p:txBody>
      </p:sp>
    </p:spTree>
    <p:extLst>
      <p:ext uri="{BB962C8B-B14F-4D97-AF65-F5344CB8AC3E}">
        <p14:creationId xmlns:p14="http://schemas.microsoft.com/office/powerpoint/2010/main" val="428457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50DA-4B92-2965-26A8-6996685C3A51}"/>
              </a:ext>
            </a:extLst>
          </p:cNvPr>
          <p:cNvSpPr>
            <a:spLocks noGrp="1"/>
          </p:cNvSpPr>
          <p:nvPr>
            <p:ph type="title"/>
          </p:nvPr>
        </p:nvSpPr>
        <p:spPr/>
        <p:txBody>
          <a:bodyPr/>
          <a:lstStyle/>
          <a:p>
            <a:r>
              <a:rPr lang="en-IN" b="1" i="0" dirty="0">
                <a:solidFill>
                  <a:srgbClr val="000000"/>
                </a:solidFill>
                <a:effectLst/>
                <a:latin typeface="lato" panose="020F0502020204030203" pitchFamily="34" charset="0"/>
              </a:rPr>
              <a:t>Contents of the ppt</a:t>
            </a:r>
            <a:endParaRPr lang="en-IN" dirty="0"/>
          </a:p>
        </p:txBody>
      </p:sp>
      <p:sp>
        <p:nvSpPr>
          <p:cNvPr id="3" name="Content Placeholder 2">
            <a:extLst>
              <a:ext uri="{FF2B5EF4-FFF2-40B4-BE49-F238E27FC236}">
                <a16:creationId xmlns:a16="http://schemas.microsoft.com/office/drawing/2014/main" id="{88513DAE-A15B-B085-E6E3-807830C07C17}"/>
              </a:ext>
            </a:extLst>
          </p:cNvPr>
          <p:cNvSpPr>
            <a:spLocks noGrp="1"/>
          </p:cNvSpPr>
          <p:nvPr>
            <p:ph idx="1"/>
          </p:nvPr>
        </p:nvSpPr>
        <p:spPr/>
        <p:txBody>
          <a:bodyPr/>
          <a:lstStyle/>
          <a:p>
            <a:r>
              <a:rPr lang="en-IN" dirty="0"/>
              <a:t>Problem Statement</a:t>
            </a:r>
          </a:p>
          <a:p>
            <a:r>
              <a:rPr lang="en-IN" dirty="0"/>
              <a:t>About Data – Summary Statistics</a:t>
            </a:r>
          </a:p>
          <a:p>
            <a:r>
              <a:rPr lang="en-IN" dirty="0"/>
              <a:t>Exploratory Analysis – Yearly,  Weekly, Monthly , Quarterly analysis and  Univariate, Bivariate, Multivariate Analysis.</a:t>
            </a:r>
          </a:p>
          <a:p>
            <a:r>
              <a:rPr lang="en-US" dirty="0"/>
              <a:t>Customer Segmentation using RFM analysis – KNIME workflow and Output </a:t>
            </a:r>
            <a:r>
              <a:rPr lang="en-US"/>
              <a:t>Table head</a:t>
            </a:r>
            <a:endParaRPr lang="en-US" dirty="0"/>
          </a:p>
          <a:p>
            <a:r>
              <a:rPr lang="en-US" dirty="0"/>
              <a:t>Inferences from RFM Analysis and identified segments </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35856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1" i="0" dirty="0" err="1">
                <a:solidFill>
                  <a:srgbClr val="000000"/>
                </a:solidFill>
                <a:effectLst/>
                <a:latin typeface="lato" panose="020F0502020204030203" pitchFamily="34" charset="0"/>
              </a:rPr>
              <a:t>Knime</a:t>
            </a:r>
            <a:r>
              <a:rPr lang="en-US" b="1" i="0" dirty="0">
                <a:solidFill>
                  <a:srgbClr val="000000"/>
                </a:solidFill>
                <a:effectLst/>
                <a:latin typeface="lato" panose="020F0502020204030203" pitchFamily="34" charset="0"/>
              </a:rPr>
              <a:t> workflow</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373224" y="1822024"/>
            <a:ext cx="6231260" cy="5035975"/>
          </a:xfrm>
        </p:spPr>
        <p:txBody>
          <a:bodyPr>
            <a:normAutofit fontScale="92500" lnSpcReduction="20000"/>
          </a:bodyPr>
          <a:lstStyle/>
          <a:p>
            <a:r>
              <a:rPr lang="en-IN" dirty="0"/>
              <a:t>Excel reader node is used to read the data from the </a:t>
            </a:r>
            <a:r>
              <a:rPr lang="en-IN" dirty="0" err="1"/>
              <a:t>Sales_Data</a:t>
            </a:r>
            <a:r>
              <a:rPr lang="en-IN" dirty="0"/>
              <a:t> excel file and the data is passed to </a:t>
            </a:r>
            <a:r>
              <a:rPr lang="en-IN" dirty="0" err="1"/>
              <a:t>Date&amp;Time</a:t>
            </a:r>
            <a:r>
              <a:rPr lang="en-IN" dirty="0"/>
              <a:t> Difference is used to calculate the difference between the order date and          ‘2020-06-01’.</a:t>
            </a:r>
          </a:p>
          <a:p>
            <a:r>
              <a:rPr lang="en-IN" dirty="0"/>
              <a:t>Group by function is used to calculate the column values grouped by Customer Name.</a:t>
            </a:r>
          </a:p>
          <a:p>
            <a:r>
              <a:rPr lang="en-IN" dirty="0"/>
              <a:t>Column rename is used to rename the RFM calculated columns as Recency , Frequency and Monetary. Column </a:t>
            </a:r>
            <a:r>
              <a:rPr lang="en-IN" dirty="0" err="1"/>
              <a:t>Resorter</a:t>
            </a:r>
            <a:r>
              <a:rPr lang="en-IN" dirty="0"/>
              <a:t> is used to rearrange the columns in the data.</a:t>
            </a:r>
          </a:p>
          <a:p>
            <a:r>
              <a:rPr lang="en-IN" dirty="0"/>
              <a:t>Auto </a:t>
            </a:r>
            <a:r>
              <a:rPr lang="en-IN" dirty="0" err="1"/>
              <a:t>Binner</a:t>
            </a:r>
            <a:r>
              <a:rPr lang="en-IN" dirty="0"/>
              <a:t> is used to assign values lying between 0 and 0.25 quantiles as Bin 1, 0.25 and 0.5 quantiles as Bin 2, 0.5 and 0.75 quantiles as Bin 3, 0.75 and 1.0 quantiles as Bin 4.</a:t>
            </a:r>
          </a:p>
          <a:p>
            <a:r>
              <a:rPr lang="en-IN" dirty="0"/>
              <a:t>Table creator is used to  define the map Bin 1 to 1, Bin 2 to 2, Bin 3 to 3 and Bin 4 to 4 for Monetary and Frequency.</a:t>
            </a:r>
          </a:p>
          <a:p>
            <a:r>
              <a:rPr lang="en-IN" dirty="0"/>
              <a:t>Table creator reversed is used to define the map Bin 1 to 4, Bin 2 to 3, Bin 3 to 2 and Bin 4 to 1 for Recency.</a:t>
            </a:r>
          </a:p>
          <a:p>
            <a:r>
              <a:rPr lang="en-IN" dirty="0"/>
              <a:t>Cell Replacer replaces the bin values as stated above in the data.</a:t>
            </a:r>
          </a:p>
          <a:p>
            <a:r>
              <a:rPr lang="en-IN" dirty="0"/>
              <a:t>Excel writer writes the updated data into an excel file in our local system.</a:t>
            </a:r>
          </a:p>
          <a:p>
            <a:endParaRPr lang="en-IN" dirty="0"/>
          </a:p>
          <a:p>
            <a:endParaRPr lang="en-IN" dirty="0"/>
          </a:p>
        </p:txBody>
      </p:sp>
      <p:pic>
        <p:nvPicPr>
          <p:cNvPr id="5" name="Picture 4">
            <a:extLst>
              <a:ext uri="{FF2B5EF4-FFF2-40B4-BE49-F238E27FC236}">
                <a16:creationId xmlns:a16="http://schemas.microsoft.com/office/drawing/2014/main" id="{A219302F-DD3E-EF36-B426-DBD64151ECDD}"/>
              </a:ext>
            </a:extLst>
          </p:cNvPr>
          <p:cNvPicPr>
            <a:picLocks noChangeAspect="1"/>
          </p:cNvPicPr>
          <p:nvPr/>
        </p:nvPicPr>
        <p:blipFill>
          <a:blip r:embed="rId2"/>
          <a:stretch>
            <a:fillRect/>
          </a:stretch>
        </p:blipFill>
        <p:spPr>
          <a:xfrm>
            <a:off x="6604484" y="1623528"/>
            <a:ext cx="4923477" cy="3340358"/>
          </a:xfrm>
          <a:prstGeom prst="rect">
            <a:avLst/>
          </a:prstGeom>
        </p:spPr>
      </p:pic>
    </p:spTree>
    <p:extLst>
      <p:ext uri="{BB962C8B-B14F-4D97-AF65-F5344CB8AC3E}">
        <p14:creationId xmlns:p14="http://schemas.microsoft.com/office/powerpoint/2010/main" val="764590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195943" y="199582"/>
            <a:ext cx="10982129" cy="1188720"/>
          </a:xfrm>
        </p:spPr>
        <p:txBody>
          <a:bodyPr/>
          <a:lstStyle/>
          <a:p>
            <a:r>
              <a:rPr lang="en-IN" b="1" i="0" dirty="0">
                <a:solidFill>
                  <a:srgbClr val="000000"/>
                </a:solidFill>
                <a:effectLst/>
                <a:latin typeface="lato" panose="020F0502020204030203" pitchFamily="34" charset="0"/>
              </a:rPr>
              <a:t>Output table(with </a:t>
            </a:r>
            <a:r>
              <a:rPr lang="en-IN" b="1" i="0" dirty="0" err="1">
                <a:solidFill>
                  <a:srgbClr val="000000"/>
                </a:solidFill>
                <a:effectLst/>
                <a:latin typeface="lato" panose="020F0502020204030203" pitchFamily="34" charset="0"/>
              </a:rPr>
              <a:t>rfm</a:t>
            </a:r>
            <a:r>
              <a:rPr lang="en-IN" b="1" i="0" dirty="0">
                <a:solidFill>
                  <a:srgbClr val="000000"/>
                </a:solidFill>
                <a:effectLst/>
                <a:latin typeface="lato" panose="020F0502020204030203" pitchFamily="34" charset="0"/>
              </a:rPr>
              <a:t>) head</a:t>
            </a:r>
            <a:endParaRPr lang="en-IN" dirty="0"/>
          </a:p>
        </p:txBody>
      </p:sp>
      <p:pic>
        <p:nvPicPr>
          <p:cNvPr id="6" name="Picture 5">
            <a:extLst>
              <a:ext uri="{FF2B5EF4-FFF2-40B4-BE49-F238E27FC236}">
                <a16:creationId xmlns:a16="http://schemas.microsoft.com/office/drawing/2014/main" id="{2E2B7CC0-2E6E-9D71-1535-8468DAAD1537}"/>
              </a:ext>
            </a:extLst>
          </p:cNvPr>
          <p:cNvPicPr>
            <a:picLocks noChangeAspect="1"/>
          </p:cNvPicPr>
          <p:nvPr/>
        </p:nvPicPr>
        <p:blipFill>
          <a:blip r:embed="rId2"/>
          <a:stretch>
            <a:fillRect/>
          </a:stretch>
        </p:blipFill>
        <p:spPr>
          <a:xfrm>
            <a:off x="195943" y="1504464"/>
            <a:ext cx="6176865" cy="2524125"/>
          </a:xfrm>
          <a:prstGeom prst="rect">
            <a:avLst/>
          </a:prstGeom>
        </p:spPr>
      </p:pic>
      <p:pic>
        <p:nvPicPr>
          <p:cNvPr id="8" name="Picture 7">
            <a:extLst>
              <a:ext uri="{FF2B5EF4-FFF2-40B4-BE49-F238E27FC236}">
                <a16:creationId xmlns:a16="http://schemas.microsoft.com/office/drawing/2014/main" id="{1DC616B1-644A-EF50-FAB4-C1892C791464}"/>
              </a:ext>
            </a:extLst>
          </p:cNvPr>
          <p:cNvPicPr>
            <a:picLocks noChangeAspect="1"/>
          </p:cNvPicPr>
          <p:nvPr/>
        </p:nvPicPr>
        <p:blipFill>
          <a:blip r:embed="rId3"/>
          <a:stretch>
            <a:fillRect/>
          </a:stretch>
        </p:blipFill>
        <p:spPr>
          <a:xfrm>
            <a:off x="6372809" y="1504464"/>
            <a:ext cx="5819192" cy="2686050"/>
          </a:xfrm>
          <a:prstGeom prst="rect">
            <a:avLst/>
          </a:prstGeom>
        </p:spPr>
      </p:pic>
      <p:pic>
        <p:nvPicPr>
          <p:cNvPr id="12" name="Picture 11">
            <a:extLst>
              <a:ext uri="{FF2B5EF4-FFF2-40B4-BE49-F238E27FC236}">
                <a16:creationId xmlns:a16="http://schemas.microsoft.com/office/drawing/2014/main" id="{822E3470-97F1-19D8-DF56-48F067851BF6}"/>
              </a:ext>
            </a:extLst>
          </p:cNvPr>
          <p:cNvPicPr>
            <a:picLocks noChangeAspect="1"/>
          </p:cNvPicPr>
          <p:nvPr/>
        </p:nvPicPr>
        <p:blipFill>
          <a:blip r:embed="rId4"/>
          <a:stretch>
            <a:fillRect/>
          </a:stretch>
        </p:blipFill>
        <p:spPr>
          <a:xfrm>
            <a:off x="5996280" y="4200525"/>
            <a:ext cx="6572250" cy="2657475"/>
          </a:xfrm>
          <a:prstGeom prst="rect">
            <a:avLst/>
          </a:prstGeom>
        </p:spPr>
      </p:pic>
      <p:sp>
        <p:nvSpPr>
          <p:cNvPr id="13" name="TextBox 12">
            <a:extLst>
              <a:ext uri="{FF2B5EF4-FFF2-40B4-BE49-F238E27FC236}">
                <a16:creationId xmlns:a16="http://schemas.microsoft.com/office/drawing/2014/main" id="{112F39A5-238A-65AB-7B93-EF755C6D3D47}"/>
              </a:ext>
            </a:extLst>
          </p:cNvPr>
          <p:cNvSpPr txBox="1"/>
          <p:nvPr/>
        </p:nvSpPr>
        <p:spPr>
          <a:xfrm>
            <a:off x="457201" y="4075335"/>
            <a:ext cx="536199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output table of KNIME has the RFM values ranging from 1 to 4 where 1 denotes the lowest value and 4 the highest. As the value increases denotes the increase in monetary, recency and frequency.</a:t>
            </a:r>
          </a:p>
        </p:txBody>
      </p:sp>
    </p:spTree>
    <p:extLst>
      <p:ext uri="{BB962C8B-B14F-4D97-AF65-F5344CB8AC3E}">
        <p14:creationId xmlns:p14="http://schemas.microsoft.com/office/powerpoint/2010/main" val="301263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Inferences from RFM Analysis and identified segments </a:t>
            </a:r>
            <a:endParaRPr lang="en-IN" dirty="0"/>
          </a:p>
        </p:txBody>
      </p:sp>
    </p:spTree>
    <p:extLst>
      <p:ext uri="{BB962C8B-B14F-4D97-AF65-F5344CB8AC3E}">
        <p14:creationId xmlns:p14="http://schemas.microsoft.com/office/powerpoint/2010/main" val="3186306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0" i="0" dirty="0">
                <a:solidFill>
                  <a:srgbClr val="000000"/>
                </a:solidFill>
                <a:effectLst/>
                <a:latin typeface="lato" panose="020F0502020204030203" pitchFamily="34" charset="0"/>
              </a:rPr>
              <a:t>Who are your best customers?</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5" y="1822025"/>
            <a:ext cx="5738328" cy="4342108"/>
          </a:xfrm>
        </p:spPr>
        <p:txBody>
          <a:bodyPr/>
          <a:lstStyle/>
          <a:p>
            <a:r>
              <a:rPr lang="en-IN" dirty="0"/>
              <a:t>The Recency , Frequency and Monetary columns has values 1,2,3,4.</a:t>
            </a:r>
          </a:p>
          <a:p>
            <a:r>
              <a:rPr lang="en-IN" dirty="0">
                <a:latin typeface="+mj-lt"/>
              </a:rPr>
              <a:t>Value 4 denotes most recent, most frequent and </a:t>
            </a:r>
            <a:r>
              <a:rPr lang="en-IN" b="0" i="0" dirty="0">
                <a:solidFill>
                  <a:srgbClr val="000000"/>
                </a:solidFill>
                <a:effectLst/>
                <a:latin typeface="+mj-lt"/>
              </a:rPr>
              <a:t>high monetary value.</a:t>
            </a:r>
            <a:endParaRPr lang="en-IN" dirty="0">
              <a:latin typeface="+mj-lt"/>
            </a:endParaRPr>
          </a:p>
          <a:p>
            <a:r>
              <a:rPr lang="en-IN" dirty="0">
                <a:latin typeface="+mj-lt"/>
              </a:rPr>
              <a:t>Value 1 denotes least recent, least frequent and </a:t>
            </a:r>
            <a:r>
              <a:rPr lang="en-IN" dirty="0">
                <a:solidFill>
                  <a:srgbClr val="000000"/>
                </a:solidFill>
                <a:latin typeface="+mj-lt"/>
              </a:rPr>
              <a:t>low</a:t>
            </a:r>
            <a:r>
              <a:rPr lang="en-IN" b="0" i="0" dirty="0">
                <a:solidFill>
                  <a:srgbClr val="000000"/>
                </a:solidFill>
                <a:effectLst/>
                <a:latin typeface="+mj-lt"/>
              </a:rPr>
              <a:t> monetary value.</a:t>
            </a:r>
          </a:p>
          <a:p>
            <a:r>
              <a:rPr lang="en-IN" dirty="0">
                <a:solidFill>
                  <a:srgbClr val="000000"/>
                </a:solidFill>
                <a:latin typeface="+mj-lt"/>
              </a:rPr>
              <a:t>Best customers are the one with value 4 in </a:t>
            </a:r>
            <a:r>
              <a:rPr lang="en-IN" dirty="0"/>
              <a:t>Recency , Frequency and Monetary.</a:t>
            </a:r>
            <a:endParaRPr lang="en-IN" dirty="0">
              <a:latin typeface="+mj-lt"/>
            </a:endParaRPr>
          </a:p>
          <a:p>
            <a:r>
              <a:rPr lang="en-IN" dirty="0"/>
              <a:t>Some of the best customers are Danish Wholesale Imports, La Rochelle Gifts, Reims Collectables, </a:t>
            </a:r>
            <a:r>
              <a:rPr lang="en-IN" dirty="0" err="1"/>
              <a:t>Saizburg</a:t>
            </a:r>
            <a:r>
              <a:rPr lang="en-IN" dirty="0"/>
              <a:t> Collectables, The Sharp Gifts Warehouse.</a:t>
            </a:r>
          </a:p>
          <a:p>
            <a:endParaRPr lang="en-IN" dirty="0"/>
          </a:p>
        </p:txBody>
      </p:sp>
      <p:pic>
        <p:nvPicPr>
          <p:cNvPr id="5" name="Picture 4">
            <a:extLst>
              <a:ext uri="{FF2B5EF4-FFF2-40B4-BE49-F238E27FC236}">
                <a16:creationId xmlns:a16="http://schemas.microsoft.com/office/drawing/2014/main" id="{4E9B5843-98E7-CECC-12EA-3B642DFBC7C4}"/>
              </a:ext>
            </a:extLst>
          </p:cNvPr>
          <p:cNvPicPr>
            <a:picLocks noChangeAspect="1"/>
          </p:cNvPicPr>
          <p:nvPr/>
        </p:nvPicPr>
        <p:blipFill>
          <a:blip r:embed="rId2"/>
          <a:stretch>
            <a:fillRect/>
          </a:stretch>
        </p:blipFill>
        <p:spPr>
          <a:xfrm>
            <a:off x="7136591" y="1475091"/>
            <a:ext cx="4041481" cy="5035975"/>
          </a:xfrm>
          <a:prstGeom prst="rect">
            <a:avLst/>
          </a:prstGeom>
        </p:spPr>
      </p:pic>
    </p:spTree>
    <p:extLst>
      <p:ext uri="{BB962C8B-B14F-4D97-AF65-F5344CB8AC3E}">
        <p14:creationId xmlns:p14="http://schemas.microsoft.com/office/powerpoint/2010/main" val="4083228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0" i="0" dirty="0">
                <a:solidFill>
                  <a:srgbClr val="000000"/>
                </a:solidFill>
                <a:effectLst/>
                <a:latin typeface="lato" panose="020F0502020204030203" pitchFamily="34" charset="0"/>
              </a:rPr>
              <a:t>Which customers are on the verge of churning?</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5" y="1822025"/>
            <a:ext cx="5738328" cy="4342108"/>
          </a:xfrm>
        </p:spPr>
        <p:txBody>
          <a:bodyPr/>
          <a:lstStyle/>
          <a:p>
            <a:r>
              <a:rPr lang="en-IN" dirty="0"/>
              <a:t>The Recency , Frequency and Monetary columns has values 1,2,3,4.</a:t>
            </a:r>
          </a:p>
          <a:p>
            <a:r>
              <a:rPr lang="en-IN" dirty="0">
                <a:latin typeface="+mj-lt"/>
              </a:rPr>
              <a:t>Value 4 denotes most recent, most frequent and </a:t>
            </a:r>
            <a:r>
              <a:rPr lang="en-IN" b="0" i="0" dirty="0">
                <a:solidFill>
                  <a:srgbClr val="000000"/>
                </a:solidFill>
                <a:effectLst/>
                <a:latin typeface="+mj-lt"/>
              </a:rPr>
              <a:t>high monetary value.</a:t>
            </a:r>
            <a:endParaRPr lang="en-IN" dirty="0">
              <a:latin typeface="+mj-lt"/>
            </a:endParaRPr>
          </a:p>
          <a:p>
            <a:r>
              <a:rPr lang="en-IN" dirty="0">
                <a:latin typeface="+mj-lt"/>
              </a:rPr>
              <a:t>Value 1 denotes least recent, least frequent and </a:t>
            </a:r>
            <a:r>
              <a:rPr lang="en-IN" dirty="0">
                <a:solidFill>
                  <a:srgbClr val="000000"/>
                </a:solidFill>
                <a:latin typeface="+mj-lt"/>
              </a:rPr>
              <a:t>low</a:t>
            </a:r>
            <a:r>
              <a:rPr lang="en-IN" b="0" i="0" dirty="0">
                <a:solidFill>
                  <a:srgbClr val="000000"/>
                </a:solidFill>
                <a:effectLst/>
                <a:latin typeface="+mj-lt"/>
              </a:rPr>
              <a:t> monetary value.</a:t>
            </a:r>
          </a:p>
          <a:p>
            <a:r>
              <a:rPr lang="en-IN" dirty="0">
                <a:solidFill>
                  <a:srgbClr val="000000"/>
                </a:solidFill>
                <a:latin typeface="+mj-lt"/>
              </a:rPr>
              <a:t>Customers on the verge of churning are the one with values 1,2 in </a:t>
            </a:r>
            <a:r>
              <a:rPr lang="en-IN" dirty="0"/>
              <a:t>Recency , Frequency and Monetary.</a:t>
            </a:r>
            <a:endParaRPr lang="en-IN" dirty="0">
              <a:latin typeface="+mj-lt"/>
            </a:endParaRPr>
          </a:p>
          <a:p>
            <a:r>
              <a:rPr lang="en-IN" dirty="0"/>
              <a:t>Some of those customers are Atelier </a:t>
            </a:r>
            <a:r>
              <a:rPr lang="en-IN" dirty="0" err="1"/>
              <a:t>Graphique</a:t>
            </a:r>
            <a:r>
              <a:rPr lang="en-IN" dirty="0"/>
              <a:t> , Canadian Gift Exchange Network , Mini Classics, Super Scale Inc., </a:t>
            </a:r>
            <a:r>
              <a:rPr lang="en-IN" dirty="0" err="1"/>
              <a:t>Microsale</a:t>
            </a:r>
            <a:r>
              <a:rPr lang="en-IN" dirty="0"/>
              <a:t> Inc..</a:t>
            </a:r>
          </a:p>
          <a:p>
            <a:endParaRPr lang="en-IN" dirty="0"/>
          </a:p>
        </p:txBody>
      </p:sp>
      <p:pic>
        <p:nvPicPr>
          <p:cNvPr id="4" name="Picture 3">
            <a:extLst>
              <a:ext uri="{FF2B5EF4-FFF2-40B4-BE49-F238E27FC236}">
                <a16:creationId xmlns:a16="http://schemas.microsoft.com/office/drawing/2014/main" id="{30B685A8-CBE4-7BD8-E5E5-8A246B86DEAE}"/>
              </a:ext>
            </a:extLst>
          </p:cNvPr>
          <p:cNvPicPr>
            <a:picLocks noChangeAspect="1"/>
          </p:cNvPicPr>
          <p:nvPr/>
        </p:nvPicPr>
        <p:blipFill>
          <a:blip r:embed="rId2"/>
          <a:stretch>
            <a:fillRect/>
          </a:stretch>
        </p:blipFill>
        <p:spPr>
          <a:xfrm>
            <a:off x="8057148" y="1534462"/>
            <a:ext cx="3120924" cy="4917233"/>
          </a:xfrm>
          <a:prstGeom prst="rect">
            <a:avLst/>
          </a:prstGeom>
        </p:spPr>
      </p:pic>
    </p:spTree>
    <p:extLst>
      <p:ext uri="{BB962C8B-B14F-4D97-AF65-F5344CB8AC3E}">
        <p14:creationId xmlns:p14="http://schemas.microsoft.com/office/powerpoint/2010/main" val="128958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0" i="0" dirty="0">
                <a:solidFill>
                  <a:srgbClr val="000000"/>
                </a:solidFill>
                <a:effectLst/>
                <a:latin typeface="lato" panose="020F0502020204030203" pitchFamily="34" charset="0"/>
              </a:rPr>
              <a:t>Who are your lost customers?</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5" y="1822025"/>
            <a:ext cx="5738328" cy="4342108"/>
          </a:xfrm>
        </p:spPr>
        <p:txBody>
          <a:bodyPr/>
          <a:lstStyle/>
          <a:p>
            <a:r>
              <a:rPr lang="en-IN" dirty="0"/>
              <a:t>The Recency , Frequency and Monetary columns has values 1,2,3,4.</a:t>
            </a:r>
          </a:p>
          <a:p>
            <a:r>
              <a:rPr lang="en-IN" dirty="0">
                <a:latin typeface="+mj-lt"/>
              </a:rPr>
              <a:t>Value 4 denotes most recent, most frequent and </a:t>
            </a:r>
            <a:r>
              <a:rPr lang="en-IN" b="0" i="0" dirty="0">
                <a:solidFill>
                  <a:srgbClr val="000000"/>
                </a:solidFill>
                <a:effectLst/>
                <a:latin typeface="+mj-lt"/>
              </a:rPr>
              <a:t>high monetary value.</a:t>
            </a:r>
            <a:endParaRPr lang="en-IN" dirty="0">
              <a:latin typeface="+mj-lt"/>
            </a:endParaRPr>
          </a:p>
          <a:p>
            <a:r>
              <a:rPr lang="en-IN" dirty="0">
                <a:latin typeface="+mj-lt"/>
              </a:rPr>
              <a:t>Value 1 denotes least recent, least frequent and </a:t>
            </a:r>
            <a:r>
              <a:rPr lang="en-IN" dirty="0">
                <a:solidFill>
                  <a:srgbClr val="000000"/>
                </a:solidFill>
                <a:latin typeface="+mj-lt"/>
              </a:rPr>
              <a:t>low</a:t>
            </a:r>
            <a:r>
              <a:rPr lang="en-IN" b="0" i="0" dirty="0">
                <a:solidFill>
                  <a:srgbClr val="000000"/>
                </a:solidFill>
                <a:effectLst/>
                <a:latin typeface="+mj-lt"/>
              </a:rPr>
              <a:t> monetary value.</a:t>
            </a:r>
          </a:p>
          <a:p>
            <a:r>
              <a:rPr lang="en-IN" dirty="0">
                <a:solidFill>
                  <a:srgbClr val="000000"/>
                </a:solidFill>
                <a:latin typeface="+mj-lt"/>
              </a:rPr>
              <a:t>Lost customers are the one with value 1 in </a:t>
            </a:r>
            <a:r>
              <a:rPr lang="en-IN" dirty="0"/>
              <a:t>Recency , Frequency and Monetary.</a:t>
            </a:r>
            <a:endParaRPr lang="en-IN" dirty="0">
              <a:latin typeface="+mj-lt"/>
            </a:endParaRPr>
          </a:p>
          <a:p>
            <a:r>
              <a:rPr lang="en-IN" dirty="0"/>
              <a:t>Some of the lost customers are CAF Imports, Online Mini Collectables, West Coast Collectables Co., Signal Collectibles Ltd., Cambridge Collectables Co..</a:t>
            </a:r>
          </a:p>
          <a:p>
            <a:endParaRPr lang="en-IN" dirty="0"/>
          </a:p>
        </p:txBody>
      </p:sp>
      <p:pic>
        <p:nvPicPr>
          <p:cNvPr id="6" name="Picture 5">
            <a:extLst>
              <a:ext uri="{FF2B5EF4-FFF2-40B4-BE49-F238E27FC236}">
                <a16:creationId xmlns:a16="http://schemas.microsoft.com/office/drawing/2014/main" id="{14220159-9FB7-8800-9577-2D7A0A8A875C}"/>
              </a:ext>
            </a:extLst>
          </p:cNvPr>
          <p:cNvPicPr>
            <a:picLocks noChangeAspect="1"/>
          </p:cNvPicPr>
          <p:nvPr/>
        </p:nvPicPr>
        <p:blipFill>
          <a:blip r:embed="rId2"/>
          <a:stretch>
            <a:fillRect/>
          </a:stretch>
        </p:blipFill>
        <p:spPr>
          <a:xfrm>
            <a:off x="7315200" y="1530220"/>
            <a:ext cx="4503577" cy="5204523"/>
          </a:xfrm>
          <a:prstGeom prst="rect">
            <a:avLst/>
          </a:prstGeom>
        </p:spPr>
      </p:pic>
    </p:spTree>
    <p:extLst>
      <p:ext uri="{BB962C8B-B14F-4D97-AF65-F5344CB8AC3E}">
        <p14:creationId xmlns:p14="http://schemas.microsoft.com/office/powerpoint/2010/main" val="1848293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0" i="0" dirty="0">
                <a:solidFill>
                  <a:srgbClr val="000000"/>
                </a:solidFill>
                <a:effectLst/>
                <a:latin typeface="lato" panose="020F0502020204030203" pitchFamily="34" charset="0"/>
              </a:rPr>
              <a:t>Who are your loyal customers? </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5" y="1822025"/>
            <a:ext cx="5738328" cy="4342108"/>
          </a:xfrm>
        </p:spPr>
        <p:txBody>
          <a:bodyPr/>
          <a:lstStyle/>
          <a:p>
            <a:r>
              <a:rPr lang="en-IN" dirty="0"/>
              <a:t>The Recency , Frequency and Monetary columns has values 1,2,3,4.</a:t>
            </a:r>
          </a:p>
          <a:p>
            <a:r>
              <a:rPr lang="en-IN" dirty="0">
                <a:latin typeface="+mj-lt"/>
              </a:rPr>
              <a:t>Value 4 denotes most recent, most frequent and </a:t>
            </a:r>
            <a:r>
              <a:rPr lang="en-IN" b="0" i="0" dirty="0">
                <a:solidFill>
                  <a:srgbClr val="000000"/>
                </a:solidFill>
                <a:effectLst/>
                <a:latin typeface="+mj-lt"/>
              </a:rPr>
              <a:t>high monetary value.</a:t>
            </a:r>
            <a:endParaRPr lang="en-IN" dirty="0">
              <a:latin typeface="+mj-lt"/>
            </a:endParaRPr>
          </a:p>
          <a:p>
            <a:r>
              <a:rPr lang="en-IN" dirty="0">
                <a:latin typeface="+mj-lt"/>
              </a:rPr>
              <a:t>Value 1 denotes least recent, least frequent and </a:t>
            </a:r>
            <a:r>
              <a:rPr lang="en-IN" dirty="0">
                <a:solidFill>
                  <a:srgbClr val="000000"/>
                </a:solidFill>
                <a:latin typeface="+mj-lt"/>
              </a:rPr>
              <a:t>low</a:t>
            </a:r>
            <a:r>
              <a:rPr lang="en-IN" b="0" i="0" dirty="0">
                <a:solidFill>
                  <a:srgbClr val="000000"/>
                </a:solidFill>
                <a:effectLst/>
                <a:latin typeface="+mj-lt"/>
              </a:rPr>
              <a:t> monetary value.</a:t>
            </a:r>
          </a:p>
          <a:p>
            <a:r>
              <a:rPr lang="en-IN" dirty="0">
                <a:solidFill>
                  <a:srgbClr val="000000"/>
                </a:solidFill>
                <a:latin typeface="+mj-lt"/>
              </a:rPr>
              <a:t>Loyal customers are the one with value 3,4 in </a:t>
            </a:r>
            <a:r>
              <a:rPr lang="en-IN" dirty="0" err="1"/>
              <a:t>Recency,Monetary</a:t>
            </a:r>
            <a:r>
              <a:rPr lang="en-IN" dirty="0"/>
              <a:t>  and Frequency.</a:t>
            </a:r>
            <a:endParaRPr lang="en-IN" dirty="0">
              <a:latin typeface="+mj-lt"/>
            </a:endParaRPr>
          </a:p>
          <a:p>
            <a:r>
              <a:rPr lang="en-IN" dirty="0"/>
              <a:t>Some of the loyal customers are Technics Stores Inc., Dragon </a:t>
            </a:r>
            <a:r>
              <a:rPr lang="en-IN" dirty="0" err="1"/>
              <a:t>Souveniers</a:t>
            </a:r>
            <a:r>
              <a:rPr lang="en-IN" dirty="0"/>
              <a:t> Ltd., Muscle Machine Inc., Australian Collectors Co. , Anna’s Decorations Ltd..</a:t>
            </a:r>
          </a:p>
          <a:p>
            <a:endParaRPr lang="en-IN" dirty="0"/>
          </a:p>
        </p:txBody>
      </p:sp>
      <p:pic>
        <p:nvPicPr>
          <p:cNvPr id="8" name="Picture 7">
            <a:extLst>
              <a:ext uri="{FF2B5EF4-FFF2-40B4-BE49-F238E27FC236}">
                <a16:creationId xmlns:a16="http://schemas.microsoft.com/office/drawing/2014/main" id="{3D7A869F-F543-341B-6F6B-AA0CA9853A69}"/>
              </a:ext>
            </a:extLst>
          </p:cNvPr>
          <p:cNvPicPr>
            <a:picLocks noChangeAspect="1"/>
          </p:cNvPicPr>
          <p:nvPr/>
        </p:nvPicPr>
        <p:blipFill>
          <a:blip r:embed="rId2"/>
          <a:stretch>
            <a:fillRect/>
          </a:stretch>
        </p:blipFill>
        <p:spPr>
          <a:xfrm>
            <a:off x="7722373" y="1464483"/>
            <a:ext cx="3005190" cy="5057192"/>
          </a:xfrm>
          <a:prstGeom prst="rect">
            <a:avLst/>
          </a:prstGeom>
        </p:spPr>
      </p:pic>
    </p:spTree>
    <p:extLst>
      <p:ext uri="{BB962C8B-B14F-4D97-AF65-F5344CB8AC3E}">
        <p14:creationId xmlns:p14="http://schemas.microsoft.com/office/powerpoint/2010/main" val="151050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BC49-A035-C89A-9E2B-DE2400EE69D5}"/>
              </a:ext>
            </a:extLst>
          </p:cNvPr>
          <p:cNvSpPr>
            <a:spLocks noGrp="1"/>
          </p:cNvSpPr>
          <p:nvPr>
            <p:ph type="title"/>
          </p:nvPr>
        </p:nvSpPr>
        <p:spPr>
          <a:xfrm>
            <a:off x="2231136" y="2354953"/>
            <a:ext cx="7729728" cy="1188720"/>
          </a:xfrm>
        </p:spPr>
        <p:txBody>
          <a:bodyPr/>
          <a:lstStyle/>
          <a:p>
            <a:r>
              <a:rPr lang="en-IN" dirty="0"/>
              <a:t>THANK YOU</a:t>
            </a:r>
          </a:p>
        </p:txBody>
      </p:sp>
    </p:spTree>
    <p:extLst>
      <p:ext uri="{BB962C8B-B14F-4D97-AF65-F5344CB8AC3E}">
        <p14:creationId xmlns:p14="http://schemas.microsoft.com/office/powerpoint/2010/main" val="391166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4D2B-46B1-496E-9863-51C463A1814A}"/>
              </a:ext>
            </a:extLst>
          </p:cNvPr>
          <p:cNvSpPr>
            <a:spLocks noGrp="1"/>
          </p:cNvSpPr>
          <p:nvPr>
            <p:ph type="title"/>
          </p:nvPr>
        </p:nvSpPr>
        <p:spPr>
          <a:xfrm>
            <a:off x="989045" y="442177"/>
            <a:ext cx="10151706" cy="1188720"/>
          </a:xfrm>
        </p:spPr>
        <p:txBody>
          <a:bodyPr>
            <a:normAutofit fontScale="90000"/>
          </a:bodyPr>
          <a:lstStyle/>
          <a:p>
            <a:br>
              <a:rPr lang="en-IN" b="1" i="0" dirty="0">
                <a:solidFill>
                  <a:srgbClr val="000000"/>
                </a:solidFill>
                <a:effectLst/>
                <a:latin typeface="lato" panose="020F0502020204030203" pitchFamily="34" charset="0"/>
              </a:rPr>
            </a:br>
            <a:br>
              <a:rPr lang="en-IN" b="1" i="0" dirty="0">
                <a:solidFill>
                  <a:srgbClr val="000000"/>
                </a:solidFill>
                <a:effectLst/>
                <a:latin typeface="lato" panose="020F0502020204030203" pitchFamily="34" charset="0"/>
              </a:rPr>
            </a:br>
            <a:r>
              <a:rPr lang="en-IN" b="1" i="0" dirty="0">
                <a:solidFill>
                  <a:srgbClr val="000000"/>
                </a:solidFill>
                <a:effectLst/>
                <a:latin typeface="lato" panose="020F0502020204030203" pitchFamily="34" charset="0"/>
              </a:rPr>
              <a:t>Problem Statement</a:t>
            </a:r>
            <a:br>
              <a:rPr lang="en-IN" b="1" i="0" dirty="0">
                <a:solidFill>
                  <a:srgbClr val="000000"/>
                </a:solidFill>
                <a:effectLst/>
                <a:latin typeface="lato" panose="020F0502020204030203" pitchFamily="34" charset="0"/>
              </a:rPr>
            </a:br>
            <a:br>
              <a:rPr lang="en-IN" dirty="0"/>
            </a:br>
            <a:endParaRPr lang="en-IN" dirty="0"/>
          </a:p>
        </p:txBody>
      </p:sp>
      <p:sp>
        <p:nvSpPr>
          <p:cNvPr id="3" name="Content Placeholder 2">
            <a:extLst>
              <a:ext uri="{FF2B5EF4-FFF2-40B4-BE49-F238E27FC236}">
                <a16:creationId xmlns:a16="http://schemas.microsoft.com/office/drawing/2014/main" id="{10505B7A-334A-71D8-DAC8-249880B9B73B}"/>
              </a:ext>
            </a:extLst>
          </p:cNvPr>
          <p:cNvSpPr>
            <a:spLocks noGrp="1"/>
          </p:cNvSpPr>
          <p:nvPr>
            <p:ph idx="1"/>
          </p:nvPr>
        </p:nvSpPr>
        <p:spPr>
          <a:xfrm>
            <a:off x="1063689" y="1947578"/>
            <a:ext cx="10151705" cy="3101983"/>
          </a:xfrm>
        </p:spPr>
        <p:txBody>
          <a:bodyPr/>
          <a:lstStyle/>
          <a:p>
            <a:pPr marL="0" indent="0" algn="l">
              <a:buNone/>
            </a:pPr>
            <a:r>
              <a:rPr lang="en-US" b="0" i="0" dirty="0">
                <a:solidFill>
                  <a:srgbClr val="000000"/>
                </a:solidFill>
                <a:effectLst/>
                <a:latin typeface="lato" panose="020F0502020204030203" pitchFamily="34"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pPr marL="0" indent="0">
              <a:buNone/>
            </a:pPr>
            <a:br>
              <a:rPr lang="en-US" dirty="0"/>
            </a:br>
            <a:endParaRPr lang="en-IN" dirty="0"/>
          </a:p>
        </p:txBody>
      </p:sp>
    </p:spTree>
    <p:extLst>
      <p:ext uri="{BB962C8B-B14F-4D97-AF65-F5344CB8AC3E}">
        <p14:creationId xmlns:p14="http://schemas.microsoft.com/office/powerpoint/2010/main" val="397287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4D2B-46B1-496E-9863-51C463A1814A}"/>
              </a:ext>
            </a:extLst>
          </p:cNvPr>
          <p:cNvSpPr>
            <a:spLocks noGrp="1"/>
          </p:cNvSpPr>
          <p:nvPr>
            <p:ph type="title"/>
          </p:nvPr>
        </p:nvSpPr>
        <p:spPr>
          <a:xfrm>
            <a:off x="1334277" y="78284"/>
            <a:ext cx="9591869" cy="1188720"/>
          </a:xfrm>
        </p:spPr>
        <p:txBody>
          <a:bodyPr>
            <a:normAutofit/>
          </a:bodyPr>
          <a:lstStyle/>
          <a:p>
            <a:r>
              <a:rPr lang="en-IN" b="1" i="0" dirty="0">
                <a:solidFill>
                  <a:srgbClr val="000000"/>
                </a:solidFill>
                <a:effectLst/>
                <a:latin typeface="lato" panose="020F0502020204030203" pitchFamily="34" charset="0"/>
              </a:rPr>
              <a:t>About Data</a:t>
            </a:r>
            <a:endParaRPr lang="en-IN" dirty="0"/>
          </a:p>
        </p:txBody>
      </p:sp>
      <p:sp>
        <p:nvSpPr>
          <p:cNvPr id="3" name="Content Placeholder 2">
            <a:extLst>
              <a:ext uri="{FF2B5EF4-FFF2-40B4-BE49-F238E27FC236}">
                <a16:creationId xmlns:a16="http://schemas.microsoft.com/office/drawing/2014/main" id="{10505B7A-334A-71D8-DAC8-249880B9B73B}"/>
              </a:ext>
            </a:extLst>
          </p:cNvPr>
          <p:cNvSpPr>
            <a:spLocks noGrp="1"/>
          </p:cNvSpPr>
          <p:nvPr>
            <p:ph idx="1"/>
          </p:nvPr>
        </p:nvSpPr>
        <p:spPr>
          <a:xfrm>
            <a:off x="2231136" y="1443726"/>
            <a:ext cx="8825640" cy="5087703"/>
          </a:xfrm>
        </p:spPr>
        <p:txBody>
          <a:bodyPr/>
          <a:lstStyle/>
          <a:p>
            <a:pPr marL="0" indent="0" algn="l">
              <a:buNone/>
            </a:pPr>
            <a:r>
              <a:rPr lang="en-US" b="0" i="0" dirty="0">
                <a:solidFill>
                  <a:srgbClr val="000000"/>
                </a:solidFill>
                <a:effectLst/>
                <a:latin typeface="lato" panose="020F0502020204030203" pitchFamily="34" charset="0"/>
              </a:rPr>
              <a:t>The first 5 rows of the dataset are</a:t>
            </a:r>
          </a:p>
          <a:p>
            <a:pPr marL="0" indent="0" algn="l">
              <a:buNone/>
            </a:pPr>
            <a:endParaRPr lang="en-US" dirty="0">
              <a:solidFill>
                <a:srgbClr val="000000"/>
              </a:solidFill>
              <a:latin typeface="lato" panose="020F0502020204030203" pitchFamily="34" charset="0"/>
            </a:endParaRPr>
          </a:p>
          <a:p>
            <a:pPr marL="0" indent="0" algn="l">
              <a:buNone/>
            </a:pPr>
            <a:endParaRPr lang="en-US" b="0" i="0" dirty="0">
              <a:solidFill>
                <a:srgbClr val="000000"/>
              </a:solidFill>
              <a:effectLst/>
              <a:latin typeface="lato" panose="020F0502020204030203" pitchFamily="34" charset="0"/>
            </a:endParaRPr>
          </a:p>
          <a:p>
            <a:pPr marL="0" indent="0" algn="l">
              <a:buNone/>
            </a:pPr>
            <a:endParaRPr lang="en-US" b="0" i="0" dirty="0">
              <a:solidFill>
                <a:srgbClr val="000000"/>
              </a:solidFill>
              <a:effectLst/>
              <a:latin typeface="lato" panose="020F0502020204030203" pitchFamily="34" charset="0"/>
            </a:endParaRPr>
          </a:p>
          <a:p>
            <a:pPr marL="0" indent="0" algn="l">
              <a:buNone/>
            </a:pPr>
            <a:endParaRPr lang="en-US" b="0" i="0" dirty="0">
              <a:solidFill>
                <a:srgbClr val="000000"/>
              </a:solidFill>
              <a:effectLst/>
              <a:latin typeface="lato" panose="020F0502020204030203" pitchFamily="34" charset="0"/>
            </a:endParaRPr>
          </a:p>
          <a:p>
            <a:pPr marL="0" indent="0">
              <a:buNone/>
            </a:pPr>
            <a:br>
              <a:rPr lang="en-US" dirty="0"/>
            </a:br>
            <a:endParaRPr lang="en-IN" dirty="0"/>
          </a:p>
        </p:txBody>
      </p:sp>
      <p:pic>
        <p:nvPicPr>
          <p:cNvPr id="8" name="Picture 7">
            <a:extLst>
              <a:ext uri="{FF2B5EF4-FFF2-40B4-BE49-F238E27FC236}">
                <a16:creationId xmlns:a16="http://schemas.microsoft.com/office/drawing/2014/main" id="{97FF00EB-F133-73B5-E4F1-F9B8FE895A86}"/>
              </a:ext>
            </a:extLst>
          </p:cNvPr>
          <p:cNvPicPr>
            <a:picLocks noChangeAspect="1"/>
          </p:cNvPicPr>
          <p:nvPr/>
        </p:nvPicPr>
        <p:blipFill>
          <a:blip r:embed="rId2"/>
          <a:stretch>
            <a:fillRect/>
          </a:stretch>
        </p:blipFill>
        <p:spPr>
          <a:xfrm>
            <a:off x="1334278" y="1794827"/>
            <a:ext cx="9591868" cy="1925945"/>
          </a:xfrm>
          <a:prstGeom prst="rect">
            <a:avLst/>
          </a:prstGeom>
        </p:spPr>
      </p:pic>
      <p:pic>
        <p:nvPicPr>
          <p:cNvPr id="9" name="Picture 8">
            <a:extLst>
              <a:ext uri="{FF2B5EF4-FFF2-40B4-BE49-F238E27FC236}">
                <a16:creationId xmlns:a16="http://schemas.microsoft.com/office/drawing/2014/main" id="{795A19B1-61B9-E691-5FF8-0F9DC2367BEC}"/>
              </a:ext>
            </a:extLst>
          </p:cNvPr>
          <p:cNvPicPr>
            <a:picLocks noChangeAspect="1"/>
          </p:cNvPicPr>
          <p:nvPr/>
        </p:nvPicPr>
        <p:blipFill>
          <a:blip r:embed="rId3"/>
          <a:stretch>
            <a:fillRect/>
          </a:stretch>
        </p:blipFill>
        <p:spPr>
          <a:xfrm>
            <a:off x="1334276" y="3820887"/>
            <a:ext cx="9591867" cy="2104052"/>
          </a:xfrm>
          <a:prstGeom prst="rect">
            <a:avLst/>
          </a:prstGeom>
        </p:spPr>
      </p:pic>
    </p:spTree>
    <p:extLst>
      <p:ext uri="{BB962C8B-B14F-4D97-AF65-F5344CB8AC3E}">
        <p14:creationId xmlns:p14="http://schemas.microsoft.com/office/powerpoint/2010/main" val="108572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3C9A-1007-A9E1-56FB-7D41B24B4712}"/>
              </a:ext>
            </a:extLst>
          </p:cNvPr>
          <p:cNvSpPr>
            <a:spLocks noGrp="1"/>
          </p:cNvSpPr>
          <p:nvPr>
            <p:ph type="title"/>
          </p:nvPr>
        </p:nvSpPr>
        <p:spPr>
          <a:xfrm>
            <a:off x="877078" y="208912"/>
            <a:ext cx="10811068" cy="1188720"/>
          </a:xfrm>
        </p:spPr>
        <p:txBody>
          <a:bodyPr/>
          <a:lstStyle/>
          <a:p>
            <a:r>
              <a:rPr lang="en-IN" b="1" i="0" dirty="0">
                <a:solidFill>
                  <a:srgbClr val="000000"/>
                </a:solidFill>
                <a:effectLst/>
                <a:latin typeface="lato" panose="020F0502020204030203" pitchFamily="34" charset="0"/>
              </a:rPr>
              <a:t>About Data - Info</a:t>
            </a:r>
            <a:endParaRPr lang="en-IN" dirty="0"/>
          </a:p>
        </p:txBody>
      </p:sp>
      <p:sp>
        <p:nvSpPr>
          <p:cNvPr id="3" name="Content Placeholder 2">
            <a:extLst>
              <a:ext uri="{FF2B5EF4-FFF2-40B4-BE49-F238E27FC236}">
                <a16:creationId xmlns:a16="http://schemas.microsoft.com/office/drawing/2014/main" id="{99A4CF8B-BE63-F999-B62A-1E8C19E04CC6}"/>
              </a:ext>
            </a:extLst>
          </p:cNvPr>
          <p:cNvSpPr>
            <a:spLocks noGrp="1"/>
          </p:cNvSpPr>
          <p:nvPr>
            <p:ph idx="1"/>
          </p:nvPr>
        </p:nvSpPr>
        <p:spPr>
          <a:xfrm>
            <a:off x="877078" y="1630337"/>
            <a:ext cx="7729728" cy="4714479"/>
          </a:xfrm>
        </p:spPr>
        <p:txBody>
          <a:bodyPr/>
          <a:lstStyle/>
          <a:p>
            <a:pPr marL="0" indent="0">
              <a:buNone/>
            </a:pPr>
            <a:r>
              <a:rPr lang="en-US" b="1" u="sng" dirty="0"/>
              <a:t>Info about Data:</a:t>
            </a:r>
          </a:p>
          <a:p>
            <a:pPr>
              <a:buFont typeface="Wingdings" panose="05000000000000000000" pitchFamily="2" charset="2"/>
              <a:buChar char="ü"/>
            </a:pPr>
            <a:r>
              <a:rPr lang="en-US" dirty="0"/>
              <a:t>Null and Datatype information of each column</a:t>
            </a:r>
          </a:p>
          <a:p>
            <a:pPr marL="0" indent="0">
              <a:buNone/>
            </a:pPr>
            <a:r>
              <a:rPr lang="en-US" dirty="0"/>
              <a:t> in the dataset given by info function in Python.</a:t>
            </a:r>
          </a:p>
          <a:p>
            <a:pPr>
              <a:buFont typeface="Wingdings" panose="05000000000000000000" pitchFamily="2" charset="2"/>
              <a:buChar char="ü"/>
            </a:pPr>
            <a:r>
              <a:rPr lang="en-US" dirty="0"/>
              <a:t>Dataset contains 2747 records.</a:t>
            </a:r>
          </a:p>
          <a:p>
            <a:pPr>
              <a:buFont typeface="Wingdings" panose="05000000000000000000" pitchFamily="2" charset="2"/>
              <a:buChar char="ü"/>
            </a:pPr>
            <a:r>
              <a:rPr lang="en-US" dirty="0"/>
              <a:t>There are 20 columns in the dataset.</a:t>
            </a:r>
          </a:p>
          <a:p>
            <a:pPr>
              <a:buFont typeface="Wingdings" panose="05000000000000000000" pitchFamily="2" charset="2"/>
              <a:buChar char="ü"/>
            </a:pPr>
            <a:r>
              <a:rPr lang="en-US" dirty="0"/>
              <a:t>There are no null values in the dataset.</a:t>
            </a:r>
          </a:p>
          <a:p>
            <a:pPr>
              <a:buFont typeface="Wingdings" panose="05000000000000000000" pitchFamily="2" charset="2"/>
              <a:buChar char="ü"/>
            </a:pPr>
            <a:r>
              <a:rPr lang="en-US" dirty="0"/>
              <a:t>ORDERDATE is of datetime64[ns] format</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F7D042A4-26A5-0D12-4CE9-0AB5BC45DEF4}"/>
              </a:ext>
            </a:extLst>
          </p:cNvPr>
          <p:cNvPicPr>
            <a:picLocks noChangeAspect="1"/>
          </p:cNvPicPr>
          <p:nvPr/>
        </p:nvPicPr>
        <p:blipFill>
          <a:blip r:embed="rId2"/>
          <a:stretch>
            <a:fillRect/>
          </a:stretch>
        </p:blipFill>
        <p:spPr>
          <a:xfrm>
            <a:off x="6001721" y="1695652"/>
            <a:ext cx="5686425" cy="3812527"/>
          </a:xfrm>
          <a:prstGeom prst="rect">
            <a:avLst/>
          </a:prstGeom>
        </p:spPr>
      </p:pic>
    </p:spTree>
    <p:extLst>
      <p:ext uri="{BB962C8B-B14F-4D97-AF65-F5344CB8AC3E}">
        <p14:creationId xmlns:p14="http://schemas.microsoft.com/office/powerpoint/2010/main" val="16055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6F62-15CD-B40B-FABE-31C5E0EB7E90}"/>
              </a:ext>
            </a:extLst>
          </p:cNvPr>
          <p:cNvSpPr>
            <a:spLocks noGrp="1"/>
          </p:cNvSpPr>
          <p:nvPr>
            <p:ph type="title"/>
          </p:nvPr>
        </p:nvSpPr>
        <p:spPr>
          <a:xfrm>
            <a:off x="401216" y="152929"/>
            <a:ext cx="11336694" cy="1188720"/>
          </a:xfrm>
        </p:spPr>
        <p:txBody>
          <a:bodyPr/>
          <a:lstStyle/>
          <a:p>
            <a:r>
              <a:rPr lang="en-IN" b="1" i="0" dirty="0">
                <a:solidFill>
                  <a:srgbClr val="000000"/>
                </a:solidFill>
                <a:effectLst/>
                <a:latin typeface="lato" panose="020F0502020204030203" pitchFamily="34" charset="0"/>
              </a:rPr>
              <a:t>About Data – Summary statistics</a:t>
            </a:r>
            <a:endParaRPr lang="en-IN" dirty="0"/>
          </a:p>
        </p:txBody>
      </p:sp>
      <p:pic>
        <p:nvPicPr>
          <p:cNvPr id="5" name="Content Placeholder 4">
            <a:extLst>
              <a:ext uri="{FF2B5EF4-FFF2-40B4-BE49-F238E27FC236}">
                <a16:creationId xmlns:a16="http://schemas.microsoft.com/office/drawing/2014/main" id="{E72AD152-FFC5-574A-C4FD-DF7739F89A02}"/>
              </a:ext>
            </a:extLst>
          </p:cNvPr>
          <p:cNvPicPr>
            <a:picLocks noGrp="1" noChangeAspect="1"/>
          </p:cNvPicPr>
          <p:nvPr>
            <p:ph idx="1"/>
          </p:nvPr>
        </p:nvPicPr>
        <p:blipFill>
          <a:blip r:embed="rId2"/>
          <a:stretch>
            <a:fillRect/>
          </a:stretch>
        </p:blipFill>
        <p:spPr>
          <a:xfrm>
            <a:off x="245641" y="2461509"/>
            <a:ext cx="5440689" cy="4243562"/>
          </a:xfrm>
        </p:spPr>
      </p:pic>
      <p:pic>
        <p:nvPicPr>
          <p:cNvPr id="7" name="Picture 6">
            <a:extLst>
              <a:ext uri="{FF2B5EF4-FFF2-40B4-BE49-F238E27FC236}">
                <a16:creationId xmlns:a16="http://schemas.microsoft.com/office/drawing/2014/main" id="{2588BBE7-2F04-C432-515A-90F3B3DA4234}"/>
              </a:ext>
            </a:extLst>
          </p:cNvPr>
          <p:cNvPicPr>
            <a:picLocks noChangeAspect="1"/>
          </p:cNvPicPr>
          <p:nvPr/>
        </p:nvPicPr>
        <p:blipFill>
          <a:blip r:embed="rId3"/>
          <a:stretch>
            <a:fillRect/>
          </a:stretch>
        </p:blipFill>
        <p:spPr>
          <a:xfrm>
            <a:off x="5686330" y="2461509"/>
            <a:ext cx="5129538" cy="4243562"/>
          </a:xfrm>
          <a:prstGeom prst="rect">
            <a:avLst/>
          </a:prstGeom>
        </p:spPr>
      </p:pic>
      <p:pic>
        <p:nvPicPr>
          <p:cNvPr id="9" name="Picture 8">
            <a:extLst>
              <a:ext uri="{FF2B5EF4-FFF2-40B4-BE49-F238E27FC236}">
                <a16:creationId xmlns:a16="http://schemas.microsoft.com/office/drawing/2014/main" id="{139CC73A-E277-57A3-3848-044EFE2D7707}"/>
              </a:ext>
            </a:extLst>
          </p:cNvPr>
          <p:cNvPicPr>
            <a:picLocks noChangeAspect="1"/>
          </p:cNvPicPr>
          <p:nvPr/>
        </p:nvPicPr>
        <p:blipFill>
          <a:blip r:embed="rId4"/>
          <a:stretch>
            <a:fillRect/>
          </a:stretch>
        </p:blipFill>
        <p:spPr>
          <a:xfrm>
            <a:off x="10815868" y="2410190"/>
            <a:ext cx="1426772" cy="4346200"/>
          </a:xfrm>
          <a:prstGeom prst="rect">
            <a:avLst/>
          </a:prstGeom>
        </p:spPr>
      </p:pic>
      <p:sp>
        <p:nvSpPr>
          <p:cNvPr id="12" name="TextBox 11">
            <a:extLst>
              <a:ext uri="{FF2B5EF4-FFF2-40B4-BE49-F238E27FC236}">
                <a16:creationId xmlns:a16="http://schemas.microsoft.com/office/drawing/2014/main" id="{AAD0C882-4917-6984-6745-C37D22D19F55}"/>
              </a:ext>
            </a:extLst>
          </p:cNvPr>
          <p:cNvSpPr txBox="1"/>
          <p:nvPr/>
        </p:nvSpPr>
        <p:spPr>
          <a:xfrm>
            <a:off x="401216" y="1578413"/>
            <a:ext cx="8976049" cy="369332"/>
          </a:xfrm>
          <a:prstGeom prst="rect">
            <a:avLst/>
          </a:prstGeom>
          <a:noFill/>
        </p:spPr>
        <p:txBody>
          <a:bodyPr wrap="square" rtlCol="0">
            <a:spAutoFit/>
          </a:bodyPr>
          <a:lstStyle/>
          <a:p>
            <a:r>
              <a:rPr lang="en-IN" dirty="0"/>
              <a:t>Summary Statistics of the data given by describe function in Python is shown below</a:t>
            </a:r>
          </a:p>
        </p:txBody>
      </p:sp>
    </p:spTree>
    <p:extLst>
      <p:ext uri="{BB962C8B-B14F-4D97-AF65-F5344CB8AC3E}">
        <p14:creationId xmlns:p14="http://schemas.microsoft.com/office/powerpoint/2010/main" val="122243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6F62-15CD-B40B-FABE-31C5E0EB7E90}"/>
              </a:ext>
            </a:extLst>
          </p:cNvPr>
          <p:cNvSpPr>
            <a:spLocks noGrp="1"/>
          </p:cNvSpPr>
          <p:nvPr>
            <p:ph type="title"/>
          </p:nvPr>
        </p:nvSpPr>
        <p:spPr>
          <a:xfrm>
            <a:off x="643812" y="307910"/>
            <a:ext cx="10571584" cy="1173698"/>
          </a:xfrm>
        </p:spPr>
        <p:txBody>
          <a:bodyPr/>
          <a:lstStyle/>
          <a:p>
            <a:r>
              <a:rPr lang="en-IN" b="1" i="0" dirty="0">
                <a:solidFill>
                  <a:srgbClr val="000000"/>
                </a:solidFill>
                <a:effectLst/>
                <a:latin typeface="lato" panose="020F0502020204030203" pitchFamily="34" charset="0"/>
              </a:rPr>
              <a:t>About Data – Summary statistics</a:t>
            </a:r>
            <a:endParaRPr lang="en-IN" dirty="0"/>
          </a:p>
        </p:txBody>
      </p:sp>
      <p:sp>
        <p:nvSpPr>
          <p:cNvPr id="3" name="Content Placeholder 2">
            <a:extLst>
              <a:ext uri="{FF2B5EF4-FFF2-40B4-BE49-F238E27FC236}">
                <a16:creationId xmlns:a16="http://schemas.microsoft.com/office/drawing/2014/main" id="{4E00D985-3940-B041-7D09-E129D1D58571}"/>
              </a:ext>
            </a:extLst>
          </p:cNvPr>
          <p:cNvSpPr>
            <a:spLocks noGrp="1"/>
          </p:cNvSpPr>
          <p:nvPr>
            <p:ph idx="1"/>
          </p:nvPr>
        </p:nvSpPr>
        <p:spPr>
          <a:xfrm>
            <a:off x="643811" y="1704983"/>
            <a:ext cx="10431625" cy="4434560"/>
          </a:xfrm>
        </p:spPr>
        <p:txBody>
          <a:bodyPr/>
          <a:lstStyle/>
          <a:p>
            <a:r>
              <a:rPr lang="en-IN" dirty="0"/>
              <a:t>The average sale amount is 3553.</a:t>
            </a:r>
          </a:p>
          <a:p>
            <a:r>
              <a:rPr lang="en-IN" dirty="0"/>
              <a:t>Their most popular product line is Classic Cars.</a:t>
            </a:r>
          </a:p>
          <a:p>
            <a:r>
              <a:rPr lang="en-IN" dirty="0"/>
              <a:t>Most of the customers come from the country USA.</a:t>
            </a:r>
          </a:p>
          <a:p>
            <a:r>
              <a:rPr lang="en-IN" dirty="0"/>
              <a:t>City-wise most of the customers come from Madrid.</a:t>
            </a:r>
          </a:p>
          <a:p>
            <a:r>
              <a:rPr lang="en-IN" dirty="0"/>
              <a:t>Most of the Deal Size is Medium.</a:t>
            </a:r>
          </a:p>
          <a:p>
            <a:endParaRPr lang="en-IN" dirty="0"/>
          </a:p>
        </p:txBody>
      </p:sp>
    </p:spTree>
    <p:extLst>
      <p:ext uri="{BB962C8B-B14F-4D97-AF65-F5344CB8AC3E}">
        <p14:creationId xmlns:p14="http://schemas.microsoft.com/office/powerpoint/2010/main" val="356433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477-B8A8-6AF2-B5B2-42D0F370A6A6}"/>
              </a:ext>
            </a:extLst>
          </p:cNvPr>
          <p:cNvSpPr>
            <a:spLocks noGrp="1"/>
          </p:cNvSpPr>
          <p:nvPr>
            <p:ph type="title"/>
          </p:nvPr>
        </p:nvSpPr>
        <p:spPr/>
        <p:txBody>
          <a:bodyPr/>
          <a:lstStyle/>
          <a:p>
            <a:r>
              <a:rPr lang="en-IN" b="1" i="0" dirty="0">
                <a:solidFill>
                  <a:srgbClr val="000000"/>
                </a:solidFill>
                <a:effectLst/>
                <a:latin typeface="lato" panose="020F0502020204030203" pitchFamily="34" charset="0"/>
              </a:rPr>
              <a:t>About Data</a:t>
            </a:r>
            <a:endParaRPr lang="en-IN" dirty="0"/>
          </a:p>
        </p:txBody>
      </p:sp>
      <p:sp>
        <p:nvSpPr>
          <p:cNvPr id="3" name="Content Placeholder 2">
            <a:extLst>
              <a:ext uri="{FF2B5EF4-FFF2-40B4-BE49-F238E27FC236}">
                <a16:creationId xmlns:a16="http://schemas.microsoft.com/office/drawing/2014/main" id="{4CC79A1D-DED8-D607-696D-EF763597A06B}"/>
              </a:ext>
            </a:extLst>
          </p:cNvPr>
          <p:cNvSpPr>
            <a:spLocks noGrp="1"/>
          </p:cNvSpPr>
          <p:nvPr>
            <p:ph idx="1"/>
          </p:nvPr>
        </p:nvSpPr>
        <p:spPr/>
        <p:txBody>
          <a:bodyPr/>
          <a:lstStyle/>
          <a:p>
            <a:r>
              <a:rPr lang="en-US" dirty="0"/>
              <a:t>Shape of the Data:</a:t>
            </a:r>
          </a:p>
          <a:p>
            <a:endParaRPr lang="en-US" dirty="0"/>
          </a:p>
          <a:p>
            <a:r>
              <a:rPr lang="en-US" dirty="0"/>
              <a:t>The data has 2747 rows with 20 columns.</a:t>
            </a:r>
          </a:p>
          <a:p>
            <a:r>
              <a:rPr lang="en-US" dirty="0"/>
              <a:t>There are no duplicates in the data.</a:t>
            </a:r>
          </a:p>
          <a:p>
            <a:pPr marL="0" indent="0">
              <a:buNone/>
            </a:pPr>
            <a:endParaRPr lang="en-IN" dirty="0"/>
          </a:p>
        </p:txBody>
      </p:sp>
      <p:pic>
        <p:nvPicPr>
          <p:cNvPr id="5" name="Picture 4">
            <a:extLst>
              <a:ext uri="{FF2B5EF4-FFF2-40B4-BE49-F238E27FC236}">
                <a16:creationId xmlns:a16="http://schemas.microsoft.com/office/drawing/2014/main" id="{961E7D78-7503-BDB7-3FC0-72B6AF08A6AB}"/>
              </a:ext>
            </a:extLst>
          </p:cNvPr>
          <p:cNvPicPr>
            <a:picLocks noChangeAspect="1"/>
          </p:cNvPicPr>
          <p:nvPr/>
        </p:nvPicPr>
        <p:blipFill>
          <a:blip r:embed="rId2"/>
          <a:stretch>
            <a:fillRect/>
          </a:stretch>
        </p:blipFill>
        <p:spPr>
          <a:xfrm>
            <a:off x="2439177" y="3086100"/>
            <a:ext cx="3581400" cy="342900"/>
          </a:xfrm>
          <a:prstGeom prst="rect">
            <a:avLst/>
          </a:prstGeom>
        </p:spPr>
      </p:pic>
    </p:spTree>
    <p:extLst>
      <p:ext uri="{BB962C8B-B14F-4D97-AF65-F5344CB8AC3E}">
        <p14:creationId xmlns:p14="http://schemas.microsoft.com/office/powerpoint/2010/main" val="33072763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1361</TotalTime>
  <Words>1585</Words>
  <Application>Microsoft Office PowerPoint</Application>
  <PresentationFormat>Widescreen</PresentationFormat>
  <Paragraphs>139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Gill Sans MT</vt:lpstr>
      <vt:lpstr>lato</vt:lpstr>
      <vt:lpstr>Wingdings</vt:lpstr>
      <vt:lpstr>Parcel</vt:lpstr>
      <vt:lpstr>RFM Analysis</vt:lpstr>
      <vt:lpstr>Agenda &amp; Executive Summary of the data</vt:lpstr>
      <vt:lpstr>Contents of the ppt</vt:lpstr>
      <vt:lpstr>  Problem Statement  </vt:lpstr>
      <vt:lpstr>About Data</vt:lpstr>
      <vt:lpstr>About Data - Info</vt:lpstr>
      <vt:lpstr>About Data – Summary statistics</vt:lpstr>
      <vt:lpstr>About Data – Summary statistics</vt:lpstr>
      <vt:lpstr>About Data</vt:lpstr>
      <vt:lpstr>Exploratory Analysis &amp; Inferences</vt:lpstr>
      <vt:lpstr>UNIvariate analysis</vt:lpstr>
      <vt:lpstr>UNIVARIATE ANALYSIS - CITY</vt:lpstr>
      <vt:lpstr>UNIVARIATE ANALYSIS - MSRP</vt:lpstr>
      <vt:lpstr>BIVARIATE ANALYSIS</vt:lpstr>
      <vt:lpstr>BIVARIATE ANALYSIS – yearly sales</vt:lpstr>
      <vt:lpstr>BIVARIATE ANALYSIS- Quarterly sales</vt:lpstr>
      <vt:lpstr>BIVARIATE ANALYSIS- monthly sales</vt:lpstr>
      <vt:lpstr>BIVARIATE ANALYSIS- Weekly sales</vt:lpstr>
      <vt:lpstr>BIVARIATE ANALYSIS - Sales across Product Line</vt:lpstr>
      <vt:lpstr>BIVARIATE ANALYSIS – SALES ACROSS STATUS</vt:lpstr>
      <vt:lpstr>BIVARIATE ANALYSIS – SALES ACROSS COUNTRY</vt:lpstr>
      <vt:lpstr>BIVARIATE ANALYSIS – SALES ACROSS Deal Size</vt:lpstr>
      <vt:lpstr>Multivariate analysis</vt:lpstr>
      <vt:lpstr>Multivariate ANALYSIS – Product Line-Country-Quantity Ordered</vt:lpstr>
      <vt:lpstr>Multivariate ANALYSIS – Product Line-Country-Quantity Ordered</vt:lpstr>
      <vt:lpstr>Multivariate ANALYSIS – MSRP-CITY- Deal Size</vt:lpstr>
      <vt:lpstr>Customer Segmentation using RFM analysis (4 segments)</vt:lpstr>
      <vt:lpstr>What is RFM? </vt:lpstr>
      <vt:lpstr>What all parameters used and assumptions made?</vt:lpstr>
      <vt:lpstr>Knime workflow</vt:lpstr>
      <vt:lpstr>Output table(with rfm) head</vt:lpstr>
      <vt:lpstr>Inferences from RFM Analysis and identified segments </vt:lpstr>
      <vt:lpstr>Who are your best customers?</vt:lpstr>
      <vt:lpstr>Which customers are on the verge of churning?</vt:lpstr>
      <vt:lpstr>Who are your lost customers?</vt:lpstr>
      <vt:lpstr>Who are your loyal customers?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 MileStone 1</dc:title>
  <dc:creator>Varsha Srinivasan</dc:creator>
  <cp:lastModifiedBy>Varsha Srinivasan</cp:lastModifiedBy>
  <cp:revision>39</cp:revision>
  <dcterms:created xsi:type="dcterms:W3CDTF">2022-08-05T18:35:05Z</dcterms:created>
  <dcterms:modified xsi:type="dcterms:W3CDTF">2023-01-23T14:56:42Z</dcterms:modified>
</cp:coreProperties>
</file>