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57" r:id="rId5"/>
    <p:sldId id="276" r:id="rId6"/>
    <p:sldId id="260" r:id="rId7"/>
    <p:sldId id="264" r:id="rId8"/>
    <p:sldId id="262" r:id="rId9"/>
    <p:sldId id="277" r:id="rId10"/>
    <p:sldId id="283" r:id="rId11"/>
    <p:sldId id="284" r:id="rId12"/>
    <p:sldId id="281" r:id="rId13"/>
    <p:sldId id="268" r:id="rId14"/>
    <p:sldId id="269" r:id="rId15"/>
    <p:sldId id="270" r:id="rId16"/>
    <p:sldId id="297" r:id="rId17"/>
    <p:sldId id="271" r:id="rId18"/>
    <p:sldId id="274" r:id="rId19"/>
    <p:sldId id="273" r:id="rId20"/>
    <p:sldId id="298" r:id="rId21"/>
    <p:sldId id="272" r:id="rId22"/>
    <p:sldId id="299" r:id="rId23"/>
    <p:sldId id="279" r:id="rId24"/>
    <p:sldId id="295" r:id="rId25"/>
    <p:sldId id="302" r:id="rId26"/>
    <p:sldId id="300" r:id="rId27"/>
    <p:sldId id="301" r:id="rId28"/>
    <p:sldId id="290" r:id="rId29"/>
    <p:sldId id="280" r:id="rId30"/>
    <p:sldId id="303" r:id="rId31"/>
    <p:sldId id="305" r:id="rId32"/>
    <p:sldId id="289" r:id="rId33"/>
    <p:sldId id="304" r:id="rId34"/>
    <p:sldId id="292" r:id="rId35"/>
    <p:sldId id="293" r:id="rId36"/>
    <p:sldId id="2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a Srinivasan" initials="VS" lastIdx="1" clrIdx="0">
    <p:extLst>
      <p:ext uri="{19B8F6BF-5375-455C-9EA6-DF929625EA0E}">
        <p15:presenceInfo xmlns:p15="http://schemas.microsoft.com/office/powerpoint/2012/main" userId="c8f1254a0425d2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F729164-74CE-4ACD-AB31-F20009452C38}"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32290241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29164-74CE-4ACD-AB31-F20009452C38}"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344612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29164-74CE-4ACD-AB31-F20009452C38}"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230155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29164-74CE-4ACD-AB31-F20009452C38}"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173594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F729164-74CE-4ACD-AB31-F20009452C38}"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14595169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F729164-74CE-4ACD-AB31-F20009452C38}" type="datetimeFigureOut">
              <a:rPr lang="en-IN" smtClean="0"/>
              <a:t>24-01-2023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135133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F729164-74CE-4ACD-AB31-F20009452C38}"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9AD73-B7EA-4570-98BC-4D87DA60FFC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427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729164-74CE-4ACD-AB31-F20009452C38}"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400064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29164-74CE-4ACD-AB31-F20009452C38}"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3887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F729164-74CE-4ACD-AB31-F20009452C38}" type="datetimeFigureOut">
              <a:rPr lang="en-IN" smtClean="0"/>
              <a:t>24-01-2023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137457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F729164-74CE-4ACD-AB31-F20009452C38}" type="datetimeFigureOut">
              <a:rPr lang="en-IN" smtClean="0"/>
              <a:t>24-01-2023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729AD73-B7EA-4570-98BC-4D87DA60FFCF}" type="slidenum">
              <a:rPr lang="en-IN" smtClean="0"/>
              <a:t>‹#›</a:t>
            </a:fld>
            <a:endParaRPr lang="en-IN"/>
          </a:p>
        </p:txBody>
      </p:sp>
    </p:spTree>
    <p:extLst>
      <p:ext uri="{BB962C8B-B14F-4D97-AF65-F5344CB8AC3E}">
        <p14:creationId xmlns:p14="http://schemas.microsoft.com/office/powerpoint/2010/main" val="38047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F729164-74CE-4ACD-AB31-F20009452C38}" type="datetimeFigureOut">
              <a:rPr lang="en-IN" smtClean="0"/>
              <a:t>24-01-2023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29AD73-B7EA-4570-98BC-4D87DA60FFCF}" type="slidenum">
              <a:rPr lang="en-IN" smtClean="0"/>
              <a:t>‹#›</a:t>
            </a:fld>
            <a:endParaRPr lang="en-IN"/>
          </a:p>
        </p:txBody>
      </p:sp>
    </p:spTree>
    <p:extLst>
      <p:ext uri="{BB962C8B-B14F-4D97-AF65-F5344CB8AC3E}">
        <p14:creationId xmlns:p14="http://schemas.microsoft.com/office/powerpoint/2010/main" val="4122656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7652-D228-FA83-FDE6-F3DD0307F243}"/>
              </a:ext>
            </a:extLst>
          </p:cNvPr>
          <p:cNvSpPr>
            <a:spLocks noGrp="1"/>
          </p:cNvSpPr>
          <p:nvPr>
            <p:ph type="ctrTitle"/>
          </p:nvPr>
        </p:nvSpPr>
        <p:spPr>
          <a:xfrm>
            <a:off x="1524000" y="718457"/>
            <a:ext cx="9144000" cy="1726163"/>
          </a:xfrm>
        </p:spPr>
        <p:txBody>
          <a:bodyPr>
            <a:normAutofit fontScale="90000"/>
          </a:bodyPr>
          <a:lstStyle/>
          <a:p>
            <a:r>
              <a:rPr lang="en-IN" sz="5400" b="0" i="0" dirty="0">
                <a:solidFill>
                  <a:srgbClr val="000000"/>
                </a:solidFill>
                <a:effectLst/>
                <a:latin typeface="lato" panose="020F0502020204030203" pitchFamily="34" charset="0"/>
              </a:rPr>
              <a:t>MARKET BASKET ANALYSIS</a:t>
            </a:r>
            <a:endParaRPr lang="en-IN" sz="5400" dirty="0"/>
          </a:p>
        </p:txBody>
      </p:sp>
      <p:sp>
        <p:nvSpPr>
          <p:cNvPr id="3" name="Subtitle 2">
            <a:extLst>
              <a:ext uri="{FF2B5EF4-FFF2-40B4-BE49-F238E27FC236}">
                <a16:creationId xmlns:a16="http://schemas.microsoft.com/office/drawing/2014/main" id="{27F93B27-BAF5-5A58-5A7C-ACA76EFDD2DD}"/>
              </a:ext>
            </a:extLst>
          </p:cNvPr>
          <p:cNvSpPr>
            <a:spLocks noGrp="1"/>
          </p:cNvSpPr>
          <p:nvPr>
            <p:ph type="subTitle" idx="1"/>
          </p:nvPr>
        </p:nvSpPr>
        <p:spPr>
          <a:xfrm>
            <a:off x="2695194" y="4352544"/>
            <a:ext cx="6801612" cy="751301"/>
          </a:xfrm>
        </p:spPr>
        <p:txBody>
          <a:bodyPr>
            <a:normAutofit/>
          </a:bodyPr>
          <a:lstStyle/>
          <a:p>
            <a:r>
              <a:rPr lang="en-IN" sz="3200" dirty="0"/>
              <a:t>VARSHA SRINIVASAN</a:t>
            </a:r>
          </a:p>
          <a:p>
            <a:endParaRPr lang="en-IN" sz="3200" dirty="0"/>
          </a:p>
        </p:txBody>
      </p:sp>
    </p:spTree>
    <p:extLst>
      <p:ext uri="{BB962C8B-B14F-4D97-AF65-F5344CB8AC3E}">
        <p14:creationId xmlns:p14="http://schemas.microsoft.com/office/powerpoint/2010/main" val="3348224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err="1">
                <a:solidFill>
                  <a:srgbClr val="000000"/>
                </a:solidFill>
                <a:effectLst/>
                <a:latin typeface="lato" panose="020F0502020204030203" pitchFamily="34" charset="0"/>
              </a:rPr>
              <a:t>UNIvariate</a:t>
            </a:r>
            <a:r>
              <a:rPr lang="en-US" b="1" i="0" dirty="0">
                <a:solidFill>
                  <a:srgbClr val="000000"/>
                </a:solidFill>
                <a:effectLst/>
                <a:latin typeface="lato" panose="020F0502020204030203" pitchFamily="34" charset="0"/>
              </a:rPr>
              <a:t> analysis</a:t>
            </a:r>
            <a:endParaRPr lang="en-IN" dirty="0"/>
          </a:p>
        </p:txBody>
      </p:sp>
    </p:spTree>
    <p:extLst>
      <p:ext uri="{BB962C8B-B14F-4D97-AF65-F5344CB8AC3E}">
        <p14:creationId xmlns:p14="http://schemas.microsoft.com/office/powerpoint/2010/main" val="50978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578498" y="366124"/>
            <a:ext cx="11066106" cy="1188720"/>
          </a:xfrm>
        </p:spPr>
        <p:txBody>
          <a:bodyPr/>
          <a:lstStyle/>
          <a:p>
            <a:r>
              <a:rPr lang="en-US" dirty="0"/>
              <a:t>UNIVARIATE ANALYSIS - Product</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578498" y="1770296"/>
            <a:ext cx="4114800" cy="4938413"/>
          </a:xfrm>
        </p:spPr>
        <p:txBody>
          <a:bodyPr/>
          <a:lstStyle/>
          <a:p>
            <a:pPr>
              <a:buFont typeface="Wingdings" panose="05000000000000000000" pitchFamily="2" charset="2"/>
              <a:buChar char="ü"/>
            </a:pPr>
            <a:r>
              <a:rPr lang="en-US" dirty="0"/>
              <a:t>Poultry is the product most sold.</a:t>
            </a:r>
          </a:p>
          <a:p>
            <a:pPr>
              <a:buFont typeface="Wingdings" panose="05000000000000000000" pitchFamily="2" charset="2"/>
              <a:buChar char="ü"/>
            </a:pPr>
            <a:r>
              <a:rPr lang="en-US" dirty="0"/>
              <a:t>Soda is the second most sold product at the Grocery Store.</a:t>
            </a:r>
          </a:p>
          <a:p>
            <a:pPr>
              <a:buFont typeface="Wingdings" panose="05000000000000000000" pitchFamily="2" charset="2"/>
              <a:buChar char="ü"/>
            </a:pPr>
            <a:r>
              <a:rPr lang="en-US" dirty="0"/>
              <a:t>Hand soap and Sandwich loaves are the least sold product with count 502 and 523 respectively.</a:t>
            </a:r>
            <a:endParaRPr lang="en-IN" dirty="0"/>
          </a:p>
        </p:txBody>
      </p:sp>
      <p:pic>
        <p:nvPicPr>
          <p:cNvPr id="5" name="Picture 4">
            <a:extLst>
              <a:ext uri="{FF2B5EF4-FFF2-40B4-BE49-F238E27FC236}">
                <a16:creationId xmlns:a16="http://schemas.microsoft.com/office/drawing/2014/main" id="{040B28D8-866A-FB78-822F-31A5ECB61758}"/>
              </a:ext>
            </a:extLst>
          </p:cNvPr>
          <p:cNvPicPr>
            <a:picLocks noChangeAspect="1"/>
          </p:cNvPicPr>
          <p:nvPr/>
        </p:nvPicPr>
        <p:blipFill>
          <a:blip r:embed="rId2"/>
          <a:stretch>
            <a:fillRect/>
          </a:stretch>
        </p:blipFill>
        <p:spPr>
          <a:xfrm>
            <a:off x="4693298" y="1620158"/>
            <a:ext cx="7399176" cy="5088552"/>
          </a:xfrm>
          <a:prstGeom prst="rect">
            <a:avLst/>
          </a:prstGeom>
        </p:spPr>
      </p:pic>
    </p:spTree>
    <p:extLst>
      <p:ext uri="{BB962C8B-B14F-4D97-AF65-F5344CB8AC3E}">
        <p14:creationId xmlns:p14="http://schemas.microsoft.com/office/powerpoint/2010/main" val="3392810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a:solidFill>
                  <a:srgbClr val="000000"/>
                </a:solidFill>
                <a:effectLst/>
                <a:latin typeface="lato" panose="020F0502020204030203" pitchFamily="34" charset="0"/>
              </a:rPr>
              <a:t>BIVARIATE ANALYSIS</a:t>
            </a:r>
            <a:endParaRPr lang="en-IN" dirty="0"/>
          </a:p>
        </p:txBody>
      </p:sp>
    </p:spTree>
    <p:extLst>
      <p:ext uri="{BB962C8B-B14F-4D97-AF65-F5344CB8AC3E}">
        <p14:creationId xmlns:p14="http://schemas.microsoft.com/office/powerpoint/2010/main" val="2418783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578498" y="366124"/>
            <a:ext cx="11066106" cy="1188720"/>
          </a:xfrm>
        </p:spPr>
        <p:txBody>
          <a:bodyPr/>
          <a:lstStyle/>
          <a:p>
            <a:r>
              <a:rPr lang="en-US" b="1" i="0" dirty="0">
                <a:solidFill>
                  <a:srgbClr val="000000"/>
                </a:solidFill>
                <a:effectLst/>
                <a:latin typeface="lato" panose="020F0502020204030203" pitchFamily="34" charset="0"/>
              </a:rPr>
              <a:t>BIVARIATE ANALYSIS</a:t>
            </a:r>
            <a:r>
              <a:rPr lang="en-US" dirty="0"/>
              <a:t> – yearly Order Trend</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578498" y="1770297"/>
            <a:ext cx="3984171" cy="4387907"/>
          </a:xfrm>
        </p:spPr>
        <p:txBody>
          <a:bodyPr/>
          <a:lstStyle/>
          <a:p>
            <a:pPr>
              <a:buFont typeface="Wingdings" panose="05000000000000000000" pitchFamily="2" charset="2"/>
              <a:buChar char="ü"/>
            </a:pPr>
            <a:r>
              <a:rPr lang="en-US" dirty="0"/>
              <a:t>Year 2018 has the highest number of orders.</a:t>
            </a:r>
          </a:p>
          <a:p>
            <a:pPr>
              <a:buFont typeface="Wingdings" panose="05000000000000000000" pitchFamily="2" charset="2"/>
              <a:buChar char="ü"/>
            </a:pPr>
            <a:r>
              <a:rPr lang="en-US" dirty="0"/>
              <a:t>Year 2020 has the lowest number of orders.</a:t>
            </a:r>
          </a:p>
          <a:p>
            <a:pPr>
              <a:buFont typeface="Wingdings" panose="05000000000000000000" pitchFamily="2" charset="2"/>
              <a:buChar char="ü"/>
            </a:pPr>
            <a:r>
              <a:rPr lang="en-US" dirty="0"/>
              <a:t>There is a decrease in orders with increase in years.</a:t>
            </a:r>
          </a:p>
          <a:p>
            <a:pPr>
              <a:buFont typeface="Wingdings" panose="05000000000000000000" pitchFamily="2" charset="2"/>
              <a:buChar char="ü"/>
            </a:pPr>
            <a:r>
              <a:rPr lang="en-US" dirty="0"/>
              <a:t>A feedback form can be given to customers after purchasing to check customer satisfaction.</a:t>
            </a:r>
            <a:endParaRPr lang="en-IN" dirty="0"/>
          </a:p>
        </p:txBody>
      </p:sp>
      <p:pic>
        <p:nvPicPr>
          <p:cNvPr id="5" name="Picture 4">
            <a:extLst>
              <a:ext uri="{FF2B5EF4-FFF2-40B4-BE49-F238E27FC236}">
                <a16:creationId xmlns:a16="http://schemas.microsoft.com/office/drawing/2014/main" id="{3FE78294-166A-F2D3-C0AD-1B91DFFC547C}"/>
              </a:ext>
            </a:extLst>
          </p:cNvPr>
          <p:cNvPicPr>
            <a:picLocks noChangeAspect="1"/>
          </p:cNvPicPr>
          <p:nvPr/>
        </p:nvPicPr>
        <p:blipFill>
          <a:blip r:embed="rId2"/>
          <a:stretch>
            <a:fillRect/>
          </a:stretch>
        </p:blipFill>
        <p:spPr>
          <a:xfrm>
            <a:off x="4486640" y="1770296"/>
            <a:ext cx="7603257" cy="4966405"/>
          </a:xfrm>
          <a:prstGeom prst="rect">
            <a:avLst/>
          </a:prstGeom>
        </p:spPr>
      </p:pic>
    </p:spTree>
    <p:extLst>
      <p:ext uri="{BB962C8B-B14F-4D97-AF65-F5344CB8AC3E}">
        <p14:creationId xmlns:p14="http://schemas.microsoft.com/office/powerpoint/2010/main" val="2078139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447869" y="415806"/>
            <a:ext cx="10776858" cy="1188720"/>
          </a:xfrm>
        </p:spPr>
        <p:txBody>
          <a:bodyPr/>
          <a:lstStyle/>
          <a:p>
            <a:r>
              <a:rPr lang="en-US" b="1" i="0" dirty="0">
                <a:solidFill>
                  <a:srgbClr val="000000"/>
                </a:solidFill>
                <a:effectLst/>
                <a:latin typeface="lato" panose="020F0502020204030203" pitchFamily="34" charset="0"/>
              </a:rPr>
              <a:t>BIVARIATE ANALYSIS</a:t>
            </a:r>
            <a:r>
              <a:rPr lang="en-US" dirty="0"/>
              <a:t>- Quarterly Order Trend</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447869" y="1759728"/>
            <a:ext cx="4400899" cy="3959937"/>
          </a:xfrm>
        </p:spPr>
        <p:txBody>
          <a:bodyPr/>
          <a:lstStyle/>
          <a:p>
            <a:pPr>
              <a:buFont typeface="Wingdings" panose="05000000000000000000" pitchFamily="2" charset="2"/>
              <a:buChar char="ü"/>
            </a:pPr>
            <a:r>
              <a:rPr lang="en-US" dirty="0"/>
              <a:t>The first quarter Q1 has the highest number of orders among all the quarters.</a:t>
            </a:r>
          </a:p>
          <a:p>
            <a:pPr>
              <a:buFont typeface="Wingdings" panose="05000000000000000000" pitchFamily="2" charset="2"/>
              <a:buChar char="ü"/>
            </a:pPr>
            <a:r>
              <a:rPr lang="en-US" dirty="0"/>
              <a:t>Q3 has the lowest number of orders among all the quarters.</a:t>
            </a:r>
          </a:p>
          <a:p>
            <a:pPr>
              <a:buFont typeface="Wingdings" panose="05000000000000000000" pitchFamily="2" charset="2"/>
              <a:buChar char="ü"/>
            </a:pPr>
            <a:r>
              <a:rPr lang="en-US" dirty="0"/>
              <a:t>Number of orders decreases from second quarter. More offers and discounts can be given during this time to encourage customers to purchase more items.</a:t>
            </a:r>
          </a:p>
          <a:p>
            <a:pPr>
              <a:buFont typeface="Wingdings" panose="05000000000000000000" pitchFamily="2" charset="2"/>
              <a:buChar char="ü"/>
            </a:pPr>
            <a:endParaRPr lang="en-US" dirty="0"/>
          </a:p>
          <a:p>
            <a:pPr>
              <a:buFont typeface="Wingdings" panose="05000000000000000000" pitchFamily="2" charset="2"/>
              <a:buChar char="ü"/>
            </a:pPr>
            <a:endParaRPr lang="en-IN" dirty="0"/>
          </a:p>
        </p:txBody>
      </p:sp>
      <p:pic>
        <p:nvPicPr>
          <p:cNvPr id="5" name="Picture 4">
            <a:extLst>
              <a:ext uri="{FF2B5EF4-FFF2-40B4-BE49-F238E27FC236}">
                <a16:creationId xmlns:a16="http://schemas.microsoft.com/office/drawing/2014/main" id="{5143BBFB-1A8F-2724-3EDA-351D053D164A}"/>
              </a:ext>
            </a:extLst>
          </p:cNvPr>
          <p:cNvPicPr>
            <a:picLocks noChangeAspect="1"/>
          </p:cNvPicPr>
          <p:nvPr/>
        </p:nvPicPr>
        <p:blipFill>
          <a:blip r:embed="rId2"/>
          <a:stretch>
            <a:fillRect/>
          </a:stretch>
        </p:blipFill>
        <p:spPr>
          <a:xfrm>
            <a:off x="5190346" y="1871721"/>
            <a:ext cx="6852363" cy="4706361"/>
          </a:xfrm>
          <a:prstGeom prst="rect">
            <a:avLst/>
          </a:prstGeom>
        </p:spPr>
      </p:pic>
    </p:spTree>
    <p:extLst>
      <p:ext uri="{BB962C8B-B14F-4D97-AF65-F5344CB8AC3E}">
        <p14:creationId xmlns:p14="http://schemas.microsoft.com/office/powerpoint/2010/main" val="1756073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783771" y="258417"/>
            <a:ext cx="10562253" cy="1188720"/>
          </a:xfrm>
        </p:spPr>
        <p:txBody>
          <a:bodyPr/>
          <a:lstStyle/>
          <a:p>
            <a:r>
              <a:rPr lang="en-US" b="1" i="0" dirty="0">
                <a:solidFill>
                  <a:srgbClr val="000000"/>
                </a:solidFill>
                <a:effectLst/>
                <a:latin typeface="lato" panose="020F0502020204030203" pitchFamily="34" charset="0"/>
              </a:rPr>
              <a:t>BIVARIATE ANALYSIS</a:t>
            </a:r>
            <a:r>
              <a:rPr lang="en-US" dirty="0"/>
              <a:t>- monthly Order Trend</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467650" y="1956909"/>
            <a:ext cx="5037411" cy="3958699"/>
          </a:xfrm>
        </p:spPr>
        <p:txBody>
          <a:bodyPr>
            <a:normAutofit lnSpcReduction="10000"/>
          </a:bodyPr>
          <a:lstStyle/>
          <a:p>
            <a:pPr>
              <a:buFont typeface="Wingdings" panose="05000000000000000000" pitchFamily="2" charset="2"/>
              <a:buChar char="ü"/>
            </a:pPr>
            <a:r>
              <a:rPr lang="en-US" dirty="0"/>
              <a:t>January has the highest number of orders among all the months. It can be because of the new year starting.</a:t>
            </a:r>
          </a:p>
          <a:p>
            <a:pPr>
              <a:buFont typeface="Wingdings" panose="05000000000000000000" pitchFamily="2" charset="2"/>
              <a:buChar char="ü"/>
            </a:pPr>
            <a:r>
              <a:rPr lang="en-US" dirty="0"/>
              <a:t>June has the lowest number of orders among all the months.</a:t>
            </a:r>
          </a:p>
          <a:p>
            <a:pPr>
              <a:buFont typeface="Wingdings" panose="05000000000000000000" pitchFamily="2" charset="2"/>
              <a:buChar char="ü"/>
            </a:pPr>
            <a:r>
              <a:rPr lang="en-US" dirty="0"/>
              <a:t>The transactions from October to December are not present in the dataset for all the years.</a:t>
            </a:r>
          </a:p>
          <a:p>
            <a:pPr>
              <a:buFont typeface="Wingdings" panose="05000000000000000000" pitchFamily="2" charset="2"/>
              <a:buChar char="ü"/>
            </a:pPr>
            <a:r>
              <a:rPr lang="en-US" dirty="0"/>
              <a:t>After March there is a decrease in number of orders and there is a sudden increase in May. This could be because of the Summer season related purchase. So items like juice and ice-cream can be sold as a combo from April to increase the sales even more.</a:t>
            </a:r>
          </a:p>
          <a:p>
            <a:pPr>
              <a:buFont typeface="Wingdings" panose="05000000000000000000" pitchFamily="2" charset="2"/>
              <a:buChar char="ü"/>
            </a:pPr>
            <a:endParaRPr lang="en-IN" dirty="0"/>
          </a:p>
        </p:txBody>
      </p:sp>
      <p:pic>
        <p:nvPicPr>
          <p:cNvPr id="5" name="Picture 4">
            <a:extLst>
              <a:ext uri="{FF2B5EF4-FFF2-40B4-BE49-F238E27FC236}">
                <a16:creationId xmlns:a16="http://schemas.microsoft.com/office/drawing/2014/main" id="{5AE00119-B2E3-9734-3D27-19720C3EB277}"/>
              </a:ext>
            </a:extLst>
          </p:cNvPr>
          <p:cNvPicPr>
            <a:picLocks noChangeAspect="1"/>
          </p:cNvPicPr>
          <p:nvPr/>
        </p:nvPicPr>
        <p:blipFill>
          <a:blip r:embed="rId2"/>
          <a:stretch>
            <a:fillRect/>
          </a:stretch>
        </p:blipFill>
        <p:spPr>
          <a:xfrm>
            <a:off x="5505061" y="1595535"/>
            <a:ext cx="6587412" cy="5159827"/>
          </a:xfrm>
          <a:prstGeom prst="rect">
            <a:avLst/>
          </a:prstGeom>
        </p:spPr>
      </p:pic>
    </p:spTree>
    <p:extLst>
      <p:ext uri="{BB962C8B-B14F-4D97-AF65-F5344CB8AC3E}">
        <p14:creationId xmlns:p14="http://schemas.microsoft.com/office/powerpoint/2010/main" val="3614837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783771" y="258417"/>
            <a:ext cx="10562253" cy="1188720"/>
          </a:xfrm>
        </p:spPr>
        <p:txBody>
          <a:bodyPr/>
          <a:lstStyle/>
          <a:p>
            <a:r>
              <a:rPr lang="en-US" b="1" i="0" dirty="0">
                <a:solidFill>
                  <a:srgbClr val="000000"/>
                </a:solidFill>
                <a:effectLst/>
                <a:latin typeface="lato" panose="020F0502020204030203" pitchFamily="34" charset="0"/>
              </a:rPr>
              <a:t>BIVARIATE ANALYSIS</a:t>
            </a:r>
            <a:r>
              <a:rPr lang="en-US" dirty="0"/>
              <a:t>- DAY-WISE Order Trend</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467650" y="1956909"/>
            <a:ext cx="5037411" cy="4210626"/>
          </a:xfrm>
        </p:spPr>
        <p:txBody>
          <a:bodyPr/>
          <a:lstStyle/>
          <a:p>
            <a:pPr>
              <a:buFont typeface="Wingdings" panose="05000000000000000000" pitchFamily="2" charset="2"/>
              <a:buChar char="ü"/>
            </a:pPr>
            <a:r>
              <a:rPr lang="en-US" dirty="0"/>
              <a:t>Beginning of the month has the highest number of orders . This can be because of the salaried people being credited with their salary and start purchasing for their needs in that particular month.</a:t>
            </a:r>
          </a:p>
          <a:p>
            <a:pPr>
              <a:buFont typeface="Wingdings" panose="05000000000000000000" pitchFamily="2" charset="2"/>
              <a:buChar char="ü"/>
            </a:pPr>
            <a:r>
              <a:rPr lang="en-US" dirty="0"/>
              <a:t>Middle of the month has the lowest number of orders.</a:t>
            </a:r>
          </a:p>
          <a:p>
            <a:pPr marL="0" indent="0">
              <a:buNone/>
            </a:pPr>
            <a:endParaRPr lang="en-US" dirty="0"/>
          </a:p>
          <a:p>
            <a:pPr>
              <a:buFont typeface="Wingdings" panose="05000000000000000000" pitchFamily="2" charset="2"/>
              <a:buChar char="ü"/>
            </a:pPr>
            <a:endParaRPr lang="en-IN" dirty="0"/>
          </a:p>
        </p:txBody>
      </p:sp>
      <p:pic>
        <p:nvPicPr>
          <p:cNvPr id="6" name="Picture 5">
            <a:extLst>
              <a:ext uri="{FF2B5EF4-FFF2-40B4-BE49-F238E27FC236}">
                <a16:creationId xmlns:a16="http://schemas.microsoft.com/office/drawing/2014/main" id="{1B3BC0B5-443D-8CFD-3079-46129E840E35}"/>
              </a:ext>
            </a:extLst>
          </p:cNvPr>
          <p:cNvPicPr>
            <a:picLocks noChangeAspect="1"/>
          </p:cNvPicPr>
          <p:nvPr/>
        </p:nvPicPr>
        <p:blipFill>
          <a:blip r:embed="rId2"/>
          <a:stretch>
            <a:fillRect/>
          </a:stretch>
        </p:blipFill>
        <p:spPr>
          <a:xfrm>
            <a:off x="5448208" y="1735494"/>
            <a:ext cx="6743791" cy="4749281"/>
          </a:xfrm>
          <a:prstGeom prst="rect">
            <a:avLst/>
          </a:prstGeom>
        </p:spPr>
      </p:pic>
    </p:spTree>
    <p:extLst>
      <p:ext uri="{BB962C8B-B14F-4D97-AF65-F5344CB8AC3E}">
        <p14:creationId xmlns:p14="http://schemas.microsoft.com/office/powerpoint/2010/main" val="741548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CA5D-2A72-51C9-827B-F5A19F634276}"/>
              </a:ext>
            </a:extLst>
          </p:cNvPr>
          <p:cNvSpPr>
            <a:spLocks noGrp="1"/>
          </p:cNvSpPr>
          <p:nvPr>
            <p:ph type="title"/>
          </p:nvPr>
        </p:nvSpPr>
        <p:spPr>
          <a:xfrm>
            <a:off x="718457" y="260859"/>
            <a:ext cx="11237954" cy="1188720"/>
          </a:xfrm>
        </p:spPr>
        <p:txBody>
          <a:bodyPr/>
          <a:lstStyle/>
          <a:p>
            <a:r>
              <a:rPr lang="en-US" b="1" i="0" dirty="0">
                <a:solidFill>
                  <a:srgbClr val="000000"/>
                </a:solidFill>
                <a:effectLst/>
                <a:latin typeface="lato" panose="020F0502020204030203" pitchFamily="34" charset="0"/>
              </a:rPr>
              <a:t>BIVARIATE ANALYSIS</a:t>
            </a:r>
            <a:r>
              <a:rPr lang="en-US" dirty="0"/>
              <a:t>- Weekly Order Trend</a:t>
            </a:r>
            <a:endParaRPr lang="en-IN" dirty="0"/>
          </a:p>
        </p:txBody>
      </p:sp>
      <p:sp>
        <p:nvSpPr>
          <p:cNvPr id="3" name="Content Placeholder 2">
            <a:extLst>
              <a:ext uri="{FF2B5EF4-FFF2-40B4-BE49-F238E27FC236}">
                <a16:creationId xmlns:a16="http://schemas.microsoft.com/office/drawing/2014/main" id="{911DCDAB-E2D7-D1C4-1418-B669AE5F75A9}"/>
              </a:ext>
            </a:extLst>
          </p:cNvPr>
          <p:cNvSpPr>
            <a:spLocks noGrp="1"/>
          </p:cNvSpPr>
          <p:nvPr>
            <p:ph idx="1"/>
          </p:nvPr>
        </p:nvSpPr>
        <p:spPr>
          <a:xfrm>
            <a:off x="718457" y="1878008"/>
            <a:ext cx="3692983" cy="3101983"/>
          </a:xfrm>
        </p:spPr>
        <p:txBody>
          <a:bodyPr/>
          <a:lstStyle/>
          <a:p>
            <a:pPr>
              <a:buFont typeface="Wingdings" panose="05000000000000000000" pitchFamily="2" charset="2"/>
              <a:buChar char="ü"/>
            </a:pPr>
            <a:r>
              <a:rPr lang="en-US" dirty="0"/>
              <a:t>Week 8 has the highest number of orders of 48.</a:t>
            </a:r>
          </a:p>
          <a:p>
            <a:pPr>
              <a:buFont typeface="Wingdings" panose="05000000000000000000" pitchFamily="2" charset="2"/>
              <a:buChar char="ü"/>
            </a:pPr>
            <a:r>
              <a:rPr lang="en-US" dirty="0"/>
              <a:t>Week 40 has the lowest number of orders of 7.</a:t>
            </a:r>
            <a:endParaRPr lang="en-IN" dirty="0"/>
          </a:p>
        </p:txBody>
      </p:sp>
      <p:pic>
        <p:nvPicPr>
          <p:cNvPr id="5" name="Picture 4">
            <a:extLst>
              <a:ext uri="{FF2B5EF4-FFF2-40B4-BE49-F238E27FC236}">
                <a16:creationId xmlns:a16="http://schemas.microsoft.com/office/drawing/2014/main" id="{DA0A1814-1810-F9DF-7668-76CC0BA6D0D8}"/>
              </a:ext>
            </a:extLst>
          </p:cNvPr>
          <p:cNvPicPr>
            <a:picLocks noChangeAspect="1"/>
          </p:cNvPicPr>
          <p:nvPr/>
        </p:nvPicPr>
        <p:blipFill>
          <a:blip r:embed="rId2"/>
          <a:stretch>
            <a:fillRect/>
          </a:stretch>
        </p:blipFill>
        <p:spPr>
          <a:xfrm>
            <a:off x="4687205" y="1716833"/>
            <a:ext cx="7439479" cy="4646645"/>
          </a:xfrm>
          <a:prstGeom prst="rect">
            <a:avLst/>
          </a:prstGeom>
        </p:spPr>
      </p:pic>
    </p:spTree>
    <p:extLst>
      <p:ext uri="{BB962C8B-B14F-4D97-AF65-F5344CB8AC3E}">
        <p14:creationId xmlns:p14="http://schemas.microsoft.com/office/powerpoint/2010/main" val="3102407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783771" y="264896"/>
            <a:ext cx="10720874" cy="1188720"/>
          </a:xfrm>
        </p:spPr>
        <p:txBody>
          <a:bodyPr/>
          <a:lstStyle/>
          <a:p>
            <a:r>
              <a:rPr lang="en-US" b="1" i="0" dirty="0">
                <a:solidFill>
                  <a:srgbClr val="000000"/>
                </a:solidFill>
                <a:effectLst/>
                <a:latin typeface="lato" panose="020F0502020204030203" pitchFamily="34" charset="0"/>
              </a:rPr>
              <a:t>BIVARIATE ANALYSIS</a:t>
            </a:r>
            <a:r>
              <a:rPr lang="en-US" dirty="0"/>
              <a:t> – </a:t>
            </a:r>
            <a:r>
              <a:rPr lang="en-US" dirty="0" err="1"/>
              <a:t>Dayname</a:t>
            </a:r>
            <a:r>
              <a:rPr lang="en-US" dirty="0"/>
              <a:t>-Order Trends </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783771" y="1737360"/>
            <a:ext cx="4114800" cy="4448836"/>
          </a:xfrm>
        </p:spPr>
        <p:txBody>
          <a:bodyPr/>
          <a:lstStyle/>
          <a:p>
            <a:pPr>
              <a:buFont typeface="Wingdings" panose="05000000000000000000" pitchFamily="2" charset="2"/>
              <a:buChar char="ü"/>
            </a:pPr>
            <a:r>
              <a:rPr lang="en-IN" dirty="0"/>
              <a:t>Saturday and Sunday has the highest number of orders of 169 among all days of a week.</a:t>
            </a:r>
          </a:p>
          <a:p>
            <a:pPr>
              <a:buFont typeface="Wingdings" panose="05000000000000000000" pitchFamily="2" charset="2"/>
              <a:buChar char="ü"/>
            </a:pPr>
            <a:r>
              <a:rPr lang="en-IN" dirty="0"/>
              <a:t>Monday has the lowest number of orders of 143 among all days of a week.</a:t>
            </a:r>
          </a:p>
          <a:p>
            <a:pPr>
              <a:buFont typeface="Wingdings" panose="05000000000000000000" pitchFamily="2" charset="2"/>
              <a:buChar char="ü"/>
            </a:pPr>
            <a:r>
              <a:rPr lang="en-IN" dirty="0"/>
              <a:t>Combos and offers can be offered on Monday and Tuesday to increase the sales. This can be applied to Snacks, Individual meals and edible items to attract office-goers and school goers to purchase on their way.</a:t>
            </a:r>
          </a:p>
        </p:txBody>
      </p:sp>
      <p:pic>
        <p:nvPicPr>
          <p:cNvPr id="8" name="Picture 7">
            <a:extLst>
              <a:ext uri="{FF2B5EF4-FFF2-40B4-BE49-F238E27FC236}">
                <a16:creationId xmlns:a16="http://schemas.microsoft.com/office/drawing/2014/main" id="{A84262AF-113D-1C8C-C4C5-FA78E68BCE07}"/>
              </a:ext>
            </a:extLst>
          </p:cNvPr>
          <p:cNvPicPr>
            <a:picLocks noChangeAspect="1"/>
          </p:cNvPicPr>
          <p:nvPr/>
        </p:nvPicPr>
        <p:blipFill>
          <a:blip r:embed="rId2"/>
          <a:stretch>
            <a:fillRect/>
          </a:stretch>
        </p:blipFill>
        <p:spPr>
          <a:xfrm>
            <a:off x="4898572" y="1708442"/>
            <a:ext cx="7293428" cy="4884661"/>
          </a:xfrm>
          <a:prstGeom prst="rect">
            <a:avLst/>
          </a:prstGeom>
        </p:spPr>
      </p:pic>
    </p:spTree>
    <p:extLst>
      <p:ext uri="{BB962C8B-B14F-4D97-AF65-F5344CB8AC3E}">
        <p14:creationId xmlns:p14="http://schemas.microsoft.com/office/powerpoint/2010/main" val="134644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37FB-1EC2-9172-EAF9-7682EF3A7039}"/>
              </a:ext>
            </a:extLst>
          </p:cNvPr>
          <p:cNvSpPr>
            <a:spLocks noGrp="1"/>
          </p:cNvSpPr>
          <p:nvPr>
            <p:ph type="title"/>
          </p:nvPr>
        </p:nvSpPr>
        <p:spPr>
          <a:xfrm>
            <a:off x="709127" y="270399"/>
            <a:ext cx="10515600" cy="1188720"/>
          </a:xfrm>
        </p:spPr>
        <p:txBody>
          <a:bodyPr/>
          <a:lstStyle/>
          <a:p>
            <a:r>
              <a:rPr lang="en-US" b="1" i="0" dirty="0">
                <a:solidFill>
                  <a:srgbClr val="000000"/>
                </a:solidFill>
                <a:effectLst/>
                <a:latin typeface="lato" panose="020F0502020204030203" pitchFamily="34" charset="0"/>
              </a:rPr>
              <a:t>BIVARIATE ANALYSIS</a:t>
            </a:r>
            <a:r>
              <a:rPr lang="en-US" dirty="0"/>
              <a:t> - Total Items Sold  Across Order IDs</a:t>
            </a:r>
            <a:endParaRPr lang="en-IN" dirty="0"/>
          </a:p>
        </p:txBody>
      </p:sp>
      <p:pic>
        <p:nvPicPr>
          <p:cNvPr id="14" name="Picture 13">
            <a:extLst>
              <a:ext uri="{FF2B5EF4-FFF2-40B4-BE49-F238E27FC236}">
                <a16:creationId xmlns:a16="http://schemas.microsoft.com/office/drawing/2014/main" id="{C74336AE-05E9-BD51-D04A-BEA047F09725}"/>
              </a:ext>
            </a:extLst>
          </p:cNvPr>
          <p:cNvPicPr>
            <a:picLocks noChangeAspect="1"/>
          </p:cNvPicPr>
          <p:nvPr/>
        </p:nvPicPr>
        <p:blipFill>
          <a:blip r:embed="rId2"/>
          <a:stretch>
            <a:fillRect/>
          </a:stretch>
        </p:blipFill>
        <p:spPr>
          <a:xfrm>
            <a:off x="149290" y="1619701"/>
            <a:ext cx="5946710" cy="4967900"/>
          </a:xfrm>
          <a:prstGeom prst="rect">
            <a:avLst/>
          </a:prstGeom>
        </p:spPr>
      </p:pic>
      <p:pic>
        <p:nvPicPr>
          <p:cNvPr id="16" name="Picture 15">
            <a:extLst>
              <a:ext uri="{FF2B5EF4-FFF2-40B4-BE49-F238E27FC236}">
                <a16:creationId xmlns:a16="http://schemas.microsoft.com/office/drawing/2014/main" id="{795F1AE0-DC77-66F5-CFF7-B1903AE18F80}"/>
              </a:ext>
            </a:extLst>
          </p:cNvPr>
          <p:cNvPicPr>
            <a:picLocks noChangeAspect="1"/>
          </p:cNvPicPr>
          <p:nvPr/>
        </p:nvPicPr>
        <p:blipFill>
          <a:blip r:embed="rId3"/>
          <a:stretch>
            <a:fillRect/>
          </a:stretch>
        </p:blipFill>
        <p:spPr>
          <a:xfrm>
            <a:off x="6341295" y="1619701"/>
            <a:ext cx="5453743" cy="4865075"/>
          </a:xfrm>
          <a:prstGeom prst="rect">
            <a:avLst/>
          </a:prstGeom>
        </p:spPr>
      </p:pic>
    </p:spTree>
    <p:extLst>
      <p:ext uri="{BB962C8B-B14F-4D97-AF65-F5344CB8AC3E}">
        <p14:creationId xmlns:p14="http://schemas.microsoft.com/office/powerpoint/2010/main" val="1148756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a:solidFill>
                  <a:srgbClr val="000000"/>
                </a:solidFill>
                <a:effectLst/>
                <a:latin typeface="lato" panose="020F0502020204030203" pitchFamily="34" charset="0"/>
              </a:rPr>
              <a:t>Agenda &amp; Executive Summary of the data</a:t>
            </a:r>
            <a:endParaRPr lang="en-IN" dirty="0"/>
          </a:p>
        </p:txBody>
      </p:sp>
    </p:spTree>
    <p:extLst>
      <p:ext uri="{BB962C8B-B14F-4D97-AF65-F5344CB8AC3E}">
        <p14:creationId xmlns:p14="http://schemas.microsoft.com/office/powerpoint/2010/main" val="1979429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37FB-1EC2-9172-EAF9-7682EF3A7039}"/>
              </a:ext>
            </a:extLst>
          </p:cNvPr>
          <p:cNvSpPr>
            <a:spLocks noGrp="1"/>
          </p:cNvSpPr>
          <p:nvPr>
            <p:ph type="title"/>
          </p:nvPr>
        </p:nvSpPr>
        <p:spPr>
          <a:xfrm>
            <a:off x="709127" y="270399"/>
            <a:ext cx="10515600" cy="1188720"/>
          </a:xfrm>
        </p:spPr>
        <p:txBody>
          <a:bodyPr/>
          <a:lstStyle/>
          <a:p>
            <a:r>
              <a:rPr lang="en-US" b="1" i="0" dirty="0">
                <a:solidFill>
                  <a:srgbClr val="000000"/>
                </a:solidFill>
                <a:effectLst/>
                <a:latin typeface="lato" panose="020F0502020204030203" pitchFamily="34" charset="0"/>
              </a:rPr>
              <a:t>BIVARIATE ANALYSIS</a:t>
            </a:r>
            <a:r>
              <a:rPr lang="en-US" dirty="0"/>
              <a:t> - Total Items Sold  Across Order IDs</a:t>
            </a:r>
            <a:endParaRPr lang="en-IN" dirty="0"/>
          </a:p>
        </p:txBody>
      </p:sp>
      <p:sp>
        <p:nvSpPr>
          <p:cNvPr id="3" name="Content Placeholder 2">
            <a:extLst>
              <a:ext uri="{FF2B5EF4-FFF2-40B4-BE49-F238E27FC236}">
                <a16:creationId xmlns:a16="http://schemas.microsoft.com/office/drawing/2014/main" id="{5BC2B899-14E9-E92A-D5BA-72E7E7A557A4}"/>
              </a:ext>
            </a:extLst>
          </p:cNvPr>
          <p:cNvSpPr>
            <a:spLocks noGrp="1"/>
          </p:cNvSpPr>
          <p:nvPr>
            <p:ph idx="1"/>
          </p:nvPr>
        </p:nvSpPr>
        <p:spPr>
          <a:xfrm>
            <a:off x="411667" y="1707503"/>
            <a:ext cx="9292170" cy="4419139"/>
          </a:xfrm>
        </p:spPr>
        <p:txBody>
          <a:bodyPr/>
          <a:lstStyle/>
          <a:p>
            <a:pPr>
              <a:buFont typeface="Wingdings" panose="05000000000000000000" pitchFamily="2" charset="2"/>
              <a:buChar char="ü"/>
            </a:pPr>
            <a:r>
              <a:rPr lang="en-US" dirty="0"/>
              <a:t>The data over 3 years has been sorted in descending order(left image) and ascending order(right image) based on the number of items sold by the store across all Order Ids.</a:t>
            </a:r>
          </a:p>
          <a:p>
            <a:pPr>
              <a:buFont typeface="Wingdings" panose="05000000000000000000" pitchFamily="2" charset="2"/>
              <a:buChar char="ü"/>
            </a:pPr>
            <a:r>
              <a:rPr lang="en-US" dirty="0"/>
              <a:t>Order Id 1071,1013, 226, 957 has bought most number of items of 34.</a:t>
            </a:r>
          </a:p>
          <a:p>
            <a:pPr>
              <a:buFont typeface="Wingdings" panose="05000000000000000000" pitchFamily="2" charset="2"/>
              <a:buChar char="ü"/>
            </a:pPr>
            <a:r>
              <a:rPr lang="en-US" dirty="0"/>
              <a:t>Order Id 408, 1139 has bought lowest number of items of 3.</a:t>
            </a:r>
          </a:p>
          <a:p>
            <a:pPr>
              <a:buFont typeface="Wingdings" panose="05000000000000000000" pitchFamily="2" charset="2"/>
              <a:buChar char="ü"/>
            </a:pPr>
            <a:r>
              <a:rPr lang="en-US" dirty="0"/>
              <a:t>The Customers associated with the </a:t>
            </a:r>
            <a:r>
              <a:rPr lang="en-US" dirty="0" err="1"/>
              <a:t>Order_IDs</a:t>
            </a:r>
            <a:r>
              <a:rPr lang="en-US" dirty="0"/>
              <a:t> with lowest number of items can be offered coupons, discounts to encourage purchasing. Proper advertising can be done to them.</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528047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37FB-1EC2-9172-EAF9-7682EF3A7039}"/>
              </a:ext>
            </a:extLst>
          </p:cNvPr>
          <p:cNvSpPr>
            <a:spLocks noGrp="1"/>
          </p:cNvSpPr>
          <p:nvPr>
            <p:ph type="title"/>
          </p:nvPr>
        </p:nvSpPr>
        <p:spPr>
          <a:xfrm>
            <a:off x="429208" y="229506"/>
            <a:ext cx="11215396" cy="1188720"/>
          </a:xfrm>
        </p:spPr>
        <p:txBody>
          <a:bodyPr/>
          <a:lstStyle/>
          <a:p>
            <a:r>
              <a:rPr lang="en-US" b="1" i="0" dirty="0">
                <a:solidFill>
                  <a:srgbClr val="000000"/>
                </a:solidFill>
                <a:effectLst/>
                <a:latin typeface="lato" panose="020F0502020204030203" pitchFamily="34" charset="0"/>
              </a:rPr>
              <a:t>BIVARIATE ANALYSIS</a:t>
            </a:r>
            <a:r>
              <a:rPr lang="en-US" dirty="0"/>
              <a:t> – Product count across order id</a:t>
            </a:r>
            <a:endParaRPr lang="en-IN" dirty="0"/>
          </a:p>
        </p:txBody>
      </p:sp>
      <p:pic>
        <p:nvPicPr>
          <p:cNvPr id="7" name="Picture 6">
            <a:extLst>
              <a:ext uri="{FF2B5EF4-FFF2-40B4-BE49-F238E27FC236}">
                <a16:creationId xmlns:a16="http://schemas.microsoft.com/office/drawing/2014/main" id="{3E98DB3A-BAC8-2557-BCA5-52586901B951}"/>
              </a:ext>
            </a:extLst>
          </p:cNvPr>
          <p:cNvPicPr>
            <a:picLocks noChangeAspect="1"/>
          </p:cNvPicPr>
          <p:nvPr/>
        </p:nvPicPr>
        <p:blipFill>
          <a:blip r:embed="rId2"/>
          <a:stretch>
            <a:fillRect/>
          </a:stretch>
        </p:blipFill>
        <p:spPr>
          <a:xfrm>
            <a:off x="4301412" y="1511561"/>
            <a:ext cx="7688426" cy="4879910"/>
          </a:xfrm>
          <a:prstGeom prst="rect">
            <a:avLst/>
          </a:prstGeom>
        </p:spPr>
      </p:pic>
      <p:sp>
        <p:nvSpPr>
          <p:cNvPr id="8" name="Content Placeholder 2">
            <a:extLst>
              <a:ext uri="{FF2B5EF4-FFF2-40B4-BE49-F238E27FC236}">
                <a16:creationId xmlns:a16="http://schemas.microsoft.com/office/drawing/2014/main" id="{12BE7697-55A3-83D2-B6B8-FB7FB9750228}"/>
              </a:ext>
            </a:extLst>
          </p:cNvPr>
          <p:cNvSpPr>
            <a:spLocks noGrp="1"/>
          </p:cNvSpPr>
          <p:nvPr>
            <p:ph idx="1"/>
          </p:nvPr>
        </p:nvSpPr>
        <p:spPr>
          <a:xfrm>
            <a:off x="429208" y="1732975"/>
            <a:ext cx="3732245" cy="4434560"/>
          </a:xfrm>
        </p:spPr>
        <p:txBody>
          <a:bodyPr/>
          <a:lstStyle/>
          <a:p>
            <a:pPr>
              <a:buFont typeface="Wingdings" panose="05000000000000000000" pitchFamily="2" charset="2"/>
              <a:buChar char="ü"/>
            </a:pPr>
            <a:r>
              <a:rPr lang="en-IN" dirty="0"/>
              <a:t>The data is sorted based on descending order of number of items sold.</a:t>
            </a:r>
          </a:p>
          <a:p>
            <a:pPr>
              <a:buFont typeface="Wingdings" panose="05000000000000000000" pitchFamily="2" charset="2"/>
              <a:buChar char="ü"/>
            </a:pPr>
            <a:r>
              <a:rPr lang="en-IN" dirty="0"/>
              <a:t>Order Id 1071 contains 1 all-purpose item, aluminium foil , beef, butter, cheeses, juice, hand soap , waffles, soap, soda, sandwich bags, sandwich loaves, mixes, paper towels, pork item sold. Also 2 dinner rolls, detergent/dishwashing liquid, flour, milk, poultry, spaghetti sauce, 3 ketchups and 4 ice-creams are sold. It is the order with highest number of items sold.</a:t>
            </a:r>
          </a:p>
        </p:txBody>
      </p:sp>
    </p:spTree>
    <p:extLst>
      <p:ext uri="{BB962C8B-B14F-4D97-AF65-F5344CB8AC3E}">
        <p14:creationId xmlns:p14="http://schemas.microsoft.com/office/powerpoint/2010/main" val="2564442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37FB-1EC2-9172-EAF9-7682EF3A7039}"/>
              </a:ext>
            </a:extLst>
          </p:cNvPr>
          <p:cNvSpPr>
            <a:spLocks noGrp="1"/>
          </p:cNvSpPr>
          <p:nvPr>
            <p:ph type="title"/>
          </p:nvPr>
        </p:nvSpPr>
        <p:spPr>
          <a:xfrm>
            <a:off x="429208" y="229506"/>
            <a:ext cx="11215396" cy="1188720"/>
          </a:xfrm>
        </p:spPr>
        <p:txBody>
          <a:bodyPr/>
          <a:lstStyle/>
          <a:p>
            <a:r>
              <a:rPr lang="en-US" b="1" i="0" dirty="0">
                <a:solidFill>
                  <a:srgbClr val="000000"/>
                </a:solidFill>
                <a:effectLst/>
                <a:latin typeface="lato" panose="020F0502020204030203" pitchFamily="34" charset="0"/>
              </a:rPr>
              <a:t>BIVARIATE ANALYSIS</a:t>
            </a:r>
            <a:r>
              <a:rPr lang="en-US" dirty="0"/>
              <a:t> – Product count across order id</a:t>
            </a:r>
            <a:endParaRPr lang="en-IN" dirty="0"/>
          </a:p>
        </p:txBody>
      </p:sp>
      <p:sp>
        <p:nvSpPr>
          <p:cNvPr id="3" name="Content Placeholder 2">
            <a:extLst>
              <a:ext uri="{FF2B5EF4-FFF2-40B4-BE49-F238E27FC236}">
                <a16:creationId xmlns:a16="http://schemas.microsoft.com/office/drawing/2014/main" id="{5BC2B899-14E9-E92A-D5BA-72E7E7A557A4}"/>
              </a:ext>
            </a:extLst>
          </p:cNvPr>
          <p:cNvSpPr>
            <a:spLocks noGrp="1"/>
          </p:cNvSpPr>
          <p:nvPr>
            <p:ph idx="1"/>
          </p:nvPr>
        </p:nvSpPr>
        <p:spPr>
          <a:xfrm>
            <a:off x="429209" y="1732975"/>
            <a:ext cx="4749282" cy="4434560"/>
          </a:xfrm>
        </p:spPr>
        <p:txBody>
          <a:bodyPr/>
          <a:lstStyle/>
          <a:p>
            <a:pPr>
              <a:buFont typeface="Wingdings" panose="05000000000000000000" pitchFamily="2" charset="2"/>
              <a:buChar char="ü"/>
            </a:pPr>
            <a:r>
              <a:rPr lang="en-IN" dirty="0"/>
              <a:t>The data is sorted based on ascending order of number of items sold. </a:t>
            </a:r>
          </a:p>
          <a:p>
            <a:pPr>
              <a:buFont typeface="Wingdings" panose="05000000000000000000" pitchFamily="2" charset="2"/>
              <a:buChar char="ü"/>
            </a:pPr>
            <a:r>
              <a:rPr lang="en-IN" dirty="0"/>
              <a:t>Order Id 1139 contains 1 laundry detergent, shampoo and soda sold. It is the order with lowest number of items sold.</a:t>
            </a:r>
          </a:p>
          <a:p>
            <a:pPr>
              <a:buFont typeface="Wingdings" panose="05000000000000000000" pitchFamily="2" charset="2"/>
              <a:buChar char="ü"/>
            </a:pPr>
            <a:r>
              <a:rPr lang="en-IN" dirty="0"/>
              <a:t>These purchasing behaviour is used to identify the products most sold in big purchases and understand customers’ purchasing behaviour which in-turn can be used to provide coupons related to specific items like food coupons, household item coupons.</a:t>
            </a:r>
          </a:p>
        </p:txBody>
      </p:sp>
      <p:pic>
        <p:nvPicPr>
          <p:cNvPr id="5" name="Picture 4">
            <a:extLst>
              <a:ext uri="{FF2B5EF4-FFF2-40B4-BE49-F238E27FC236}">
                <a16:creationId xmlns:a16="http://schemas.microsoft.com/office/drawing/2014/main" id="{F1EB1FE1-3CDE-C92A-48E8-939E3965FC22}"/>
              </a:ext>
            </a:extLst>
          </p:cNvPr>
          <p:cNvPicPr>
            <a:picLocks noChangeAspect="1"/>
          </p:cNvPicPr>
          <p:nvPr/>
        </p:nvPicPr>
        <p:blipFill>
          <a:blip r:embed="rId2"/>
          <a:stretch>
            <a:fillRect/>
          </a:stretch>
        </p:blipFill>
        <p:spPr>
          <a:xfrm>
            <a:off x="5029200" y="1623527"/>
            <a:ext cx="7162799" cy="5004967"/>
          </a:xfrm>
          <a:prstGeom prst="rect">
            <a:avLst/>
          </a:prstGeom>
        </p:spPr>
      </p:pic>
    </p:spTree>
    <p:extLst>
      <p:ext uri="{BB962C8B-B14F-4D97-AF65-F5344CB8AC3E}">
        <p14:creationId xmlns:p14="http://schemas.microsoft.com/office/powerpoint/2010/main" val="2108261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US" b="1" i="0" dirty="0">
                <a:solidFill>
                  <a:srgbClr val="000000"/>
                </a:solidFill>
                <a:effectLst/>
                <a:latin typeface="lato" panose="020F0502020204030203" pitchFamily="34" charset="0"/>
              </a:rPr>
              <a:t>Use of Market Basket Analysis (Association Rules)</a:t>
            </a:r>
            <a:endParaRPr lang="en-IN" dirty="0"/>
          </a:p>
        </p:txBody>
      </p:sp>
    </p:spTree>
    <p:extLst>
      <p:ext uri="{BB962C8B-B14F-4D97-AF65-F5344CB8AC3E}">
        <p14:creationId xmlns:p14="http://schemas.microsoft.com/office/powerpoint/2010/main" val="2948679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IN" b="1" i="0" dirty="0">
                <a:solidFill>
                  <a:srgbClr val="000000"/>
                </a:solidFill>
                <a:effectLst/>
                <a:latin typeface="lato" panose="020F0502020204030203" pitchFamily="34" charset="0"/>
              </a:rPr>
              <a:t>What is </a:t>
            </a:r>
            <a:r>
              <a:rPr lang="en-US" b="1" i="0" dirty="0">
                <a:solidFill>
                  <a:srgbClr val="000000"/>
                </a:solidFill>
                <a:effectLst/>
                <a:latin typeface="lato" panose="020F0502020204030203" pitchFamily="34" charset="0"/>
              </a:rPr>
              <a:t>Market Basket Analysis</a:t>
            </a:r>
            <a:r>
              <a:rPr lang="en-IN" b="1" i="0" dirty="0">
                <a:solidFill>
                  <a:srgbClr val="000000"/>
                </a:solidFill>
                <a:effectLst/>
                <a:latin typeface="lato" panose="020F0502020204030203" pitchFamily="34" charset="0"/>
              </a:rPr>
              <a:t>? </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867746" y="1604864"/>
            <a:ext cx="10179700" cy="4055415"/>
          </a:xfrm>
        </p:spPr>
        <p:txBody>
          <a:bodyPr>
            <a:noAutofit/>
          </a:bodyPr>
          <a:lstStyle/>
          <a:p>
            <a:pPr>
              <a:buFont typeface="Wingdings" panose="05000000000000000000" pitchFamily="2" charset="2"/>
              <a:buChar char="ü"/>
            </a:pPr>
            <a:r>
              <a:rPr lang="en-US" b="0" i="0" dirty="0">
                <a:solidFill>
                  <a:srgbClr val="222222"/>
                </a:solidFill>
                <a:effectLst/>
                <a:latin typeface="+mj-lt"/>
              </a:rPr>
              <a:t>Frequent itemset mining leads to the discovery of associations and correlations between items in huge transactional or relational datasets. With vast amounts of data continuously being collected and stored, many industries </a:t>
            </a:r>
            <a:r>
              <a:rPr lang="en-US" b="0" i="0" dirty="0">
                <a:solidFill>
                  <a:srgbClr val="222222"/>
                </a:solidFill>
                <a:effectLst/>
                <a:latin typeface="Lato" panose="020F0502020204030203" pitchFamily="34" charset="0"/>
              </a:rPr>
              <a:t>are </a:t>
            </a:r>
            <a:r>
              <a:rPr lang="en-US" b="0" i="0" dirty="0">
                <a:solidFill>
                  <a:srgbClr val="222222"/>
                </a:solidFill>
                <a:effectLst/>
              </a:rPr>
              <a:t>becoming interested in mining such kinds of patterns from their databases.  A popular example of frequent itemset mining is Market Basket Analysis.</a:t>
            </a:r>
          </a:p>
          <a:p>
            <a:pPr>
              <a:buFont typeface="Wingdings" panose="05000000000000000000" pitchFamily="2" charset="2"/>
              <a:buChar char="ü"/>
            </a:pPr>
            <a:r>
              <a:rPr lang="en-US" b="1" dirty="0">
                <a:latin typeface="+mj-lt"/>
              </a:rPr>
              <a:t>Market Basket Analysis(MBA)</a:t>
            </a:r>
            <a:r>
              <a:rPr lang="en-US" dirty="0">
                <a:latin typeface="+mj-lt"/>
              </a:rPr>
              <a:t> is one of the best applications of machine learning in the retail industry. By analyzing the past buying behavior of customers, we can find out which are the products that are bought frequently together by the customers. It is used to identify a firm's best clients based on their spending habits and perform targeted marketing campaigns.</a:t>
            </a:r>
          </a:p>
          <a:p>
            <a:pPr>
              <a:buFont typeface="Wingdings" panose="05000000000000000000" pitchFamily="2" charset="2"/>
              <a:buChar char="ü"/>
            </a:pPr>
            <a:r>
              <a:rPr lang="en-US" dirty="0">
                <a:latin typeface="+mj-lt"/>
              </a:rPr>
              <a:t>Retailers can use the insights gained from MBA in a number of ways like the following below:</a:t>
            </a:r>
          </a:p>
          <a:p>
            <a:pPr marL="0" indent="0">
              <a:buNone/>
            </a:pPr>
            <a:endParaRPr lang="en-US" dirty="0">
              <a:latin typeface="+mj-lt"/>
            </a:endParaRPr>
          </a:p>
          <a:p>
            <a:r>
              <a:rPr lang="en-US" dirty="0">
                <a:latin typeface="+mj-lt"/>
              </a:rPr>
              <a:t>Grouping products that co-occur in the design of a store’s layout to increase the chance of cross-selling;</a:t>
            </a:r>
          </a:p>
          <a:p>
            <a:r>
              <a:rPr lang="en-US" dirty="0">
                <a:latin typeface="+mj-lt"/>
              </a:rPr>
              <a:t>Driving online recommendation engines (“customers who purchased this product also viewed this product”)</a:t>
            </a:r>
          </a:p>
          <a:p>
            <a:r>
              <a:rPr lang="en-US" dirty="0">
                <a:latin typeface="+mj-lt"/>
              </a:rPr>
              <a:t>Targeting marketing campaigns by sending out promotional coupons to customers for products related to items they recently purchased.</a:t>
            </a:r>
          </a:p>
          <a:p>
            <a:endParaRPr lang="en-US" dirty="0">
              <a:latin typeface="+mj-lt"/>
            </a:endParaRPr>
          </a:p>
          <a:p>
            <a:endParaRPr lang="en-US" b="0" i="0" dirty="0">
              <a:solidFill>
                <a:srgbClr val="222222"/>
              </a:solidFill>
              <a:effectLst/>
            </a:endParaRPr>
          </a:p>
          <a:p>
            <a:endParaRPr lang="en-US" dirty="0"/>
          </a:p>
          <a:p>
            <a:endParaRPr lang="en-IN" dirty="0"/>
          </a:p>
        </p:txBody>
      </p:sp>
    </p:spTree>
    <p:extLst>
      <p:ext uri="{BB962C8B-B14F-4D97-AF65-F5344CB8AC3E}">
        <p14:creationId xmlns:p14="http://schemas.microsoft.com/office/powerpoint/2010/main" val="3667173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IN" b="1" i="0" dirty="0">
                <a:solidFill>
                  <a:srgbClr val="000000"/>
                </a:solidFill>
                <a:effectLst/>
                <a:latin typeface="lato" panose="020F0502020204030203" pitchFamily="34" charset="0"/>
              </a:rPr>
              <a:t>What is Association Rules? </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4" y="2108717"/>
            <a:ext cx="10179700" cy="4055415"/>
          </a:xfrm>
        </p:spPr>
        <p:txBody>
          <a:bodyPr>
            <a:normAutofit lnSpcReduction="10000"/>
          </a:bodyPr>
          <a:lstStyle/>
          <a:p>
            <a:pPr>
              <a:buFont typeface="Wingdings" panose="05000000000000000000" pitchFamily="2" charset="2"/>
              <a:buChar char="ü"/>
            </a:pPr>
            <a:r>
              <a:rPr lang="en-US" b="0" i="0" dirty="0">
                <a:solidFill>
                  <a:srgbClr val="222222"/>
                </a:solidFill>
                <a:effectLst/>
              </a:rPr>
              <a:t>Association Rules is one of the very important concepts of machine learning being used in market basket analysis.</a:t>
            </a:r>
          </a:p>
          <a:p>
            <a:pPr>
              <a:buFont typeface="Wingdings" panose="05000000000000000000" pitchFamily="2" charset="2"/>
              <a:buChar char="ü"/>
            </a:pPr>
            <a:r>
              <a:rPr lang="en-US" b="0" i="0" dirty="0">
                <a:solidFill>
                  <a:srgbClr val="222222"/>
                </a:solidFill>
                <a:effectLst/>
              </a:rPr>
              <a:t> In a store all vegetables are placed in the same aisle, all dairy items are placed together and cosmetics form another set of such groups. Investing time and resources on deliberate product placements like this not only reduces a customer’s shopping time, but also reminds the customer of what relevant items they might be interested in buying, thus helping stores cross-sell in the process. Association rules help uncover all such relationships between items from huge databases.</a:t>
            </a:r>
          </a:p>
          <a:p>
            <a:pPr>
              <a:buFont typeface="Wingdings" panose="05000000000000000000" pitchFamily="2" charset="2"/>
              <a:buChar char="ü"/>
            </a:pPr>
            <a:r>
              <a:rPr lang="en-US" dirty="0">
                <a:solidFill>
                  <a:srgbClr val="222222"/>
                </a:solidFill>
              </a:rPr>
              <a:t>A</a:t>
            </a:r>
            <a:r>
              <a:rPr lang="en-US" b="0" i="0" dirty="0">
                <a:solidFill>
                  <a:srgbClr val="222222"/>
                </a:solidFill>
                <a:effectLst/>
              </a:rPr>
              <a:t>ssociation rules are useful for analyzing and predicting customer behavior. They play an important part in customer analytics, market basket analysis, product clustering, catalog design and store layout. </a:t>
            </a:r>
          </a:p>
          <a:p>
            <a:pPr>
              <a:buFont typeface="Wingdings" panose="05000000000000000000" pitchFamily="2" charset="2"/>
              <a:buChar char="ü"/>
            </a:pPr>
            <a:r>
              <a:rPr lang="en-US" dirty="0">
                <a:solidFill>
                  <a:srgbClr val="222222"/>
                </a:solidFill>
              </a:rPr>
              <a:t>A</a:t>
            </a:r>
            <a:r>
              <a:rPr lang="en-US" b="0" i="0" dirty="0">
                <a:solidFill>
                  <a:srgbClr val="222222"/>
                </a:solidFill>
                <a:effectLst/>
              </a:rPr>
              <a:t>ssociation rules consists of an antecedent and a consequent, both of which are a list of items. </a:t>
            </a:r>
          </a:p>
          <a:p>
            <a:pPr>
              <a:buFont typeface="Wingdings" panose="05000000000000000000" pitchFamily="2" charset="2"/>
              <a:buChar char="ü"/>
            </a:pPr>
            <a:r>
              <a:rPr lang="en-US" b="0" i="0" dirty="0">
                <a:solidFill>
                  <a:srgbClr val="222222"/>
                </a:solidFill>
                <a:effectLst/>
              </a:rPr>
              <a:t>An antecedent is an item found within the data. </a:t>
            </a:r>
            <a:r>
              <a:rPr lang="en-US" dirty="0">
                <a:solidFill>
                  <a:srgbClr val="222222"/>
                </a:solidFill>
              </a:rPr>
              <a:t>It is t</a:t>
            </a:r>
            <a:r>
              <a:rPr lang="en-US" b="0" i="0" dirty="0">
                <a:solidFill>
                  <a:srgbClr val="222222"/>
                </a:solidFill>
                <a:effectLst/>
              </a:rPr>
              <a:t>he IF component of an association rule.</a:t>
            </a:r>
          </a:p>
          <a:p>
            <a:pPr>
              <a:buFont typeface="Wingdings" panose="05000000000000000000" pitchFamily="2" charset="2"/>
              <a:buChar char="ü"/>
            </a:pPr>
            <a:r>
              <a:rPr lang="en-US" b="0" i="0" dirty="0">
                <a:solidFill>
                  <a:srgbClr val="222222"/>
                </a:solidFill>
                <a:effectLst/>
              </a:rPr>
              <a:t>A consequent is an item found in combination with the antecedent. It is the THEN component of an association rule.</a:t>
            </a:r>
          </a:p>
          <a:p>
            <a:pPr>
              <a:buFont typeface="Wingdings" panose="05000000000000000000" pitchFamily="2" charset="2"/>
              <a:buChar char="ü"/>
            </a:pPr>
            <a:endParaRPr lang="en-US" dirty="0">
              <a:solidFill>
                <a:srgbClr val="222222"/>
              </a:solidFill>
            </a:endParaRPr>
          </a:p>
          <a:p>
            <a:pPr>
              <a:buFont typeface="Wingdings" panose="05000000000000000000" pitchFamily="2" charset="2"/>
              <a:buChar char="ü"/>
            </a:pPr>
            <a:endParaRPr lang="en-US" b="0" i="0" dirty="0">
              <a:solidFill>
                <a:srgbClr val="222222"/>
              </a:solidFill>
              <a:effectLst/>
            </a:endParaRPr>
          </a:p>
          <a:p>
            <a:pPr>
              <a:buFont typeface="Wingdings" panose="05000000000000000000" pitchFamily="2" charset="2"/>
              <a:buChar char="ü"/>
            </a:pPr>
            <a:endParaRPr lang="en-US" b="0" i="0" dirty="0">
              <a:solidFill>
                <a:srgbClr val="222222"/>
              </a:solidFill>
              <a:effectLst/>
            </a:endParaRPr>
          </a:p>
          <a:p>
            <a:pPr>
              <a:buFont typeface="Wingdings" panose="05000000000000000000" pitchFamily="2" charset="2"/>
              <a:buChar char="ü"/>
            </a:pPr>
            <a:endParaRPr lang="en-US" b="0" i="0" dirty="0">
              <a:solidFill>
                <a:srgbClr val="222222"/>
              </a:solidFill>
              <a:effectLst/>
            </a:endParaRPr>
          </a:p>
          <a:p>
            <a:pPr>
              <a:buFont typeface="Wingdings" panose="05000000000000000000" pitchFamily="2" charset="2"/>
              <a:buChar char="ü"/>
            </a:pPr>
            <a:endParaRPr lang="en-US" b="0" i="0" dirty="0">
              <a:solidFill>
                <a:srgbClr val="222222"/>
              </a:solidFill>
              <a:effectLst/>
            </a:endParaRPr>
          </a:p>
          <a:p>
            <a:pPr>
              <a:buFont typeface="Wingdings" panose="05000000000000000000" pitchFamily="2" charset="2"/>
              <a:buChar char="ü"/>
            </a:pPr>
            <a:endParaRPr lang="en-US" b="0" i="0" dirty="0">
              <a:solidFill>
                <a:srgbClr val="222222"/>
              </a:solidFill>
              <a:effectLst/>
            </a:endParaRPr>
          </a:p>
          <a:p>
            <a:pPr>
              <a:buFont typeface="Wingdings" panose="05000000000000000000" pitchFamily="2" charset="2"/>
              <a:buChar char="ü"/>
            </a:pPr>
            <a:endParaRPr lang="en-US" dirty="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073024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IN" b="1" dirty="0">
                <a:solidFill>
                  <a:srgbClr val="000000"/>
                </a:solidFill>
                <a:latin typeface="lato" panose="020F0502020204030203" pitchFamily="34" charset="0"/>
              </a:rPr>
              <a:t>3 metrics in </a:t>
            </a:r>
            <a:r>
              <a:rPr lang="en-IN" b="1" i="0" dirty="0">
                <a:solidFill>
                  <a:srgbClr val="000000"/>
                </a:solidFill>
                <a:effectLst/>
                <a:latin typeface="lato" panose="020F0502020204030203" pitchFamily="34" charset="0"/>
              </a:rPr>
              <a:t>Association Rules </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373223" y="1558213"/>
            <a:ext cx="11112761" cy="5100206"/>
          </a:xfrm>
        </p:spPr>
        <p:txBody>
          <a:bodyPr>
            <a:normAutofit/>
          </a:bodyPr>
          <a:lstStyle/>
          <a:p>
            <a:pPr marL="0" indent="0">
              <a:buNone/>
            </a:pPr>
            <a:r>
              <a:rPr lang="en-US" dirty="0">
                <a:solidFill>
                  <a:srgbClr val="222222"/>
                </a:solidFill>
              </a:rPr>
              <a:t>We m</a:t>
            </a:r>
            <a:r>
              <a:rPr lang="en-US" b="0" i="0" dirty="0">
                <a:solidFill>
                  <a:srgbClr val="222222"/>
                </a:solidFill>
                <a:effectLst/>
              </a:rPr>
              <a:t>easure the strength of a rule by calculating the following three metrics:</a:t>
            </a:r>
          </a:p>
          <a:p>
            <a:pPr>
              <a:buFont typeface="Wingdings" panose="05000000000000000000" pitchFamily="2" charset="2"/>
              <a:buChar char="ü"/>
            </a:pPr>
            <a:r>
              <a:rPr lang="en-US" b="0" i="0" dirty="0">
                <a:solidFill>
                  <a:srgbClr val="222222"/>
                </a:solidFill>
                <a:effectLst/>
              </a:rPr>
              <a:t>Support: The percentage of transactions that contain all of the items in an itemset(set of items). The higher the support , the more frequently the itemset occurs. Rules with a high support are preferred since they are likely to be applicable to a large number of future transactions.</a:t>
            </a:r>
          </a:p>
          <a:p>
            <a:pPr marL="0" indent="0">
              <a:buNone/>
            </a:pPr>
            <a:r>
              <a:rPr lang="en-US" b="0" i="0" dirty="0">
                <a:solidFill>
                  <a:srgbClr val="222222"/>
                </a:solidFill>
                <a:effectLst/>
              </a:rPr>
              <a:t>			Support(A⇒ B) = P(A ∪  B) </a:t>
            </a:r>
          </a:p>
          <a:p>
            <a:pPr>
              <a:buFont typeface="Wingdings" panose="05000000000000000000" pitchFamily="2" charset="2"/>
              <a:buChar char="ü"/>
            </a:pPr>
            <a:r>
              <a:rPr lang="en-US" b="0" i="0" dirty="0">
                <a:solidFill>
                  <a:srgbClr val="222222"/>
                </a:solidFill>
                <a:effectLst/>
              </a:rPr>
              <a:t>Confidence: This measure defines the likeliness of occurrence of consequent on the cart given that the cart already has the antecedents.</a:t>
            </a:r>
          </a:p>
          <a:p>
            <a:pPr marL="0" indent="0">
              <a:buNone/>
            </a:pPr>
            <a:r>
              <a:rPr lang="en-US" dirty="0">
                <a:solidFill>
                  <a:srgbClr val="222222"/>
                </a:solidFill>
              </a:rPr>
              <a:t>			C</a:t>
            </a:r>
            <a:r>
              <a:rPr lang="en-US" b="0" i="0" dirty="0">
                <a:solidFill>
                  <a:srgbClr val="222222"/>
                </a:solidFill>
                <a:effectLst/>
              </a:rPr>
              <a:t>onfidence(A⇒ B) = P(B|A)=P(A ∪  B) / P(A)</a:t>
            </a:r>
          </a:p>
          <a:p>
            <a:pPr>
              <a:buFont typeface="Wingdings" panose="05000000000000000000" pitchFamily="2" charset="2"/>
              <a:buChar char="ü"/>
            </a:pPr>
            <a:r>
              <a:rPr lang="en-US" b="0" i="0" dirty="0">
                <a:solidFill>
                  <a:srgbClr val="222222"/>
                </a:solidFill>
                <a:effectLst/>
              </a:rPr>
              <a:t> Lift: Lift value is a measure of importance of a rule. Lift can be found by dividing the confidence by the probability of the consequent without any knowledge about presence of antecedent,  or by dividing the support by the probability of the antecedent times the probability of the consequent</a:t>
            </a:r>
            <a:r>
              <a:rPr lang="en-US" dirty="0">
                <a:solidFill>
                  <a:srgbClr val="222222"/>
                </a:solidFill>
              </a:rPr>
              <a:t>. </a:t>
            </a:r>
            <a:r>
              <a:rPr lang="en-US" b="0" i="0" dirty="0">
                <a:solidFill>
                  <a:srgbClr val="222222"/>
                </a:solidFill>
                <a:effectLst/>
              </a:rPr>
              <a:t>A value of lift greater than 1 vouches for high association between antecedent and consequent.</a:t>
            </a:r>
          </a:p>
          <a:p>
            <a:pPr marL="0" indent="0">
              <a:buNone/>
            </a:pPr>
            <a:r>
              <a:rPr lang="en-US" b="0" i="0" dirty="0">
                <a:solidFill>
                  <a:srgbClr val="222222"/>
                </a:solidFill>
                <a:effectLst/>
              </a:rPr>
              <a:t>		</a:t>
            </a:r>
            <a:r>
              <a:rPr lang="en-US" dirty="0">
                <a:solidFill>
                  <a:srgbClr val="222222"/>
                </a:solidFill>
              </a:rPr>
              <a:t>              </a:t>
            </a:r>
            <a:r>
              <a:rPr lang="en-US" b="0" i="0" dirty="0">
                <a:solidFill>
                  <a:srgbClr val="222222"/>
                </a:solidFill>
                <a:effectLst/>
              </a:rPr>
              <a:t>Lift(A⇒ B) = P(A ∪  B) / P(A)*P(B)</a:t>
            </a:r>
          </a:p>
          <a:p>
            <a:pPr marL="0" indent="0">
              <a:buNone/>
            </a:pPr>
            <a:r>
              <a:rPr lang="en-US" b="0" i="0" dirty="0">
                <a:solidFill>
                  <a:srgbClr val="222222"/>
                </a:solidFill>
                <a:effectLst/>
              </a:rPr>
              <a:t>			</a:t>
            </a:r>
          </a:p>
          <a:p>
            <a:endParaRPr lang="en-US" b="0" i="0" dirty="0">
              <a:solidFill>
                <a:srgbClr val="222222"/>
              </a:solidFill>
              <a:effectLst/>
            </a:endParaRPr>
          </a:p>
          <a:p>
            <a:endParaRPr lang="en-US" dirty="0">
              <a:solidFill>
                <a:srgbClr val="222222"/>
              </a:solidFill>
            </a:endParaRPr>
          </a:p>
          <a:p>
            <a:endParaRPr lang="en-US" b="0" i="0" dirty="0">
              <a:solidFill>
                <a:srgbClr val="222222"/>
              </a:solidFill>
              <a:effectLst/>
            </a:endParaRPr>
          </a:p>
          <a:p>
            <a:endParaRPr lang="en-US" b="0" i="0" dirty="0">
              <a:solidFill>
                <a:srgbClr val="222222"/>
              </a:solidFill>
              <a:effectLst/>
            </a:endParaRPr>
          </a:p>
          <a:p>
            <a:endParaRPr lang="en-US" b="0" i="0" dirty="0">
              <a:solidFill>
                <a:srgbClr val="222222"/>
              </a:solidFill>
              <a:effectLst/>
            </a:endParaRPr>
          </a:p>
          <a:p>
            <a:endParaRPr lang="en-US" b="0" i="0" dirty="0">
              <a:solidFill>
                <a:srgbClr val="222222"/>
              </a:solidFill>
              <a:effectLst/>
            </a:endParaRPr>
          </a:p>
          <a:p>
            <a:endParaRPr lang="en-US" b="0" i="0" dirty="0">
              <a:solidFill>
                <a:srgbClr val="222222"/>
              </a:solidFill>
              <a:effectLst/>
            </a:endParaRPr>
          </a:p>
          <a:p>
            <a:endParaRPr lang="en-US" b="0" i="0" dirty="0">
              <a:solidFill>
                <a:srgbClr val="222222"/>
              </a:solidFill>
              <a:effectLst/>
            </a:endParaRPr>
          </a:p>
          <a:p>
            <a:endParaRPr lang="en-US" dirty="0"/>
          </a:p>
          <a:p>
            <a:endParaRPr lang="en-IN" dirty="0"/>
          </a:p>
        </p:txBody>
      </p:sp>
    </p:spTree>
    <p:extLst>
      <p:ext uri="{BB962C8B-B14F-4D97-AF65-F5344CB8AC3E}">
        <p14:creationId xmlns:p14="http://schemas.microsoft.com/office/powerpoint/2010/main" val="2159141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IN" b="1" i="0" dirty="0">
                <a:solidFill>
                  <a:srgbClr val="000000"/>
                </a:solidFill>
                <a:effectLst/>
                <a:latin typeface="lato" panose="020F0502020204030203" pitchFamily="34" charset="0"/>
              </a:rPr>
              <a:t>Example - Association Rules</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4" y="2108717"/>
            <a:ext cx="10179700" cy="4055415"/>
          </a:xfrm>
        </p:spPr>
        <p:txBody>
          <a:bodyPr>
            <a:normAutofit lnSpcReduction="10000"/>
          </a:bodyPr>
          <a:lstStyle/>
          <a:p>
            <a:pPr marL="0" indent="0">
              <a:buNone/>
            </a:pPr>
            <a:r>
              <a:rPr lang="en-US" b="0" i="0" dirty="0">
                <a:solidFill>
                  <a:srgbClr val="222222"/>
                </a:solidFill>
                <a:effectLst/>
              </a:rPr>
              <a:t>Examples of areas in which association rules have been used </a:t>
            </a:r>
            <a:r>
              <a:rPr lang="en-US" dirty="0">
                <a:solidFill>
                  <a:srgbClr val="222222"/>
                </a:solidFill>
              </a:rPr>
              <a:t>are:</a:t>
            </a:r>
            <a:endParaRPr lang="en-US" b="0" i="0" dirty="0">
              <a:solidFill>
                <a:srgbClr val="222222"/>
              </a:solidFill>
              <a:effectLst/>
            </a:endParaRPr>
          </a:p>
          <a:p>
            <a:pPr>
              <a:buFont typeface="Wingdings" panose="05000000000000000000" pitchFamily="2" charset="2"/>
              <a:buChar char="ü"/>
            </a:pPr>
            <a:r>
              <a:rPr lang="en-US" b="0" i="0" dirty="0">
                <a:solidFill>
                  <a:srgbClr val="222222"/>
                </a:solidFill>
                <a:effectLst/>
              </a:rPr>
              <a:t>Credit card transactions: items purchased by credit card give insight into other products the customer is likely to purchase. </a:t>
            </a:r>
          </a:p>
          <a:p>
            <a:pPr>
              <a:buFont typeface="Wingdings" panose="05000000000000000000" pitchFamily="2" charset="2"/>
              <a:buChar char="ü"/>
            </a:pPr>
            <a:r>
              <a:rPr lang="en-US" b="0" i="0" dirty="0">
                <a:solidFill>
                  <a:srgbClr val="222222"/>
                </a:solidFill>
                <a:effectLst/>
              </a:rPr>
              <a:t>Supermarket purchases: common combinations of products can be used to inform product placement on supermarket shelves. </a:t>
            </a:r>
          </a:p>
          <a:p>
            <a:pPr>
              <a:buFont typeface="Wingdings" panose="05000000000000000000" pitchFamily="2" charset="2"/>
              <a:buChar char="ü"/>
            </a:pPr>
            <a:r>
              <a:rPr lang="en-US" b="0" i="0" dirty="0">
                <a:solidFill>
                  <a:srgbClr val="222222"/>
                </a:solidFill>
                <a:effectLst/>
              </a:rPr>
              <a:t>Telecommunication product purchases: commonly associated options (call waiting, caller display, </a:t>
            </a:r>
            <a:r>
              <a:rPr lang="en-US" b="0" i="0" dirty="0" err="1">
                <a:solidFill>
                  <a:srgbClr val="222222"/>
                </a:solidFill>
                <a:effectLst/>
              </a:rPr>
              <a:t>etc</a:t>
            </a:r>
            <a:r>
              <a:rPr lang="en-US" b="0" i="0" dirty="0">
                <a:solidFill>
                  <a:srgbClr val="222222"/>
                </a:solidFill>
                <a:effectLst/>
              </a:rPr>
              <a:t>) help determine how to structure product bundles which maximize revenue .</a:t>
            </a:r>
          </a:p>
          <a:p>
            <a:pPr>
              <a:buFont typeface="Wingdings" panose="05000000000000000000" pitchFamily="2" charset="2"/>
              <a:buChar char="ü"/>
            </a:pPr>
            <a:r>
              <a:rPr lang="en-US" b="0" i="0" dirty="0">
                <a:solidFill>
                  <a:srgbClr val="222222"/>
                </a:solidFill>
                <a:effectLst/>
              </a:rPr>
              <a:t>Banking services: the patterns of services used by retail customers are used to identify other services they may wish to purchase. </a:t>
            </a:r>
          </a:p>
          <a:p>
            <a:pPr>
              <a:buFont typeface="Wingdings" panose="05000000000000000000" pitchFamily="2" charset="2"/>
              <a:buChar char="ü"/>
            </a:pPr>
            <a:r>
              <a:rPr lang="en-US" b="0" i="0" dirty="0">
                <a:solidFill>
                  <a:srgbClr val="222222"/>
                </a:solidFill>
                <a:effectLst/>
              </a:rPr>
              <a:t>Insurance claims: unusual combinations of insurance claims can be a sign of fraud. </a:t>
            </a:r>
          </a:p>
          <a:p>
            <a:pPr>
              <a:buFont typeface="Wingdings" panose="05000000000000000000" pitchFamily="2" charset="2"/>
              <a:buChar char="ü"/>
            </a:pPr>
            <a:r>
              <a:rPr lang="en-US" b="0" i="0" dirty="0">
                <a:solidFill>
                  <a:srgbClr val="222222"/>
                </a:solidFill>
                <a:effectLst/>
              </a:rPr>
              <a:t>Medical patient histories: certain combinations of conditions can indicate increased risk of various complications</a:t>
            </a:r>
          </a:p>
          <a:p>
            <a:endParaRPr lang="en-US" b="0" i="0" dirty="0">
              <a:solidFill>
                <a:srgbClr val="222222"/>
              </a:solidFill>
              <a:effectLst/>
            </a:endParaRPr>
          </a:p>
          <a:p>
            <a:endParaRPr lang="en-US" b="0" i="0" dirty="0">
              <a:solidFill>
                <a:srgbClr val="222222"/>
              </a:solidFill>
              <a:effectLst/>
            </a:endParaRPr>
          </a:p>
          <a:p>
            <a:endParaRPr lang="en-US" b="0" i="0" dirty="0">
              <a:solidFill>
                <a:srgbClr val="222222"/>
              </a:solidFill>
              <a:effectLst/>
            </a:endParaRPr>
          </a:p>
          <a:p>
            <a:endParaRPr lang="en-US" dirty="0"/>
          </a:p>
          <a:p>
            <a:endParaRPr lang="en-IN" dirty="0"/>
          </a:p>
        </p:txBody>
      </p:sp>
    </p:spTree>
    <p:extLst>
      <p:ext uri="{BB962C8B-B14F-4D97-AF65-F5344CB8AC3E}">
        <p14:creationId xmlns:p14="http://schemas.microsoft.com/office/powerpoint/2010/main" val="3019890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US" b="1" i="0" dirty="0" err="1">
                <a:solidFill>
                  <a:srgbClr val="000000"/>
                </a:solidFill>
                <a:effectLst/>
                <a:latin typeface="lato" panose="020F0502020204030203" pitchFamily="34" charset="0"/>
              </a:rPr>
              <a:t>Knime</a:t>
            </a:r>
            <a:r>
              <a:rPr lang="en-US" b="1" i="0" dirty="0">
                <a:solidFill>
                  <a:srgbClr val="000000"/>
                </a:solidFill>
                <a:effectLst/>
                <a:latin typeface="lato" panose="020F0502020204030203" pitchFamily="34" charset="0"/>
              </a:rPr>
              <a:t> workflow</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373224" y="1822024"/>
            <a:ext cx="6231260" cy="5035975"/>
          </a:xfrm>
        </p:spPr>
        <p:txBody>
          <a:bodyPr>
            <a:normAutofit lnSpcReduction="10000"/>
          </a:bodyPr>
          <a:lstStyle/>
          <a:p>
            <a:pPr>
              <a:buFont typeface="Wingdings" panose="05000000000000000000" pitchFamily="2" charset="2"/>
              <a:buChar char="ü"/>
            </a:pPr>
            <a:r>
              <a:rPr lang="en-IN" dirty="0"/>
              <a:t>CSV reader node is used to read the data from the </a:t>
            </a:r>
            <a:r>
              <a:rPr lang="en-IN" dirty="0" err="1"/>
              <a:t>dataset_group</a:t>
            </a:r>
            <a:r>
              <a:rPr lang="en-IN" dirty="0"/>
              <a:t> csv file and the data is passed to </a:t>
            </a:r>
            <a:r>
              <a:rPr lang="en-IN" dirty="0" err="1"/>
              <a:t>GroupBy</a:t>
            </a:r>
            <a:r>
              <a:rPr lang="en-IN" dirty="0"/>
              <a:t> Node.</a:t>
            </a:r>
          </a:p>
          <a:p>
            <a:pPr>
              <a:buFont typeface="Wingdings" panose="05000000000000000000" pitchFamily="2" charset="2"/>
              <a:buChar char="ü"/>
            </a:pPr>
            <a:r>
              <a:rPr lang="en-IN" dirty="0" err="1"/>
              <a:t>GroupBy</a:t>
            </a:r>
            <a:r>
              <a:rPr lang="en-IN" dirty="0"/>
              <a:t> node is used to concatenate the Product names grouped by </a:t>
            </a:r>
            <a:r>
              <a:rPr lang="en-IN" dirty="0" err="1"/>
              <a:t>Order_Id</a:t>
            </a:r>
            <a:r>
              <a:rPr lang="en-IN" dirty="0"/>
              <a:t>. It is connected to Cell Splitter Node.</a:t>
            </a:r>
          </a:p>
          <a:p>
            <a:pPr>
              <a:buFont typeface="Wingdings" panose="05000000000000000000" pitchFamily="2" charset="2"/>
              <a:buChar char="ü"/>
            </a:pPr>
            <a:r>
              <a:rPr lang="en-IN" dirty="0"/>
              <a:t>Cell Splitter is used to convert the Product column to a set to remove duplicates.</a:t>
            </a:r>
          </a:p>
          <a:p>
            <a:pPr>
              <a:buFont typeface="Wingdings" panose="05000000000000000000" pitchFamily="2" charset="2"/>
              <a:buChar char="ü"/>
            </a:pPr>
            <a:r>
              <a:rPr lang="en-US" dirty="0"/>
              <a:t>Association rule learner Node searches for frequent </a:t>
            </a:r>
            <a:r>
              <a:rPr lang="en-US" dirty="0" err="1"/>
              <a:t>itemsets</a:t>
            </a:r>
            <a:r>
              <a:rPr lang="en-US" dirty="0"/>
              <a:t> meeting the minimum support(which is given as 0.05) and minimum confidence criterion(which is given as 0.5). Maximal Itemset length is given as 10. It gives out association rules. It is connected to </a:t>
            </a:r>
            <a:r>
              <a:rPr lang="en-IN" dirty="0"/>
              <a:t>Column Aggregator Node.</a:t>
            </a:r>
          </a:p>
          <a:p>
            <a:pPr>
              <a:buFont typeface="Wingdings" panose="05000000000000000000" pitchFamily="2" charset="2"/>
              <a:buChar char="ü"/>
            </a:pPr>
            <a:r>
              <a:rPr lang="en-IN" dirty="0"/>
              <a:t>Column Aggregator converts the Items from Set into a concatenated string column in order to write into an Excel. It is connected to Excel Writer Node.</a:t>
            </a:r>
          </a:p>
          <a:p>
            <a:pPr>
              <a:buFont typeface="Wingdings" panose="05000000000000000000" pitchFamily="2" charset="2"/>
              <a:buChar char="ü"/>
            </a:pPr>
            <a:r>
              <a:rPr lang="en-IN" dirty="0"/>
              <a:t>Excel writer writes the updated data into an excel file in our local system.</a:t>
            </a:r>
          </a:p>
          <a:p>
            <a:endParaRPr lang="en-IN" dirty="0"/>
          </a:p>
          <a:p>
            <a:endParaRPr lang="en-IN" dirty="0"/>
          </a:p>
        </p:txBody>
      </p:sp>
      <p:pic>
        <p:nvPicPr>
          <p:cNvPr id="6" name="Picture 5">
            <a:extLst>
              <a:ext uri="{FF2B5EF4-FFF2-40B4-BE49-F238E27FC236}">
                <a16:creationId xmlns:a16="http://schemas.microsoft.com/office/drawing/2014/main" id="{CA6F7B2A-B6C9-2B68-9921-8CE6A287DFE4}"/>
              </a:ext>
            </a:extLst>
          </p:cNvPr>
          <p:cNvPicPr>
            <a:picLocks noChangeAspect="1"/>
          </p:cNvPicPr>
          <p:nvPr/>
        </p:nvPicPr>
        <p:blipFill>
          <a:blip r:embed="rId2"/>
          <a:stretch>
            <a:fillRect/>
          </a:stretch>
        </p:blipFill>
        <p:spPr>
          <a:xfrm>
            <a:off x="6832817" y="1996750"/>
            <a:ext cx="5293576" cy="1922107"/>
          </a:xfrm>
          <a:prstGeom prst="rect">
            <a:avLst/>
          </a:prstGeom>
        </p:spPr>
      </p:pic>
    </p:spTree>
    <p:extLst>
      <p:ext uri="{BB962C8B-B14F-4D97-AF65-F5344CB8AC3E}">
        <p14:creationId xmlns:p14="http://schemas.microsoft.com/office/powerpoint/2010/main" val="764590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838200" y="2595141"/>
            <a:ext cx="10515600" cy="1325563"/>
          </a:xfrm>
        </p:spPr>
        <p:txBody>
          <a:bodyPr>
            <a:normAutofit/>
          </a:bodyPr>
          <a:lstStyle/>
          <a:p>
            <a:pPr algn="ctr"/>
            <a:r>
              <a:rPr lang="en-IN" b="1" i="0" dirty="0">
                <a:solidFill>
                  <a:srgbClr val="000000"/>
                </a:solidFill>
                <a:effectLst/>
                <a:latin typeface="lato" panose="020F0502020204030203" pitchFamily="34" charset="0"/>
              </a:rPr>
              <a:t>Associations Identified </a:t>
            </a:r>
            <a:endParaRPr lang="en-IN" dirty="0"/>
          </a:p>
        </p:txBody>
      </p:sp>
    </p:spTree>
    <p:extLst>
      <p:ext uri="{BB962C8B-B14F-4D97-AF65-F5344CB8AC3E}">
        <p14:creationId xmlns:p14="http://schemas.microsoft.com/office/powerpoint/2010/main" val="3186306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50DA-4B92-2965-26A8-6996685C3A51}"/>
              </a:ext>
            </a:extLst>
          </p:cNvPr>
          <p:cNvSpPr>
            <a:spLocks noGrp="1"/>
          </p:cNvSpPr>
          <p:nvPr>
            <p:ph type="title"/>
          </p:nvPr>
        </p:nvSpPr>
        <p:spPr>
          <a:xfrm>
            <a:off x="1156995" y="964692"/>
            <a:ext cx="9498563" cy="1188720"/>
          </a:xfrm>
        </p:spPr>
        <p:txBody>
          <a:bodyPr/>
          <a:lstStyle/>
          <a:p>
            <a:r>
              <a:rPr lang="en-IN" b="1" i="0" dirty="0">
                <a:solidFill>
                  <a:srgbClr val="000000"/>
                </a:solidFill>
                <a:effectLst/>
                <a:latin typeface="lato" panose="020F0502020204030203" pitchFamily="34" charset="0"/>
              </a:rPr>
              <a:t>Contents of the ppt</a:t>
            </a:r>
            <a:endParaRPr lang="en-IN" dirty="0"/>
          </a:p>
        </p:txBody>
      </p:sp>
      <p:sp>
        <p:nvSpPr>
          <p:cNvPr id="3" name="Content Placeholder 2">
            <a:extLst>
              <a:ext uri="{FF2B5EF4-FFF2-40B4-BE49-F238E27FC236}">
                <a16:creationId xmlns:a16="http://schemas.microsoft.com/office/drawing/2014/main" id="{88513DAE-A15B-B085-E6E3-807830C07C17}"/>
              </a:ext>
            </a:extLst>
          </p:cNvPr>
          <p:cNvSpPr>
            <a:spLocks noGrp="1"/>
          </p:cNvSpPr>
          <p:nvPr>
            <p:ph idx="1"/>
          </p:nvPr>
        </p:nvSpPr>
        <p:spPr>
          <a:xfrm>
            <a:off x="2231136" y="2638044"/>
            <a:ext cx="8284464" cy="3101983"/>
          </a:xfrm>
        </p:spPr>
        <p:txBody>
          <a:bodyPr/>
          <a:lstStyle/>
          <a:p>
            <a:r>
              <a:rPr lang="en-IN" dirty="0"/>
              <a:t>Problem Statement</a:t>
            </a:r>
          </a:p>
          <a:p>
            <a:r>
              <a:rPr lang="en-IN" dirty="0"/>
              <a:t>About Data – Info and Summary Statistics</a:t>
            </a:r>
          </a:p>
          <a:p>
            <a:r>
              <a:rPr lang="en-IN" dirty="0"/>
              <a:t>Exploratory Analysis – Univariate &amp; Bivariate Analysis -Yearly,  Weekly, Monthly , Quarterly Day-wise and  Day-Name Order Trends. </a:t>
            </a:r>
          </a:p>
          <a:p>
            <a:r>
              <a:rPr lang="en-US" dirty="0"/>
              <a:t>Use of Market Basket Analysis (Association Rules) </a:t>
            </a:r>
          </a:p>
          <a:p>
            <a:r>
              <a:rPr lang="en-US" dirty="0"/>
              <a:t>Associations Identified </a:t>
            </a:r>
          </a:p>
          <a:p>
            <a:r>
              <a:rPr lang="en-US" dirty="0"/>
              <a:t>Suggestion of Possible Combos with Lucrative Offers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1735856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233265" y="199582"/>
            <a:ext cx="10944807" cy="1188720"/>
          </a:xfrm>
        </p:spPr>
        <p:txBody>
          <a:bodyPr/>
          <a:lstStyle/>
          <a:p>
            <a:r>
              <a:rPr lang="en-IN" b="1" i="0" dirty="0">
                <a:solidFill>
                  <a:srgbClr val="000000"/>
                </a:solidFill>
                <a:effectLst/>
                <a:latin typeface="lato" panose="020F0502020204030203" pitchFamily="34" charset="0"/>
              </a:rPr>
              <a:t>Associations Identified </a:t>
            </a:r>
            <a:endParaRPr lang="en-IN" dirty="0"/>
          </a:p>
        </p:txBody>
      </p:sp>
      <p:pic>
        <p:nvPicPr>
          <p:cNvPr id="5" name="Picture 4">
            <a:extLst>
              <a:ext uri="{FF2B5EF4-FFF2-40B4-BE49-F238E27FC236}">
                <a16:creationId xmlns:a16="http://schemas.microsoft.com/office/drawing/2014/main" id="{0D315100-A09E-F440-B0A3-93A3ACA909C3}"/>
              </a:ext>
            </a:extLst>
          </p:cNvPr>
          <p:cNvPicPr>
            <a:picLocks noChangeAspect="1"/>
          </p:cNvPicPr>
          <p:nvPr/>
        </p:nvPicPr>
        <p:blipFill>
          <a:blip r:embed="rId2"/>
          <a:stretch>
            <a:fillRect/>
          </a:stretch>
        </p:blipFill>
        <p:spPr>
          <a:xfrm>
            <a:off x="391887" y="1567543"/>
            <a:ext cx="11681926" cy="5124465"/>
          </a:xfrm>
          <a:prstGeom prst="rect">
            <a:avLst/>
          </a:prstGeom>
        </p:spPr>
      </p:pic>
    </p:spTree>
    <p:extLst>
      <p:ext uri="{BB962C8B-B14F-4D97-AF65-F5344CB8AC3E}">
        <p14:creationId xmlns:p14="http://schemas.microsoft.com/office/powerpoint/2010/main" val="2259571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233265" y="199582"/>
            <a:ext cx="10944807" cy="1188720"/>
          </a:xfrm>
        </p:spPr>
        <p:txBody>
          <a:bodyPr/>
          <a:lstStyle/>
          <a:p>
            <a:r>
              <a:rPr lang="en-IN" b="1" i="0" dirty="0">
                <a:solidFill>
                  <a:srgbClr val="000000"/>
                </a:solidFill>
                <a:effectLst/>
                <a:latin typeface="lato" panose="020F0502020204030203" pitchFamily="34" charset="0"/>
              </a:rPr>
              <a:t>Associations Identified </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614264" y="1492898"/>
            <a:ext cx="10182808" cy="5010539"/>
          </a:xfrm>
        </p:spPr>
        <p:txBody>
          <a:bodyPr>
            <a:normAutofit/>
          </a:bodyPr>
          <a:lstStyle/>
          <a:p>
            <a:pPr>
              <a:buFont typeface="Wingdings" panose="05000000000000000000" pitchFamily="2" charset="2"/>
              <a:buChar char="ü"/>
            </a:pPr>
            <a:r>
              <a:rPr lang="en-US" dirty="0"/>
              <a:t>These are the few association rules identified.</a:t>
            </a:r>
          </a:p>
          <a:p>
            <a:pPr>
              <a:buFont typeface="Wingdings" panose="05000000000000000000" pitchFamily="2" charset="2"/>
              <a:buChar char="ü"/>
            </a:pPr>
            <a:r>
              <a:rPr lang="en-US" dirty="0"/>
              <a:t>Support of 0.05 means that the rule is identified in 5% of transactions.</a:t>
            </a:r>
          </a:p>
          <a:p>
            <a:pPr>
              <a:buFont typeface="Wingdings" panose="05000000000000000000" pitchFamily="2" charset="2"/>
              <a:buChar char="ü"/>
            </a:pPr>
            <a:r>
              <a:rPr lang="en-US" dirty="0"/>
              <a:t>Confidence of 0.5 says that 50% of  transaction that contains antecedent item also contains the consequent item.</a:t>
            </a:r>
          </a:p>
          <a:p>
            <a:pPr>
              <a:buFont typeface="Wingdings" panose="05000000000000000000" pitchFamily="2" charset="2"/>
              <a:buChar char="ü"/>
            </a:pPr>
            <a:r>
              <a:rPr lang="en-US" dirty="0"/>
              <a:t>Lift value of less than 1 shows that having toothbrush on the cart does not increase the chances of occurrence of milk on the cart in spite of the rule showing a high confidence value for those products. </a:t>
            </a:r>
          </a:p>
          <a:p>
            <a:pPr>
              <a:buFont typeface="Wingdings" panose="05000000000000000000" pitchFamily="2" charset="2"/>
              <a:buChar char="ü"/>
            </a:pPr>
            <a:r>
              <a:rPr lang="en-US" dirty="0"/>
              <a:t>If the lift is equal to 1, it means that antecedent and consequent are independent.</a:t>
            </a:r>
          </a:p>
          <a:p>
            <a:pPr>
              <a:buFont typeface="Wingdings" panose="05000000000000000000" pitchFamily="2" charset="2"/>
              <a:buChar char="ü"/>
            </a:pPr>
            <a:r>
              <a:rPr lang="en-US" dirty="0"/>
              <a:t>A value of lift greater than 1 vouches for high association between consequent item and antecedent item. More the value of lift, greater are the chances of preference to buy consequent item if the customer has already bought antecedent item. </a:t>
            </a:r>
          </a:p>
          <a:p>
            <a:pPr>
              <a:buFont typeface="Wingdings" panose="05000000000000000000" pitchFamily="2" charset="2"/>
              <a:buChar char="ü"/>
            </a:pPr>
            <a:r>
              <a:rPr lang="en-US" dirty="0"/>
              <a:t> Lift is the measure that will help store managers to decide product placements on aisle.</a:t>
            </a:r>
            <a:endParaRPr lang="en-IN" dirty="0"/>
          </a:p>
        </p:txBody>
      </p:sp>
    </p:spTree>
    <p:extLst>
      <p:ext uri="{BB962C8B-B14F-4D97-AF65-F5344CB8AC3E}">
        <p14:creationId xmlns:p14="http://schemas.microsoft.com/office/powerpoint/2010/main" val="4250198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IN" b="1" i="0" dirty="0">
                <a:solidFill>
                  <a:srgbClr val="000000"/>
                </a:solidFill>
                <a:effectLst/>
                <a:latin typeface="lato" panose="020F0502020204030203" pitchFamily="34" charset="0"/>
              </a:rPr>
              <a:t>Associations – SORTED ON LIFT</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67951" y="1719886"/>
            <a:ext cx="3051110" cy="4018441"/>
          </a:xfrm>
        </p:spPr>
        <p:txBody>
          <a:bodyPr>
            <a:normAutofit/>
          </a:bodyPr>
          <a:lstStyle/>
          <a:p>
            <a:pPr>
              <a:buFont typeface="Wingdings" panose="05000000000000000000" pitchFamily="2" charset="2"/>
              <a:buChar char="ü"/>
            </a:pPr>
            <a:r>
              <a:rPr lang="en-IN" dirty="0"/>
              <a:t>The strong rule also has a high lift value. Lift is an important metric.</a:t>
            </a:r>
          </a:p>
          <a:p>
            <a:pPr>
              <a:buFont typeface="Wingdings" panose="05000000000000000000" pitchFamily="2" charset="2"/>
              <a:buChar char="ü"/>
            </a:pPr>
            <a:r>
              <a:rPr lang="en-IN" dirty="0"/>
              <a:t>Hence the data is sorted on descending order of Lift value.</a:t>
            </a:r>
          </a:p>
          <a:p>
            <a:pPr>
              <a:buFont typeface="Wingdings" panose="05000000000000000000" pitchFamily="2" charset="2"/>
              <a:buChar char="ü"/>
            </a:pPr>
            <a:endParaRPr lang="en-IN" dirty="0"/>
          </a:p>
          <a:p>
            <a:pPr>
              <a:buFont typeface="Wingdings" panose="05000000000000000000" pitchFamily="2" charset="2"/>
              <a:buChar char="ü"/>
            </a:pPr>
            <a:endParaRPr lang="en-IN" dirty="0"/>
          </a:p>
        </p:txBody>
      </p:sp>
      <p:pic>
        <p:nvPicPr>
          <p:cNvPr id="6" name="Picture 5">
            <a:extLst>
              <a:ext uri="{FF2B5EF4-FFF2-40B4-BE49-F238E27FC236}">
                <a16:creationId xmlns:a16="http://schemas.microsoft.com/office/drawing/2014/main" id="{C54FC9CE-2A76-A4B4-79A9-694C0A43623B}"/>
              </a:ext>
            </a:extLst>
          </p:cNvPr>
          <p:cNvPicPr>
            <a:picLocks noChangeAspect="1"/>
          </p:cNvPicPr>
          <p:nvPr/>
        </p:nvPicPr>
        <p:blipFill>
          <a:blip r:embed="rId2"/>
          <a:stretch>
            <a:fillRect/>
          </a:stretch>
        </p:blipFill>
        <p:spPr>
          <a:xfrm>
            <a:off x="3309122" y="1464906"/>
            <a:ext cx="8714927" cy="5193512"/>
          </a:xfrm>
          <a:prstGeom prst="rect">
            <a:avLst/>
          </a:prstGeom>
        </p:spPr>
      </p:pic>
    </p:spTree>
    <p:extLst>
      <p:ext uri="{BB962C8B-B14F-4D97-AF65-F5344CB8AC3E}">
        <p14:creationId xmlns:p14="http://schemas.microsoft.com/office/powerpoint/2010/main" val="4083228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457201" y="2537927"/>
            <a:ext cx="11055220" cy="1520890"/>
          </a:xfrm>
        </p:spPr>
        <p:txBody>
          <a:bodyPr>
            <a:normAutofit fontScale="90000"/>
          </a:bodyPr>
          <a:lstStyle/>
          <a:p>
            <a:br>
              <a:rPr lang="en-US" b="1" i="0" dirty="0">
                <a:solidFill>
                  <a:srgbClr val="000000"/>
                </a:solidFill>
                <a:effectLst/>
                <a:latin typeface="lato" panose="020F0502020204030203" pitchFamily="34" charset="0"/>
              </a:rPr>
            </a:br>
            <a:br>
              <a:rPr lang="en-US" b="1" i="0" dirty="0">
                <a:solidFill>
                  <a:srgbClr val="000000"/>
                </a:solidFill>
                <a:effectLst/>
                <a:latin typeface="lato" panose="020F0502020204030203" pitchFamily="34" charset="0"/>
              </a:rPr>
            </a:br>
            <a:r>
              <a:rPr lang="en-US" b="1" i="0" dirty="0">
                <a:solidFill>
                  <a:srgbClr val="000000"/>
                </a:solidFill>
                <a:effectLst/>
                <a:latin typeface="lato" panose="020F0502020204030203" pitchFamily="34" charset="0"/>
              </a:rPr>
              <a:t>A suggestion of Possible Combos with Lucrative Offers</a:t>
            </a:r>
            <a:br>
              <a:rPr lang="en-US" b="0" i="0" dirty="0">
                <a:solidFill>
                  <a:srgbClr val="000000"/>
                </a:solidFill>
                <a:effectLst/>
                <a:latin typeface="lato" panose="020F0502020204030203" pitchFamily="34" charset="0"/>
              </a:rPr>
            </a:br>
            <a:br>
              <a:rPr lang="en-US" b="0" i="0" dirty="0">
                <a:solidFill>
                  <a:srgbClr val="000000"/>
                </a:solidFill>
                <a:effectLst/>
                <a:latin typeface="lato" panose="020F0502020204030203" pitchFamily="34" charset="0"/>
              </a:rPr>
            </a:br>
            <a:endParaRPr lang="en-IN" dirty="0"/>
          </a:p>
        </p:txBody>
      </p:sp>
    </p:spTree>
    <p:extLst>
      <p:ext uri="{BB962C8B-B14F-4D97-AF65-F5344CB8AC3E}">
        <p14:creationId xmlns:p14="http://schemas.microsoft.com/office/powerpoint/2010/main" val="1480034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IN" b="1" i="0" dirty="0">
                <a:solidFill>
                  <a:srgbClr val="000000"/>
                </a:solidFill>
                <a:effectLst/>
                <a:latin typeface="lato" panose="020F0502020204030203" pitchFamily="34" charset="0"/>
              </a:rPr>
              <a:t>recommendations</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5" y="1822025"/>
            <a:ext cx="9283960" cy="4342108"/>
          </a:xfrm>
        </p:spPr>
        <p:txBody>
          <a:bodyPr/>
          <a:lstStyle/>
          <a:p>
            <a:endParaRPr lang="en-IN" dirty="0"/>
          </a:p>
          <a:p>
            <a:endParaRPr lang="en-IN" dirty="0"/>
          </a:p>
        </p:txBody>
      </p:sp>
      <p:sp>
        <p:nvSpPr>
          <p:cNvPr id="4" name="TextBox 3">
            <a:extLst>
              <a:ext uri="{FF2B5EF4-FFF2-40B4-BE49-F238E27FC236}">
                <a16:creationId xmlns:a16="http://schemas.microsoft.com/office/drawing/2014/main" id="{69F30A4D-7E1F-8CFB-4F1E-CBCF8B3FA0AB}"/>
              </a:ext>
            </a:extLst>
          </p:cNvPr>
          <p:cNvSpPr txBox="1"/>
          <p:nvPr/>
        </p:nvSpPr>
        <p:spPr>
          <a:xfrm>
            <a:off x="444758" y="1642188"/>
            <a:ext cx="10440957" cy="7848302"/>
          </a:xfrm>
          <a:prstGeom prst="rect">
            <a:avLst/>
          </a:prstGeom>
          <a:noFill/>
        </p:spPr>
        <p:txBody>
          <a:bodyPr wrap="square" rtlCol="0">
            <a:spAutoFit/>
          </a:bodyPr>
          <a:lstStyle/>
          <a:p>
            <a:pPr marL="285750" indent="-285750">
              <a:buFont typeface="Wingdings" panose="05000000000000000000" pitchFamily="2" charset="2"/>
              <a:buChar char="ü"/>
            </a:pPr>
            <a:r>
              <a:rPr lang="en-IN" dirty="0">
                <a:latin typeface="+mj-lt"/>
              </a:rPr>
              <a:t>[yogurt, cheeses, cereals] </a:t>
            </a:r>
            <a:r>
              <a:rPr lang="en-IN" dirty="0">
                <a:latin typeface="+mj-lt"/>
                <a:sym typeface="Wingdings" panose="05000000000000000000" pitchFamily="2" charset="2"/>
              </a:rPr>
              <a:t> </a:t>
            </a:r>
            <a:r>
              <a:rPr lang="en-IN" sz="1800" b="0" i="0" u="none" strike="noStrike" dirty="0">
                <a:solidFill>
                  <a:srgbClr val="000000"/>
                </a:solidFill>
                <a:effectLst/>
                <a:latin typeface="+mj-lt"/>
              </a:rPr>
              <a:t>coffee/tea</a:t>
            </a:r>
            <a:r>
              <a:rPr lang="en-IN" dirty="0">
                <a:latin typeface="+mj-lt"/>
              </a:rPr>
              <a:t> with a lift value of 1.62. Coffee and Tea can be placed on the same shelf as Yogurt , Cheeses and Cereals </a:t>
            </a:r>
            <a:r>
              <a:rPr lang="en-US" dirty="0">
                <a:latin typeface="+mj-lt"/>
              </a:rPr>
              <a:t>so that a customer who buys one product does not walk to buy the other one.</a:t>
            </a:r>
          </a:p>
          <a:p>
            <a:pPr marL="285750" indent="-285750">
              <a:buFont typeface="Wingdings" panose="05000000000000000000" pitchFamily="2" charset="2"/>
              <a:buChar char="ü"/>
            </a:pPr>
            <a:r>
              <a:rPr lang="en-US" dirty="0">
                <a:latin typeface="+mj-lt"/>
              </a:rPr>
              <a:t>[mixes, juice] </a:t>
            </a:r>
            <a:r>
              <a:rPr lang="en-US" dirty="0">
                <a:latin typeface="+mj-lt"/>
                <a:sym typeface="Wingdings" panose="05000000000000000000" pitchFamily="2" charset="2"/>
              </a:rPr>
              <a:t> Ketchup </a:t>
            </a:r>
            <a:r>
              <a:rPr lang="en-IN" dirty="0">
                <a:latin typeface="+mj-lt"/>
              </a:rPr>
              <a:t>with a lift value of 1.44. </a:t>
            </a:r>
            <a:r>
              <a:rPr lang="en-US" dirty="0">
                <a:latin typeface="+mj-lt"/>
              </a:rPr>
              <a:t>Advertising to those who buys mixes and juice to buy Ketchup.</a:t>
            </a:r>
          </a:p>
          <a:p>
            <a:pPr marL="285750" indent="-285750">
              <a:buFont typeface="Wingdings" panose="05000000000000000000" pitchFamily="2" charset="2"/>
              <a:buChar char="ü"/>
            </a:pPr>
            <a:r>
              <a:rPr lang="en-IN" dirty="0">
                <a:latin typeface="+mj-lt"/>
              </a:rPr>
              <a:t>[cheeses, ketchup] </a:t>
            </a:r>
            <a:r>
              <a:rPr lang="en-IN" dirty="0">
                <a:latin typeface="+mj-lt"/>
                <a:sym typeface="Wingdings" panose="05000000000000000000" pitchFamily="2" charset="2"/>
              </a:rPr>
              <a:t> </a:t>
            </a:r>
            <a:r>
              <a:rPr lang="en-IN" sz="1800" b="0" i="0" u="none" strike="noStrike" dirty="0">
                <a:solidFill>
                  <a:srgbClr val="000000"/>
                </a:solidFill>
                <a:effectLst/>
                <a:latin typeface="+mj-lt"/>
              </a:rPr>
              <a:t>sandwich loaves</a:t>
            </a:r>
            <a:r>
              <a:rPr lang="en-IN" dirty="0">
                <a:latin typeface="+mj-lt"/>
              </a:rPr>
              <a:t> with a lift value of 1.47. </a:t>
            </a:r>
            <a:r>
              <a:rPr lang="en-US" dirty="0">
                <a:latin typeface="+mj-lt"/>
              </a:rPr>
              <a:t>Cheeses, Ketchup and </a:t>
            </a:r>
            <a:r>
              <a:rPr lang="en-IN" dirty="0">
                <a:solidFill>
                  <a:srgbClr val="000000"/>
                </a:solidFill>
                <a:latin typeface="+mj-lt"/>
              </a:rPr>
              <a:t>S</a:t>
            </a:r>
            <a:r>
              <a:rPr lang="en-IN" sz="1800" b="0" i="0" u="none" strike="noStrike" dirty="0">
                <a:solidFill>
                  <a:srgbClr val="000000"/>
                </a:solidFill>
                <a:effectLst/>
                <a:latin typeface="+mj-lt"/>
              </a:rPr>
              <a:t>andwich loaves can be placed on the same shelf near to each other so that the customer can be reminded to buy one of the product when other two is picked to buy.</a:t>
            </a:r>
          </a:p>
          <a:p>
            <a:pPr marL="285750" indent="-285750">
              <a:buFont typeface="Wingdings" panose="05000000000000000000" pitchFamily="2" charset="2"/>
              <a:buChar char="ü"/>
            </a:pPr>
            <a:r>
              <a:rPr lang="en-IN" sz="1800" b="0" i="0" u="none" strike="noStrike" dirty="0">
                <a:solidFill>
                  <a:srgbClr val="000000"/>
                </a:solidFill>
                <a:effectLst/>
                <a:latin typeface="+mj-lt"/>
              </a:rPr>
              <a:t>[milk, tortillas]</a:t>
            </a:r>
            <a:r>
              <a:rPr lang="en-IN" dirty="0">
                <a:solidFill>
                  <a:srgbClr val="000000"/>
                </a:solidFill>
                <a:latin typeface="+mj-lt"/>
              </a:rPr>
              <a:t> </a:t>
            </a:r>
            <a:r>
              <a:rPr lang="en-IN" dirty="0">
                <a:solidFill>
                  <a:srgbClr val="000000"/>
                </a:solidFill>
                <a:latin typeface="+mj-lt"/>
                <a:sym typeface="Wingdings" panose="05000000000000000000" pitchFamily="2" charset="2"/>
              </a:rPr>
              <a:t> Sandwich bags with a lift value of 1.4. M</a:t>
            </a:r>
            <a:r>
              <a:rPr lang="en-IN" sz="1800" b="0" i="0" u="none" strike="noStrike" dirty="0">
                <a:solidFill>
                  <a:srgbClr val="000000"/>
                </a:solidFill>
                <a:effectLst/>
                <a:latin typeface="+mj-lt"/>
              </a:rPr>
              <a:t>ilk, Tortillas and </a:t>
            </a:r>
            <a:r>
              <a:rPr lang="en-IN" dirty="0">
                <a:solidFill>
                  <a:srgbClr val="000000"/>
                </a:solidFill>
                <a:latin typeface="+mj-lt"/>
                <a:sym typeface="Wingdings" panose="05000000000000000000" pitchFamily="2" charset="2"/>
              </a:rPr>
              <a:t>Sandwich bags can be placed on the same shelf to increase the customers’ propensity to buy all one of these when the other two is put on the cart.</a:t>
            </a:r>
          </a:p>
          <a:p>
            <a:pPr marL="285750" indent="-285750">
              <a:buFont typeface="Wingdings" panose="05000000000000000000" pitchFamily="2" charset="2"/>
              <a:buChar char="ü"/>
            </a:pPr>
            <a:r>
              <a:rPr lang="en-IN" sz="1800" b="0" i="0" u="none" strike="noStrike" dirty="0">
                <a:solidFill>
                  <a:srgbClr val="000000"/>
                </a:solidFill>
                <a:effectLst/>
                <a:latin typeface="+mj-lt"/>
                <a:sym typeface="Wingdings" panose="05000000000000000000" pitchFamily="2" charset="2"/>
              </a:rPr>
              <a:t>Paper towels and detergent can be placed in</a:t>
            </a:r>
            <a:r>
              <a:rPr lang="en-IN" dirty="0">
                <a:solidFill>
                  <a:srgbClr val="000000"/>
                </a:solidFill>
                <a:latin typeface="+mj-lt"/>
                <a:sym typeface="Wingdings" panose="05000000000000000000" pitchFamily="2" charset="2"/>
              </a:rPr>
              <a:t> a section near to the food section(</a:t>
            </a:r>
            <a:r>
              <a:rPr lang="en-IN" dirty="0" err="1">
                <a:solidFill>
                  <a:srgbClr val="000000"/>
                </a:solidFill>
                <a:latin typeface="+mj-lt"/>
                <a:sym typeface="Wingdings" panose="05000000000000000000" pitchFamily="2" charset="2"/>
              </a:rPr>
              <a:t>poultry,ice-ceam</a:t>
            </a:r>
            <a:r>
              <a:rPr lang="en-IN" dirty="0">
                <a:solidFill>
                  <a:srgbClr val="000000"/>
                </a:solidFill>
                <a:latin typeface="+mj-lt"/>
                <a:sym typeface="Wingdings" panose="05000000000000000000" pitchFamily="2" charset="2"/>
              </a:rPr>
              <a:t>) as there are many transactions in which they are bought together.</a:t>
            </a:r>
          </a:p>
          <a:p>
            <a:pPr marL="285750" indent="-285750">
              <a:buFont typeface="Wingdings" panose="05000000000000000000" pitchFamily="2" charset="2"/>
              <a:buChar char="ü"/>
            </a:pPr>
            <a:r>
              <a:rPr lang="en-US" dirty="0"/>
              <a:t>After March there is a decrease in number of orders and there is a sudden increase in May. This could be because of the Summer season related purchase. So items like juice and ice-cream can be sold as a combo from April to increase the sales even more.</a:t>
            </a:r>
          </a:p>
          <a:p>
            <a:pPr marL="285750" indent="-285750">
              <a:buFont typeface="Wingdings" panose="05000000000000000000" pitchFamily="2" charset="2"/>
              <a:buChar char="ü"/>
            </a:pPr>
            <a:r>
              <a:rPr lang="en-US" dirty="0"/>
              <a:t>Number of orders decreases from second quarter. More offers and discounts can be given during this time to encourage customers to purchase more items.</a:t>
            </a:r>
          </a:p>
          <a:p>
            <a:pPr marL="285750" indent="-285750">
              <a:buFont typeface="Wingdings" panose="05000000000000000000" pitchFamily="2" charset="2"/>
              <a:buChar char="ü"/>
            </a:pPr>
            <a:endParaRPr lang="en-IN" dirty="0">
              <a:solidFill>
                <a:srgbClr val="000000"/>
              </a:solidFill>
              <a:latin typeface="+mj-lt"/>
              <a:sym typeface="Wingdings" panose="05000000000000000000" pitchFamily="2" charset="2"/>
            </a:endParaRPr>
          </a:p>
          <a:p>
            <a:pPr marL="285750" indent="-285750">
              <a:buFont typeface="Wingdings" panose="05000000000000000000" pitchFamily="2" charset="2"/>
              <a:buChar char="ü"/>
            </a:pPr>
            <a:endParaRPr lang="en-IN" sz="1800" b="0" i="0" u="none" strike="noStrike" dirty="0">
              <a:solidFill>
                <a:srgbClr val="000000"/>
              </a:solidFill>
              <a:effectLst/>
              <a:latin typeface="+mj-lt"/>
            </a:endParaRPr>
          </a:p>
          <a:p>
            <a:pPr marL="285750" indent="-285750">
              <a:buFont typeface="Wingdings" panose="05000000000000000000" pitchFamily="2" charset="2"/>
              <a:buChar char="ü"/>
            </a:pPr>
            <a:endParaRPr lang="en-IN" sz="1800" b="0" i="0" u="none" strike="noStrike" dirty="0">
              <a:solidFill>
                <a:srgbClr val="000000"/>
              </a:solidFill>
              <a:effectLst/>
              <a:latin typeface="+mj-lt"/>
            </a:endParaRPr>
          </a:p>
          <a:p>
            <a:pPr marL="285750" indent="-285750">
              <a:buFont typeface="Wingdings" panose="05000000000000000000" pitchFamily="2" charset="2"/>
              <a:buChar char="ü"/>
            </a:pPr>
            <a:endParaRPr lang="en-US" dirty="0">
              <a:latin typeface="+mj-lt"/>
            </a:endParaRPr>
          </a:p>
          <a:p>
            <a:pPr marL="285750" indent="-285750">
              <a:buFont typeface="Wingdings" panose="05000000000000000000" pitchFamily="2" charset="2"/>
              <a:buChar char="ü"/>
            </a:pPr>
            <a:endParaRPr lang="en-US" dirty="0">
              <a:latin typeface="+mj-lt"/>
            </a:endParaRPr>
          </a:p>
          <a:p>
            <a:pPr marL="285750" indent="-285750">
              <a:buFont typeface="Wingdings" panose="05000000000000000000" pitchFamily="2" charset="2"/>
              <a:buChar char="ü"/>
            </a:pPr>
            <a:endParaRPr lang="en-US" dirty="0">
              <a:latin typeface="+mj-lt"/>
            </a:endParaRPr>
          </a:p>
          <a:p>
            <a:pPr marL="285750" indent="-285750">
              <a:buFont typeface="Wingdings" panose="05000000000000000000" pitchFamily="2" charset="2"/>
              <a:buChar char="ü"/>
            </a:pPr>
            <a:endParaRPr lang="en-US" dirty="0">
              <a:latin typeface="+mj-lt"/>
            </a:endParaRPr>
          </a:p>
          <a:p>
            <a:pPr marL="285750" indent="-285750">
              <a:buFont typeface="Wingdings" panose="05000000000000000000" pitchFamily="2" charset="2"/>
              <a:buChar char="ü"/>
            </a:pPr>
            <a:endParaRPr lang="en-US" dirty="0">
              <a:latin typeface="+mj-lt"/>
            </a:endParaRPr>
          </a:p>
          <a:p>
            <a:pPr marL="285750" indent="-285750">
              <a:buFont typeface="Wingdings" panose="05000000000000000000" pitchFamily="2" charset="2"/>
              <a:buChar char="ü"/>
            </a:pPr>
            <a:endParaRPr lang="en-US" dirty="0">
              <a:latin typeface="+mj-lt"/>
            </a:endParaRPr>
          </a:p>
          <a:p>
            <a:pPr marL="285750" indent="-285750">
              <a:buFont typeface="Wingdings" panose="05000000000000000000" pitchFamily="2" charset="2"/>
              <a:buChar char="ü"/>
            </a:pPr>
            <a:endParaRPr lang="en-IN" dirty="0">
              <a:latin typeface="+mj-lt"/>
            </a:endParaRPr>
          </a:p>
        </p:txBody>
      </p:sp>
    </p:spTree>
    <p:extLst>
      <p:ext uri="{BB962C8B-B14F-4D97-AF65-F5344CB8AC3E}">
        <p14:creationId xmlns:p14="http://schemas.microsoft.com/office/powerpoint/2010/main" val="1848293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BE7-FDB8-E0D5-D110-7290D3C2818C}"/>
              </a:ext>
            </a:extLst>
          </p:cNvPr>
          <p:cNvSpPr>
            <a:spLocks noGrp="1"/>
          </p:cNvSpPr>
          <p:nvPr>
            <p:ph type="title"/>
          </p:nvPr>
        </p:nvSpPr>
        <p:spPr>
          <a:xfrm>
            <a:off x="373223" y="199582"/>
            <a:ext cx="10804849" cy="1188720"/>
          </a:xfrm>
        </p:spPr>
        <p:txBody>
          <a:bodyPr/>
          <a:lstStyle/>
          <a:p>
            <a:r>
              <a:rPr lang="en-IN" b="1" i="0" dirty="0">
                <a:solidFill>
                  <a:srgbClr val="000000"/>
                </a:solidFill>
                <a:effectLst/>
                <a:latin typeface="lato" panose="020F0502020204030203" pitchFamily="34" charset="0"/>
              </a:rPr>
              <a:t>discount offers or combos</a:t>
            </a:r>
            <a:endParaRPr lang="en-IN" dirty="0"/>
          </a:p>
        </p:txBody>
      </p:sp>
      <p:sp>
        <p:nvSpPr>
          <p:cNvPr id="3" name="Content Placeholder 2">
            <a:extLst>
              <a:ext uri="{FF2B5EF4-FFF2-40B4-BE49-F238E27FC236}">
                <a16:creationId xmlns:a16="http://schemas.microsoft.com/office/drawing/2014/main" id="{7B580780-F965-4AFC-E356-82F773067BCA}"/>
              </a:ext>
            </a:extLst>
          </p:cNvPr>
          <p:cNvSpPr>
            <a:spLocks noGrp="1"/>
          </p:cNvSpPr>
          <p:nvPr>
            <p:ph idx="1"/>
          </p:nvPr>
        </p:nvSpPr>
        <p:spPr>
          <a:xfrm>
            <a:off x="1306285" y="1822025"/>
            <a:ext cx="9190654" cy="4342108"/>
          </a:xfrm>
        </p:spPr>
        <p:txBody>
          <a:bodyPr/>
          <a:lstStyle/>
          <a:p>
            <a:pPr>
              <a:buFont typeface="Wingdings" panose="05000000000000000000" pitchFamily="2" charset="2"/>
              <a:buChar char="ü"/>
            </a:pPr>
            <a:r>
              <a:rPr lang="en-IN" dirty="0">
                <a:latin typeface="+mj-lt"/>
              </a:rPr>
              <a:t>[bagels, cereals, sandwich bags] </a:t>
            </a:r>
            <a:r>
              <a:rPr lang="en-IN" dirty="0">
                <a:latin typeface="+mj-lt"/>
                <a:sym typeface="Wingdings" panose="05000000000000000000" pitchFamily="2" charset="2"/>
              </a:rPr>
              <a:t> Cheeses with a lift value of </a:t>
            </a:r>
            <a:r>
              <a:rPr lang="en-IN" sz="1800" b="0" i="0" u="none" strike="noStrike" dirty="0">
                <a:solidFill>
                  <a:srgbClr val="000000"/>
                </a:solidFill>
                <a:effectLst/>
                <a:latin typeface="+mj-lt"/>
              </a:rPr>
              <a:t>1.73</a:t>
            </a:r>
            <a:r>
              <a:rPr lang="en-IN" dirty="0">
                <a:latin typeface="+mj-lt"/>
              </a:rPr>
              <a:t>. Hence Bagels, Cereals, Sandwich bags and Cheeses can be sold as a Combo pack at a discounted rate.</a:t>
            </a:r>
          </a:p>
          <a:p>
            <a:pPr>
              <a:buFont typeface="Wingdings" panose="05000000000000000000" pitchFamily="2" charset="2"/>
              <a:buChar char="ü"/>
            </a:pPr>
            <a:r>
              <a:rPr lang="en-IN" dirty="0">
                <a:latin typeface="+mj-lt"/>
              </a:rPr>
              <a:t>[dinner rolls, poultry, juice] </a:t>
            </a:r>
            <a:r>
              <a:rPr lang="en-IN" dirty="0">
                <a:latin typeface="+mj-lt"/>
                <a:sym typeface="Wingdings" panose="05000000000000000000" pitchFamily="2" charset="2"/>
              </a:rPr>
              <a:t> </a:t>
            </a:r>
            <a:r>
              <a:rPr lang="en-IN" sz="1800" b="0" i="0" u="none" strike="noStrike" dirty="0">
                <a:solidFill>
                  <a:srgbClr val="000000"/>
                </a:solidFill>
                <a:effectLst/>
                <a:latin typeface="+mj-lt"/>
              </a:rPr>
              <a:t>spaghetti sauce</a:t>
            </a:r>
            <a:r>
              <a:rPr lang="en-IN" dirty="0">
                <a:latin typeface="+mj-lt"/>
              </a:rPr>
              <a:t> with a lift value of 1.57. The store can make a offer of ‘Buy 3 get 1 free’ with these items.</a:t>
            </a:r>
          </a:p>
          <a:p>
            <a:pPr>
              <a:buFont typeface="Wingdings" panose="05000000000000000000" pitchFamily="2" charset="2"/>
              <a:buChar char="ü"/>
            </a:pPr>
            <a:r>
              <a:rPr lang="en-US" dirty="0">
                <a:latin typeface="+mj-lt"/>
              </a:rPr>
              <a:t>[flour, individual meals] </a:t>
            </a:r>
            <a:r>
              <a:rPr lang="en-US" dirty="0">
                <a:latin typeface="+mj-lt"/>
                <a:sym typeface="Wingdings" panose="05000000000000000000" pitchFamily="2" charset="2"/>
              </a:rPr>
              <a:t> </a:t>
            </a:r>
            <a:r>
              <a:rPr lang="en-IN" sz="1800" b="0" i="0" u="none" strike="noStrike" dirty="0">
                <a:solidFill>
                  <a:srgbClr val="000000"/>
                </a:solidFill>
                <a:effectLst/>
                <a:latin typeface="+mj-lt"/>
              </a:rPr>
              <a:t>sandwich loaves</a:t>
            </a:r>
            <a:r>
              <a:rPr lang="en-IN" dirty="0">
                <a:latin typeface="+mj-lt"/>
              </a:rPr>
              <a:t> with a lift value of 1.45. The store can sell the Sandwich Loaves  at a discounted rate to those who buy I</a:t>
            </a:r>
            <a:r>
              <a:rPr lang="en-US" dirty="0" err="1">
                <a:latin typeface="+mj-lt"/>
              </a:rPr>
              <a:t>ndividual</a:t>
            </a:r>
            <a:r>
              <a:rPr lang="en-US" dirty="0">
                <a:latin typeface="+mj-lt"/>
              </a:rPr>
              <a:t> meals</a:t>
            </a:r>
            <a:r>
              <a:rPr lang="en-IN" dirty="0">
                <a:latin typeface="+mj-lt"/>
              </a:rPr>
              <a:t> and Flour.</a:t>
            </a:r>
          </a:p>
          <a:p>
            <a:pPr>
              <a:buFont typeface="Wingdings" panose="05000000000000000000" pitchFamily="2" charset="2"/>
              <a:buChar char="ü"/>
            </a:pPr>
            <a:r>
              <a:rPr lang="en-US" dirty="0">
                <a:latin typeface="+mj-lt"/>
              </a:rPr>
              <a:t>[poultry, beef] </a:t>
            </a:r>
            <a:r>
              <a:rPr lang="en-US" dirty="0">
                <a:latin typeface="+mj-lt"/>
                <a:sym typeface="Wingdings" panose="05000000000000000000" pitchFamily="2" charset="2"/>
              </a:rPr>
              <a:t> Sugar with a lift value of 1.42.</a:t>
            </a:r>
            <a:r>
              <a:rPr lang="en-IN" dirty="0">
                <a:latin typeface="+mj-lt"/>
                <a:sym typeface="Wingdings" panose="05000000000000000000" pitchFamily="2" charset="2"/>
              </a:rPr>
              <a:t> Sugar can be offered for free for those who buy Poultry and Beef in a ‘Buy 2 get 1 free’ offer. </a:t>
            </a:r>
          </a:p>
          <a:p>
            <a:pPr>
              <a:buFont typeface="Wingdings" panose="05000000000000000000" pitchFamily="2" charset="2"/>
              <a:buChar char="ü"/>
            </a:pPr>
            <a:r>
              <a:rPr lang="en-IN" dirty="0">
                <a:latin typeface="+mj-lt"/>
                <a:sym typeface="Wingdings" panose="05000000000000000000" pitchFamily="2" charset="2"/>
              </a:rPr>
              <a:t>Summer Sales can be conducted from April to June to increase the sales.</a:t>
            </a:r>
            <a:endParaRPr lang="en-IN" dirty="0">
              <a:latin typeface="+mj-lt"/>
            </a:endParaRPr>
          </a:p>
          <a:p>
            <a:pPr>
              <a:buFont typeface="Wingdings" panose="05000000000000000000" pitchFamily="2" charset="2"/>
              <a:buChar char="ü"/>
            </a:pPr>
            <a:endParaRPr lang="en-IN" dirty="0">
              <a:latin typeface="+mj-lt"/>
            </a:endParaRPr>
          </a:p>
          <a:p>
            <a:pPr>
              <a:buFont typeface="Wingdings" panose="05000000000000000000" pitchFamily="2" charset="2"/>
              <a:buChar char="ü"/>
            </a:pPr>
            <a:endParaRPr lang="en-IN" dirty="0">
              <a:latin typeface="+mj-lt"/>
            </a:endParaRPr>
          </a:p>
          <a:p>
            <a:pPr>
              <a:buFont typeface="Wingdings" panose="05000000000000000000" pitchFamily="2" charset="2"/>
              <a:buChar char="ü"/>
            </a:pPr>
            <a:endParaRPr lang="en-IN" dirty="0">
              <a:latin typeface="+mj-lt"/>
            </a:endParaRPr>
          </a:p>
        </p:txBody>
      </p:sp>
    </p:spTree>
    <p:extLst>
      <p:ext uri="{BB962C8B-B14F-4D97-AF65-F5344CB8AC3E}">
        <p14:creationId xmlns:p14="http://schemas.microsoft.com/office/powerpoint/2010/main" val="1510500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BC49-A035-C89A-9E2B-DE2400EE69D5}"/>
              </a:ext>
            </a:extLst>
          </p:cNvPr>
          <p:cNvSpPr>
            <a:spLocks noGrp="1"/>
          </p:cNvSpPr>
          <p:nvPr>
            <p:ph type="title"/>
          </p:nvPr>
        </p:nvSpPr>
        <p:spPr>
          <a:xfrm>
            <a:off x="2231136" y="2354953"/>
            <a:ext cx="7729728" cy="1188720"/>
          </a:xfrm>
        </p:spPr>
        <p:txBody>
          <a:bodyPr/>
          <a:lstStyle/>
          <a:p>
            <a:r>
              <a:rPr lang="en-IN" dirty="0"/>
              <a:t>THANK YOU</a:t>
            </a:r>
          </a:p>
        </p:txBody>
      </p:sp>
    </p:spTree>
    <p:extLst>
      <p:ext uri="{BB962C8B-B14F-4D97-AF65-F5344CB8AC3E}">
        <p14:creationId xmlns:p14="http://schemas.microsoft.com/office/powerpoint/2010/main" val="3911661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4D2B-46B1-496E-9863-51C463A1814A}"/>
              </a:ext>
            </a:extLst>
          </p:cNvPr>
          <p:cNvSpPr>
            <a:spLocks noGrp="1"/>
          </p:cNvSpPr>
          <p:nvPr>
            <p:ph type="title"/>
          </p:nvPr>
        </p:nvSpPr>
        <p:spPr>
          <a:xfrm>
            <a:off x="989045" y="442177"/>
            <a:ext cx="10151706" cy="1188720"/>
          </a:xfrm>
        </p:spPr>
        <p:txBody>
          <a:bodyPr>
            <a:normAutofit fontScale="90000"/>
          </a:bodyPr>
          <a:lstStyle/>
          <a:p>
            <a:br>
              <a:rPr lang="en-IN" b="1" i="0" dirty="0">
                <a:solidFill>
                  <a:srgbClr val="000000"/>
                </a:solidFill>
                <a:effectLst/>
                <a:latin typeface="lato" panose="020F0502020204030203" pitchFamily="34" charset="0"/>
              </a:rPr>
            </a:br>
            <a:br>
              <a:rPr lang="en-IN" b="1" i="0" dirty="0">
                <a:solidFill>
                  <a:srgbClr val="000000"/>
                </a:solidFill>
                <a:effectLst/>
                <a:latin typeface="lato" panose="020F0502020204030203" pitchFamily="34" charset="0"/>
              </a:rPr>
            </a:br>
            <a:r>
              <a:rPr lang="en-IN" b="1" i="0" dirty="0">
                <a:solidFill>
                  <a:srgbClr val="000000"/>
                </a:solidFill>
                <a:effectLst/>
                <a:latin typeface="lato" panose="020F0502020204030203" pitchFamily="34" charset="0"/>
              </a:rPr>
              <a:t>Problem Statement</a:t>
            </a:r>
            <a:br>
              <a:rPr lang="en-IN" b="1" i="0" dirty="0">
                <a:solidFill>
                  <a:srgbClr val="000000"/>
                </a:solidFill>
                <a:effectLst/>
                <a:latin typeface="lato" panose="020F0502020204030203" pitchFamily="34" charset="0"/>
              </a:rPr>
            </a:br>
            <a:br>
              <a:rPr lang="en-IN" dirty="0"/>
            </a:br>
            <a:endParaRPr lang="en-IN" dirty="0"/>
          </a:p>
        </p:txBody>
      </p:sp>
      <p:sp>
        <p:nvSpPr>
          <p:cNvPr id="3" name="Content Placeholder 2">
            <a:extLst>
              <a:ext uri="{FF2B5EF4-FFF2-40B4-BE49-F238E27FC236}">
                <a16:creationId xmlns:a16="http://schemas.microsoft.com/office/drawing/2014/main" id="{10505B7A-334A-71D8-DAC8-249880B9B73B}"/>
              </a:ext>
            </a:extLst>
          </p:cNvPr>
          <p:cNvSpPr>
            <a:spLocks noGrp="1"/>
          </p:cNvSpPr>
          <p:nvPr>
            <p:ph idx="1"/>
          </p:nvPr>
        </p:nvSpPr>
        <p:spPr>
          <a:xfrm>
            <a:off x="1063689" y="1947578"/>
            <a:ext cx="10151705" cy="3101983"/>
          </a:xfrm>
        </p:spPr>
        <p:txBody>
          <a:bodyPr/>
          <a:lstStyle/>
          <a:p>
            <a:pPr marL="0" indent="0" algn="l">
              <a:buNone/>
            </a:pPr>
            <a:r>
              <a:rPr lang="en-US" b="0" i="0" dirty="0">
                <a:solidFill>
                  <a:srgbClr val="000000"/>
                </a:solidFill>
                <a:effectLst/>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p>
          <a:p>
            <a:pPr marL="0" indent="0">
              <a:buNone/>
            </a:pPr>
            <a:br>
              <a:rPr lang="en-US" dirty="0"/>
            </a:br>
            <a:endParaRPr lang="en-IN" dirty="0"/>
          </a:p>
        </p:txBody>
      </p:sp>
    </p:spTree>
    <p:extLst>
      <p:ext uri="{BB962C8B-B14F-4D97-AF65-F5344CB8AC3E}">
        <p14:creationId xmlns:p14="http://schemas.microsoft.com/office/powerpoint/2010/main" val="3972877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4D2B-46B1-496E-9863-51C463A1814A}"/>
              </a:ext>
            </a:extLst>
          </p:cNvPr>
          <p:cNvSpPr>
            <a:spLocks noGrp="1"/>
          </p:cNvSpPr>
          <p:nvPr>
            <p:ph type="title"/>
          </p:nvPr>
        </p:nvSpPr>
        <p:spPr>
          <a:xfrm>
            <a:off x="1334277" y="78284"/>
            <a:ext cx="9591869" cy="1188720"/>
          </a:xfrm>
        </p:spPr>
        <p:txBody>
          <a:bodyPr>
            <a:normAutofit/>
          </a:bodyPr>
          <a:lstStyle/>
          <a:p>
            <a:r>
              <a:rPr lang="en-IN" b="1" i="0" dirty="0">
                <a:solidFill>
                  <a:srgbClr val="000000"/>
                </a:solidFill>
                <a:effectLst/>
                <a:latin typeface="lato" panose="020F0502020204030203" pitchFamily="34" charset="0"/>
              </a:rPr>
              <a:t>About Data</a:t>
            </a:r>
            <a:endParaRPr lang="en-IN" dirty="0"/>
          </a:p>
        </p:txBody>
      </p:sp>
      <p:sp>
        <p:nvSpPr>
          <p:cNvPr id="3" name="Content Placeholder 2">
            <a:extLst>
              <a:ext uri="{FF2B5EF4-FFF2-40B4-BE49-F238E27FC236}">
                <a16:creationId xmlns:a16="http://schemas.microsoft.com/office/drawing/2014/main" id="{10505B7A-334A-71D8-DAC8-249880B9B73B}"/>
              </a:ext>
            </a:extLst>
          </p:cNvPr>
          <p:cNvSpPr>
            <a:spLocks noGrp="1"/>
          </p:cNvSpPr>
          <p:nvPr>
            <p:ph idx="1"/>
          </p:nvPr>
        </p:nvSpPr>
        <p:spPr>
          <a:xfrm>
            <a:off x="2231136" y="1443727"/>
            <a:ext cx="8825640" cy="534364"/>
          </a:xfrm>
        </p:spPr>
        <p:txBody>
          <a:bodyPr>
            <a:normAutofit fontScale="25000" lnSpcReduction="20000"/>
          </a:bodyPr>
          <a:lstStyle/>
          <a:p>
            <a:pPr marL="0" indent="0" algn="l">
              <a:buNone/>
            </a:pPr>
            <a:endParaRPr lang="en-US" dirty="0">
              <a:solidFill>
                <a:srgbClr val="000000"/>
              </a:solidFill>
              <a:latin typeface="lato" panose="020F0502020204030203" pitchFamily="34" charset="0"/>
            </a:endParaRPr>
          </a:p>
          <a:p>
            <a:pPr marL="0" indent="0" algn="l">
              <a:buNone/>
            </a:pPr>
            <a:endParaRPr lang="en-US" b="0" i="0" dirty="0">
              <a:solidFill>
                <a:srgbClr val="000000"/>
              </a:solidFill>
              <a:effectLst/>
              <a:latin typeface="lato" panose="020F0502020204030203" pitchFamily="34" charset="0"/>
            </a:endParaRPr>
          </a:p>
          <a:p>
            <a:pPr marL="0" indent="0" algn="l">
              <a:buNone/>
            </a:pPr>
            <a:endParaRPr lang="en-US" b="0" i="0" dirty="0">
              <a:solidFill>
                <a:srgbClr val="000000"/>
              </a:solidFill>
              <a:effectLst/>
              <a:latin typeface="lato" panose="020F0502020204030203" pitchFamily="34" charset="0"/>
            </a:endParaRPr>
          </a:p>
          <a:p>
            <a:pPr marL="0" indent="0" algn="l">
              <a:buNone/>
            </a:pPr>
            <a:endParaRPr lang="en-US" b="0" i="0" dirty="0">
              <a:solidFill>
                <a:srgbClr val="000000"/>
              </a:solidFill>
              <a:effectLst/>
              <a:latin typeface="lato" panose="020F0502020204030203" pitchFamily="34" charset="0"/>
            </a:endParaRPr>
          </a:p>
          <a:p>
            <a:pPr marL="0" indent="0">
              <a:buNone/>
            </a:pPr>
            <a:br>
              <a:rPr lang="en-US" dirty="0"/>
            </a:br>
            <a:endParaRPr lang="en-IN" dirty="0"/>
          </a:p>
        </p:txBody>
      </p:sp>
      <p:pic>
        <p:nvPicPr>
          <p:cNvPr id="5" name="Picture 4">
            <a:extLst>
              <a:ext uri="{FF2B5EF4-FFF2-40B4-BE49-F238E27FC236}">
                <a16:creationId xmlns:a16="http://schemas.microsoft.com/office/drawing/2014/main" id="{43F8E1E3-3709-1E86-E441-9B5371936D92}"/>
              </a:ext>
            </a:extLst>
          </p:cNvPr>
          <p:cNvPicPr>
            <a:picLocks noChangeAspect="1"/>
          </p:cNvPicPr>
          <p:nvPr/>
        </p:nvPicPr>
        <p:blipFill>
          <a:blip r:embed="rId2"/>
          <a:stretch>
            <a:fillRect/>
          </a:stretch>
        </p:blipFill>
        <p:spPr>
          <a:xfrm>
            <a:off x="6820678" y="1710909"/>
            <a:ext cx="5110648" cy="3607540"/>
          </a:xfrm>
          <a:prstGeom prst="rect">
            <a:avLst/>
          </a:prstGeom>
        </p:spPr>
      </p:pic>
      <p:sp>
        <p:nvSpPr>
          <p:cNvPr id="4" name="TextBox 3">
            <a:extLst>
              <a:ext uri="{FF2B5EF4-FFF2-40B4-BE49-F238E27FC236}">
                <a16:creationId xmlns:a16="http://schemas.microsoft.com/office/drawing/2014/main" id="{D86FEA82-B0D7-39BC-806C-CB10BD224CDC}"/>
              </a:ext>
            </a:extLst>
          </p:cNvPr>
          <p:cNvSpPr txBox="1"/>
          <p:nvPr/>
        </p:nvSpPr>
        <p:spPr>
          <a:xfrm>
            <a:off x="747010" y="1793425"/>
            <a:ext cx="5896946" cy="3416320"/>
          </a:xfrm>
          <a:prstGeom prst="rect">
            <a:avLst/>
          </a:prstGeom>
          <a:noFill/>
        </p:spPr>
        <p:txBody>
          <a:bodyPr wrap="square" rtlCol="0">
            <a:spAutoFit/>
          </a:bodyPr>
          <a:lstStyle/>
          <a:p>
            <a:pPr marL="285750" indent="-285750" algn="l">
              <a:buClr>
                <a:schemeClr val="accent2"/>
              </a:buClr>
              <a:buFont typeface="Wingdings" panose="05000000000000000000" pitchFamily="2" charset="2"/>
              <a:buChar char="ü"/>
            </a:pPr>
            <a:r>
              <a:rPr lang="en-US" b="0" i="0" dirty="0">
                <a:solidFill>
                  <a:srgbClr val="000000"/>
                </a:solidFill>
                <a:effectLst/>
              </a:rPr>
              <a:t>The first 5 rows of the dataset returned by head function in Python shown here belongs to Order Id of 1.</a:t>
            </a:r>
          </a:p>
          <a:p>
            <a:pPr algn="l">
              <a:buClr>
                <a:schemeClr val="accent2"/>
              </a:buClr>
            </a:pPr>
            <a:endParaRPr lang="en-US" b="0" i="0" dirty="0">
              <a:solidFill>
                <a:srgbClr val="000000"/>
              </a:solidFill>
              <a:effectLst/>
            </a:endParaRPr>
          </a:p>
          <a:p>
            <a:pPr marL="285750" indent="-285750" algn="l">
              <a:buClr>
                <a:schemeClr val="accent2"/>
              </a:buClr>
              <a:buFont typeface="Wingdings" panose="05000000000000000000" pitchFamily="2" charset="2"/>
              <a:buChar char="ü"/>
            </a:pPr>
            <a:r>
              <a:rPr lang="en-US" dirty="0">
                <a:solidFill>
                  <a:srgbClr val="000000"/>
                </a:solidFill>
              </a:rPr>
              <a:t>The Date of the Order is January 1 , 2018.</a:t>
            </a:r>
          </a:p>
          <a:p>
            <a:pPr algn="l">
              <a:buClr>
                <a:schemeClr val="accent2"/>
              </a:buClr>
            </a:pPr>
            <a:endParaRPr lang="en-US" dirty="0">
              <a:solidFill>
                <a:srgbClr val="000000"/>
              </a:solidFill>
            </a:endParaRPr>
          </a:p>
          <a:p>
            <a:pPr marL="285750" indent="-285750" algn="l">
              <a:buClr>
                <a:schemeClr val="accent2"/>
              </a:buClr>
              <a:buFont typeface="Wingdings" panose="05000000000000000000" pitchFamily="2" charset="2"/>
              <a:buChar char="ü"/>
            </a:pPr>
            <a:r>
              <a:rPr lang="en-US" dirty="0">
                <a:solidFill>
                  <a:srgbClr val="000000"/>
                </a:solidFill>
              </a:rPr>
              <a:t>Some of the items purchased in the order are Yogurt, Pork, Sandwich Bags, Lunch Meat, All-purpose.</a:t>
            </a:r>
          </a:p>
          <a:p>
            <a:pPr algn="l">
              <a:buClr>
                <a:schemeClr val="accent2"/>
              </a:buClr>
            </a:pPr>
            <a:endParaRPr lang="en-US" dirty="0">
              <a:solidFill>
                <a:srgbClr val="000000"/>
              </a:solidFill>
            </a:endParaRPr>
          </a:p>
          <a:p>
            <a:pPr marL="285750" indent="-285750" algn="l">
              <a:buClr>
                <a:schemeClr val="accent2"/>
              </a:buClr>
              <a:buFont typeface="Wingdings" panose="05000000000000000000" pitchFamily="2" charset="2"/>
              <a:buChar char="ü"/>
            </a:pPr>
            <a:r>
              <a:rPr lang="en-US" dirty="0"/>
              <a:t>The transactions from October to December are not present in the dataset for all the years.</a:t>
            </a:r>
            <a:endParaRPr lang="en-US" b="0" i="0" dirty="0">
              <a:solidFill>
                <a:srgbClr val="000000"/>
              </a:solidFill>
              <a:effectLst/>
            </a:endParaRPr>
          </a:p>
          <a:p>
            <a:pPr marL="285750" indent="-285750" algn="l">
              <a:buClr>
                <a:schemeClr val="accent2"/>
              </a:buClr>
              <a:buFont typeface="Wingdings" panose="05000000000000000000" pitchFamily="2" charset="2"/>
              <a:buChar char="ü"/>
            </a:pPr>
            <a:endParaRPr lang="en-US" b="0" i="0" dirty="0">
              <a:solidFill>
                <a:srgbClr val="000000"/>
              </a:solidFill>
              <a:effectLst/>
            </a:endParaRPr>
          </a:p>
          <a:p>
            <a:pPr marL="285750" indent="-285750" algn="l">
              <a:buClr>
                <a:schemeClr val="accent2"/>
              </a:buClr>
              <a:buFont typeface="Wingdings" panose="05000000000000000000" pitchFamily="2" charset="2"/>
              <a:buChar char="ü"/>
            </a:pPr>
            <a:endParaRPr lang="en-US" b="0" i="0" dirty="0">
              <a:solidFill>
                <a:srgbClr val="000000"/>
              </a:solidFill>
              <a:effectLst/>
            </a:endParaRPr>
          </a:p>
        </p:txBody>
      </p:sp>
    </p:spTree>
    <p:extLst>
      <p:ext uri="{BB962C8B-B14F-4D97-AF65-F5344CB8AC3E}">
        <p14:creationId xmlns:p14="http://schemas.microsoft.com/office/powerpoint/2010/main" val="1085723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3C9A-1007-A9E1-56FB-7D41B24B4712}"/>
              </a:ext>
            </a:extLst>
          </p:cNvPr>
          <p:cNvSpPr>
            <a:spLocks noGrp="1"/>
          </p:cNvSpPr>
          <p:nvPr>
            <p:ph type="title"/>
          </p:nvPr>
        </p:nvSpPr>
        <p:spPr>
          <a:xfrm>
            <a:off x="877078" y="208912"/>
            <a:ext cx="10811068" cy="1188720"/>
          </a:xfrm>
        </p:spPr>
        <p:txBody>
          <a:bodyPr/>
          <a:lstStyle/>
          <a:p>
            <a:r>
              <a:rPr lang="en-IN" b="1" i="0" dirty="0">
                <a:solidFill>
                  <a:srgbClr val="000000"/>
                </a:solidFill>
                <a:effectLst/>
                <a:latin typeface="lato" panose="020F0502020204030203" pitchFamily="34" charset="0"/>
              </a:rPr>
              <a:t>About Data - Info</a:t>
            </a:r>
            <a:endParaRPr lang="en-IN" dirty="0"/>
          </a:p>
        </p:txBody>
      </p:sp>
      <p:sp>
        <p:nvSpPr>
          <p:cNvPr id="3" name="Content Placeholder 2">
            <a:extLst>
              <a:ext uri="{FF2B5EF4-FFF2-40B4-BE49-F238E27FC236}">
                <a16:creationId xmlns:a16="http://schemas.microsoft.com/office/drawing/2014/main" id="{99A4CF8B-BE63-F999-B62A-1E8C19E04CC6}"/>
              </a:ext>
            </a:extLst>
          </p:cNvPr>
          <p:cNvSpPr>
            <a:spLocks noGrp="1"/>
          </p:cNvSpPr>
          <p:nvPr>
            <p:ph idx="1"/>
          </p:nvPr>
        </p:nvSpPr>
        <p:spPr>
          <a:xfrm>
            <a:off x="877078" y="1630337"/>
            <a:ext cx="6557519" cy="4714479"/>
          </a:xfrm>
        </p:spPr>
        <p:txBody>
          <a:bodyPr/>
          <a:lstStyle/>
          <a:p>
            <a:pPr marL="0" indent="0">
              <a:buNone/>
            </a:pPr>
            <a:r>
              <a:rPr lang="en-IN" dirty="0"/>
              <a:t>Info of the data given by info function in Python is shown below</a:t>
            </a:r>
          </a:p>
          <a:p>
            <a:pPr>
              <a:buFont typeface="Wingdings" panose="05000000000000000000" pitchFamily="2" charset="2"/>
              <a:buChar char="ü"/>
            </a:pPr>
            <a:r>
              <a:rPr lang="en-US" dirty="0"/>
              <a:t>Null and Datatype information of each column in the dataset given by info function in Python.</a:t>
            </a:r>
          </a:p>
          <a:p>
            <a:pPr>
              <a:buFont typeface="Wingdings" panose="05000000000000000000" pitchFamily="2" charset="2"/>
              <a:buChar char="ü"/>
            </a:pPr>
            <a:r>
              <a:rPr lang="en-US" dirty="0"/>
              <a:t>Dataset contains 20641 records.</a:t>
            </a:r>
          </a:p>
          <a:p>
            <a:pPr>
              <a:buFont typeface="Wingdings" panose="05000000000000000000" pitchFamily="2" charset="2"/>
              <a:buChar char="ü"/>
            </a:pPr>
            <a:r>
              <a:rPr lang="en-US" dirty="0"/>
              <a:t>There are 3 columns in the dataset.</a:t>
            </a:r>
          </a:p>
          <a:p>
            <a:pPr>
              <a:buFont typeface="Wingdings" panose="05000000000000000000" pitchFamily="2" charset="2"/>
              <a:buChar char="ü"/>
            </a:pPr>
            <a:r>
              <a:rPr lang="en-US" dirty="0"/>
              <a:t>There are no null values in the dataset.</a:t>
            </a:r>
          </a:p>
          <a:p>
            <a:pPr>
              <a:buFont typeface="Wingdings" panose="05000000000000000000" pitchFamily="2" charset="2"/>
              <a:buChar char="ü"/>
            </a:pPr>
            <a:r>
              <a:rPr lang="en-US" dirty="0"/>
              <a:t>Date and Product is of object datatype.</a:t>
            </a:r>
          </a:p>
          <a:p>
            <a:pPr>
              <a:buFont typeface="Wingdings" panose="05000000000000000000" pitchFamily="2" charset="2"/>
              <a:buChar char="ü"/>
            </a:pPr>
            <a:r>
              <a:rPr lang="en-US" dirty="0" err="1"/>
              <a:t>Order_id</a:t>
            </a:r>
            <a:r>
              <a:rPr lang="en-US" dirty="0"/>
              <a:t> is of Integer datatype.</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AD785929-F6C3-032D-EFBA-2619D15F460A}"/>
              </a:ext>
            </a:extLst>
          </p:cNvPr>
          <p:cNvPicPr>
            <a:picLocks noChangeAspect="1"/>
          </p:cNvPicPr>
          <p:nvPr/>
        </p:nvPicPr>
        <p:blipFill>
          <a:blip r:embed="rId2"/>
          <a:stretch>
            <a:fillRect/>
          </a:stretch>
        </p:blipFill>
        <p:spPr>
          <a:xfrm>
            <a:off x="7434597" y="1630337"/>
            <a:ext cx="4757403" cy="2745629"/>
          </a:xfrm>
          <a:prstGeom prst="rect">
            <a:avLst/>
          </a:prstGeom>
        </p:spPr>
      </p:pic>
    </p:spTree>
    <p:extLst>
      <p:ext uri="{BB962C8B-B14F-4D97-AF65-F5344CB8AC3E}">
        <p14:creationId xmlns:p14="http://schemas.microsoft.com/office/powerpoint/2010/main" val="160555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6F62-15CD-B40B-FABE-31C5E0EB7E90}"/>
              </a:ext>
            </a:extLst>
          </p:cNvPr>
          <p:cNvSpPr>
            <a:spLocks noGrp="1"/>
          </p:cNvSpPr>
          <p:nvPr>
            <p:ph type="title"/>
          </p:nvPr>
        </p:nvSpPr>
        <p:spPr>
          <a:xfrm>
            <a:off x="401216" y="152929"/>
            <a:ext cx="11336694" cy="1188720"/>
          </a:xfrm>
        </p:spPr>
        <p:txBody>
          <a:bodyPr/>
          <a:lstStyle/>
          <a:p>
            <a:r>
              <a:rPr lang="en-IN" b="1" i="0" dirty="0">
                <a:solidFill>
                  <a:srgbClr val="000000"/>
                </a:solidFill>
                <a:effectLst/>
                <a:latin typeface="lato" panose="020F0502020204030203" pitchFamily="34" charset="0"/>
              </a:rPr>
              <a:t>About Data – Summary statistics</a:t>
            </a:r>
            <a:endParaRPr lang="en-IN" dirty="0"/>
          </a:p>
        </p:txBody>
      </p:sp>
      <p:sp>
        <p:nvSpPr>
          <p:cNvPr id="12" name="TextBox 11">
            <a:extLst>
              <a:ext uri="{FF2B5EF4-FFF2-40B4-BE49-F238E27FC236}">
                <a16:creationId xmlns:a16="http://schemas.microsoft.com/office/drawing/2014/main" id="{AAD0C882-4917-6984-6745-C37D22D19F55}"/>
              </a:ext>
            </a:extLst>
          </p:cNvPr>
          <p:cNvSpPr txBox="1"/>
          <p:nvPr/>
        </p:nvSpPr>
        <p:spPr>
          <a:xfrm>
            <a:off x="401216" y="1578413"/>
            <a:ext cx="8976049" cy="369332"/>
          </a:xfrm>
          <a:prstGeom prst="rect">
            <a:avLst/>
          </a:prstGeom>
          <a:noFill/>
        </p:spPr>
        <p:txBody>
          <a:bodyPr wrap="square" rtlCol="0">
            <a:spAutoFit/>
          </a:bodyPr>
          <a:lstStyle/>
          <a:p>
            <a:r>
              <a:rPr lang="en-IN" dirty="0"/>
              <a:t>Summary Statistics of the data given by describe function in Python is shown below</a:t>
            </a:r>
          </a:p>
        </p:txBody>
      </p:sp>
      <p:pic>
        <p:nvPicPr>
          <p:cNvPr id="4" name="Picture 3">
            <a:extLst>
              <a:ext uri="{FF2B5EF4-FFF2-40B4-BE49-F238E27FC236}">
                <a16:creationId xmlns:a16="http://schemas.microsoft.com/office/drawing/2014/main" id="{4E16FA14-3985-1784-F24A-0583216D4493}"/>
              </a:ext>
            </a:extLst>
          </p:cNvPr>
          <p:cNvPicPr>
            <a:picLocks noChangeAspect="1"/>
          </p:cNvPicPr>
          <p:nvPr/>
        </p:nvPicPr>
        <p:blipFill>
          <a:blip r:embed="rId2"/>
          <a:stretch>
            <a:fillRect/>
          </a:stretch>
        </p:blipFill>
        <p:spPr>
          <a:xfrm>
            <a:off x="8132406" y="2116590"/>
            <a:ext cx="3429000" cy="3800475"/>
          </a:xfrm>
          <a:prstGeom prst="rect">
            <a:avLst/>
          </a:prstGeom>
        </p:spPr>
      </p:pic>
      <p:sp>
        <p:nvSpPr>
          <p:cNvPr id="8" name="Content Placeholder 7">
            <a:extLst>
              <a:ext uri="{FF2B5EF4-FFF2-40B4-BE49-F238E27FC236}">
                <a16:creationId xmlns:a16="http://schemas.microsoft.com/office/drawing/2014/main" id="{A485162A-CC2E-6BF7-43C6-9A408F311AA9}"/>
              </a:ext>
            </a:extLst>
          </p:cNvPr>
          <p:cNvSpPr>
            <a:spLocks noGrp="1"/>
          </p:cNvSpPr>
          <p:nvPr>
            <p:ph idx="1"/>
          </p:nvPr>
        </p:nvSpPr>
        <p:spPr>
          <a:xfrm>
            <a:off x="327691" y="2116590"/>
            <a:ext cx="7729728" cy="3800475"/>
          </a:xfrm>
        </p:spPr>
        <p:txBody>
          <a:bodyPr/>
          <a:lstStyle/>
          <a:p>
            <a:pPr>
              <a:buFont typeface="Wingdings" panose="05000000000000000000" pitchFamily="2" charset="2"/>
              <a:buChar char="ü"/>
            </a:pPr>
            <a:r>
              <a:rPr lang="en-US" dirty="0"/>
              <a:t>Date column has an unique value of 603 which means that the dataset contains data for 603 days.</a:t>
            </a:r>
          </a:p>
          <a:p>
            <a:pPr>
              <a:buFont typeface="Wingdings" panose="05000000000000000000" pitchFamily="2" charset="2"/>
              <a:buChar char="ü"/>
            </a:pPr>
            <a:r>
              <a:rPr lang="en-US" dirty="0"/>
              <a:t>The Date 08-02-2019 occurs 183 times in the dataset which implies that it is the day on which most number of items are sold.</a:t>
            </a:r>
          </a:p>
          <a:p>
            <a:pPr>
              <a:buFont typeface="Wingdings" panose="05000000000000000000" pitchFamily="2" charset="2"/>
              <a:buChar char="ü"/>
            </a:pPr>
            <a:r>
              <a:rPr lang="en-US" dirty="0"/>
              <a:t>Product column has an unique value of 37 meaning that there are 37 different products sold at Grocery Store.</a:t>
            </a:r>
          </a:p>
          <a:p>
            <a:pPr>
              <a:buFont typeface="Wingdings" panose="05000000000000000000" pitchFamily="2" charset="2"/>
              <a:buChar char="ü"/>
            </a:pPr>
            <a:r>
              <a:rPr lang="en-US" dirty="0"/>
              <a:t>The top product inferred from the data is Poultry which is sold 640 times.</a:t>
            </a:r>
          </a:p>
          <a:p>
            <a:endParaRPr lang="en-IN" dirty="0"/>
          </a:p>
        </p:txBody>
      </p:sp>
    </p:spTree>
    <p:extLst>
      <p:ext uri="{BB962C8B-B14F-4D97-AF65-F5344CB8AC3E}">
        <p14:creationId xmlns:p14="http://schemas.microsoft.com/office/powerpoint/2010/main" val="1222434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9477-B8A8-6AF2-B5B2-42D0F370A6A6}"/>
              </a:ext>
            </a:extLst>
          </p:cNvPr>
          <p:cNvSpPr>
            <a:spLocks noGrp="1"/>
          </p:cNvSpPr>
          <p:nvPr>
            <p:ph type="title"/>
          </p:nvPr>
        </p:nvSpPr>
        <p:spPr/>
        <p:txBody>
          <a:bodyPr/>
          <a:lstStyle/>
          <a:p>
            <a:r>
              <a:rPr lang="en-IN" b="1" i="0" dirty="0">
                <a:solidFill>
                  <a:srgbClr val="000000"/>
                </a:solidFill>
                <a:effectLst/>
                <a:latin typeface="lato" panose="020F0502020204030203" pitchFamily="34" charset="0"/>
              </a:rPr>
              <a:t>About Data</a:t>
            </a:r>
            <a:endParaRPr lang="en-IN" dirty="0"/>
          </a:p>
        </p:txBody>
      </p:sp>
      <p:sp>
        <p:nvSpPr>
          <p:cNvPr id="3" name="Content Placeholder 2">
            <a:extLst>
              <a:ext uri="{FF2B5EF4-FFF2-40B4-BE49-F238E27FC236}">
                <a16:creationId xmlns:a16="http://schemas.microsoft.com/office/drawing/2014/main" id="{4CC79A1D-DED8-D607-696D-EF763597A06B}"/>
              </a:ext>
            </a:extLst>
          </p:cNvPr>
          <p:cNvSpPr>
            <a:spLocks noGrp="1"/>
          </p:cNvSpPr>
          <p:nvPr>
            <p:ph idx="1"/>
          </p:nvPr>
        </p:nvSpPr>
        <p:spPr/>
        <p:txBody>
          <a:bodyPr/>
          <a:lstStyle/>
          <a:p>
            <a:pPr>
              <a:buFont typeface="Wingdings" panose="05000000000000000000" pitchFamily="2" charset="2"/>
              <a:buChar char="ü"/>
            </a:pPr>
            <a:r>
              <a:rPr lang="en-US" dirty="0"/>
              <a:t>Shape of the Data:</a:t>
            </a:r>
          </a:p>
          <a:p>
            <a:pPr>
              <a:buFont typeface="Wingdings" panose="05000000000000000000" pitchFamily="2" charset="2"/>
              <a:buChar char="ü"/>
            </a:pPr>
            <a:endParaRPr lang="en-US" dirty="0"/>
          </a:p>
          <a:p>
            <a:pPr>
              <a:buFont typeface="Wingdings" panose="05000000000000000000" pitchFamily="2" charset="2"/>
              <a:buChar char="ü"/>
            </a:pPr>
            <a:r>
              <a:rPr lang="en-US" dirty="0"/>
              <a:t>The data has 20641 rows with 3 columns.</a:t>
            </a:r>
          </a:p>
          <a:p>
            <a:pPr marL="0" indent="0">
              <a:buNone/>
            </a:pPr>
            <a:endParaRPr lang="en-IN" dirty="0"/>
          </a:p>
        </p:txBody>
      </p:sp>
      <p:pic>
        <p:nvPicPr>
          <p:cNvPr id="6" name="Picture 5">
            <a:extLst>
              <a:ext uri="{FF2B5EF4-FFF2-40B4-BE49-F238E27FC236}">
                <a16:creationId xmlns:a16="http://schemas.microsoft.com/office/drawing/2014/main" id="{03628ED9-F119-FEF7-626D-271783213394}"/>
              </a:ext>
            </a:extLst>
          </p:cNvPr>
          <p:cNvPicPr>
            <a:picLocks noChangeAspect="1"/>
          </p:cNvPicPr>
          <p:nvPr/>
        </p:nvPicPr>
        <p:blipFill>
          <a:blip r:embed="rId2"/>
          <a:stretch>
            <a:fillRect/>
          </a:stretch>
        </p:blipFill>
        <p:spPr>
          <a:xfrm>
            <a:off x="2323808" y="3052666"/>
            <a:ext cx="3457575" cy="304800"/>
          </a:xfrm>
          <a:prstGeom prst="rect">
            <a:avLst/>
          </a:prstGeom>
        </p:spPr>
      </p:pic>
    </p:spTree>
    <p:extLst>
      <p:ext uri="{BB962C8B-B14F-4D97-AF65-F5344CB8AC3E}">
        <p14:creationId xmlns:p14="http://schemas.microsoft.com/office/powerpoint/2010/main" val="3307276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C827-82B0-4A65-C68F-07B19296F373}"/>
              </a:ext>
            </a:extLst>
          </p:cNvPr>
          <p:cNvSpPr>
            <a:spLocks noGrp="1"/>
          </p:cNvSpPr>
          <p:nvPr>
            <p:ph type="title"/>
          </p:nvPr>
        </p:nvSpPr>
        <p:spPr>
          <a:xfrm>
            <a:off x="950167" y="2371207"/>
            <a:ext cx="10515600" cy="1325563"/>
          </a:xfrm>
        </p:spPr>
        <p:txBody>
          <a:bodyPr>
            <a:normAutofit/>
          </a:bodyPr>
          <a:lstStyle/>
          <a:p>
            <a:pPr algn="ctr"/>
            <a:r>
              <a:rPr lang="en-IN" b="1" i="0" dirty="0">
                <a:solidFill>
                  <a:srgbClr val="000000"/>
                </a:solidFill>
                <a:effectLst/>
                <a:latin typeface="lato" panose="020F0502020204030203" pitchFamily="34" charset="0"/>
              </a:rPr>
              <a:t>Exploratory Analysis</a:t>
            </a:r>
            <a:endParaRPr lang="en-IN" dirty="0"/>
          </a:p>
        </p:txBody>
      </p:sp>
    </p:spTree>
    <p:extLst>
      <p:ext uri="{BB962C8B-B14F-4D97-AF65-F5344CB8AC3E}">
        <p14:creationId xmlns:p14="http://schemas.microsoft.com/office/powerpoint/2010/main" val="727045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2743</TotalTime>
  <Words>2726</Words>
  <Application>Microsoft Office PowerPoint</Application>
  <PresentationFormat>Widescreen</PresentationFormat>
  <Paragraphs>188</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Gill Sans MT</vt:lpstr>
      <vt:lpstr>lato</vt:lpstr>
      <vt:lpstr>lato</vt:lpstr>
      <vt:lpstr>Wingdings</vt:lpstr>
      <vt:lpstr>Parcel</vt:lpstr>
      <vt:lpstr>MARKET BASKET ANALYSIS</vt:lpstr>
      <vt:lpstr>Agenda &amp; Executive Summary of the data</vt:lpstr>
      <vt:lpstr>Contents of the ppt</vt:lpstr>
      <vt:lpstr>  Problem Statement  </vt:lpstr>
      <vt:lpstr>About Data</vt:lpstr>
      <vt:lpstr>About Data - Info</vt:lpstr>
      <vt:lpstr>About Data – Summary statistics</vt:lpstr>
      <vt:lpstr>About Data</vt:lpstr>
      <vt:lpstr>Exploratory Analysis</vt:lpstr>
      <vt:lpstr>UNIvariate analysis</vt:lpstr>
      <vt:lpstr>UNIVARIATE ANALYSIS - Product</vt:lpstr>
      <vt:lpstr>BIVARIATE ANALYSIS</vt:lpstr>
      <vt:lpstr>BIVARIATE ANALYSIS – yearly Order Trend</vt:lpstr>
      <vt:lpstr>BIVARIATE ANALYSIS- Quarterly Order Trend</vt:lpstr>
      <vt:lpstr>BIVARIATE ANALYSIS- monthly Order Trend</vt:lpstr>
      <vt:lpstr>BIVARIATE ANALYSIS- DAY-WISE Order Trend</vt:lpstr>
      <vt:lpstr>BIVARIATE ANALYSIS- Weekly Order Trend</vt:lpstr>
      <vt:lpstr>BIVARIATE ANALYSIS – Dayname-Order Trends </vt:lpstr>
      <vt:lpstr>BIVARIATE ANALYSIS - Total Items Sold  Across Order IDs</vt:lpstr>
      <vt:lpstr>BIVARIATE ANALYSIS - Total Items Sold  Across Order IDs</vt:lpstr>
      <vt:lpstr>BIVARIATE ANALYSIS – Product count across order id</vt:lpstr>
      <vt:lpstr>BIVARIATE ANALYSIS – Product count across order id</vt:lpstr>
      <vt:lpstr>Use of Market Basket Analysis (Association Rules)</vt:lpstr>
      <vt:lpstr>What is Market Basket Analysis? </vt:lpstr>
      <vt:lpstr>What is Association Rules? </vt:lpstr>
      <vt:lpstr>3 metrics in Association Rules </vt:lpstr>
      <vt:lpstr>Example - Association Rules</vt:lpstr>
      <vt:lpstr>Knime workflow</vt:lpstr>
      <vt:lpstr>Associations Identified </vt:lpstr>
      <vt:lpstr>Associations Identified </vt:lpstr>
      <vt:lpstr>Associations Identified </vt:lpstr>
      <vt:lpstr>Associations – SORTED ON LIFT</vt:lpstr>
      <vt:lpstr>  A suggestion of Possible Combos with Lucrative Offers  </vt:lpstr>
      <vt:lpstr>recommendations</vt:lpstr>
      <vt:lpstr>discount offers or combos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 MileStone 1</dc:title>
  <dc:creator>Varsha Srinivasan</dc:creator>
  <cp:lastModifiedBy>Varsha Srinivasan</cp:lastModifiedBy>
  <cp:revision>83</cp:revision>
  <dcterms:created xsi:type="dcterms:W3CDTF">2022-08-05T18:35:05Z</dcterms:created>
  <dcterms:modified xsi:type="dcterms:W3CDTF">2023-01-23T19:10:12Z</dcterms:modified>
</cp:coreProperties>
</file>