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257" r:id="rId3"/>
    <p:sldId id="369" r:id="rId4"/>
    <p:sldId id="370" r:id="rId5"/>
    <p:sldId id="372" r:id="rId6"/>
    <p:sldId id="373" r:id="rId7"/>
    <p:sldId id="379" r:id="rId8"/>
    <p:sldId id="376" r:id="rId9"/>
    <p:sldId id="380" r:id="rId10"/>
    <p:sldId id="381" r:id="rId11"/>
    <p:sldId id="382" r:id="rId12"/>
    <p:sldId id="384" r:id="rId13"/>
    <p:sldId id="375" r:id="rId14"/>
    <p:sldId id="377" r:id="rId15"/>
    <p:sldId id="378"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7000"/>
              </a:lnSpc>
              <a:spcAft>
                <a:spcPts val="800"/>
              </a:spcAft>
            </a:pPr>
            <a:r>
              <a:rPr lang="en-IN" sz="3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MALWARE DETECTION USING XAI</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
          <p:cNvSpPr txBox="1">
            <a:spLocks noChangeArrowheads="1"/>
          </p:cNvSpPr>
          <p:nvPr/>
        </p:nvSpPr>
        <p:spPr bwMode="auto">
          <a:xfrm>
            <a:off x="5966691" y="5644863"/>
            <a:ext cx="7054154" cy="101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R="1066800" algn="ctr">
              <a:lnSpc>
                <a:spcPct val="107000"/>
              </a:lnSpc>
              <a:spcBef>
                <a:spcPts val="1860"/>
              </a:spcBef>
              <a:spcAft>
                <a:spcPts val="800"/>
              </a:spcAft>
              <a:buNone/>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VARSSHA BALASUNDARAM         210701325</a:t>
            </a:r>
          </a:p>
          <a:p>
            <a:pPr marR="1066800" algn="ctr">
              <a:lnSpc>
                <a:spcPct val="107000"/>
              </a:lnSpc>
              <a:spcBef>
                <a:spcPts val="1860"/>
              </a:spcBef>
              <a:spcAft>
                <a:spcPts val="800"/>
              </a:spcAft>
              <a:buNone/>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KARISHMA KANNADASAN           210701106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19643</a:t>
            </a:r>
            <a:r>
              <a:rPr lang="en-IN" sz="2800" b="1" dirty="0">
                <a:solidFill>
                  <a:srgbClr val="002060"/>
                </a:solidFill>
                <a:latin typeface="Verdana" panose="020B0604030504040204" pitchFamily="34" charset="0"/>
                <a:ea typeface="+mn-ea"/>
                <a:cs typeface="+mn-cs"/>
              </a:rPr>
              <a:t> – </a:t>
            </a:r>
            <a:r>
              <a:rPr lang="en-US" altLang="en-IN" sz="2800" b="1" dirty="0">
                <a:solidFill>
                  <a:srgbClr val="002060"/>
                </a:solidFill>
                <a:latin typeface="Verdana" panose="020B0604030504040204" pitchFamily="34" charset="0"/>
                <a:ea typeface="+mn-ea"/>
                <a:cs typeface="+mn-cs"/>
              </a:rPr>
              <a:t>FOML</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p:txBody>
          <a:bodyPr/>
          <a:lstStyle/>
          <a:p>
            <a:pPr marL="270510" algn="just">
              <a:lnSpc>
                <a:spcPct val="107000"/>
              </a:lnSpc>
              <a:spcAft>
                <a:spcPts val="800"/>
              </a:spcAf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XAI and LIME</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2400" kern="0" dirty="0">
                <a:solidFill>
                  <a:srgbClr val="000000"/>
                </a:solidFill>
                <a:effectLst/>
                <a:latin typeface="Times New Roman" panose="02020603050405020304" pitchFamily="18" charset="0"/>
                <a:ea typeface="Times New Roman" panose="02020603050405020304" pitchFamily="18" charset="0"/>
              </a:rPr>
              <a:t>Significant security concerns are introduced by the wide app ecosystem and the widespread use of Android smartphones. Apps that are malicious yet look safe might steal confidential information, tamper with how a device works, or even transmit other malware. Strong and understandable malware detection technologies are essential to counter this danger. This paper describes how to use Explainable AI (XAI) methods, particularly LIME (Local Interpretable Model-Agnostic Explanations), when combined with decision trees. </a:t>
            </a: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236149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55651" y="1752600"/>
            <a:ext cx="6322482" cy="4267200"/>
          </a:xfrm>
        </p:spPr>
        <p:txBody>
          <a:bodyPr/>
          <a:lstStyle/>
          <a:p>
            <a:pPr marL="0" indent="0" algn="just">
              <a:lnSpc>
                <a:spcPct val="107000"/>
              </a:lnSpc>
              <a:spcAft>
                <a:spcPts val="800"/>
              </a:spcAft>
              <a:buNone/>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Using decision trees and LIME for interpretability, we have established a structure for a transparent malware detection system. What has been done and the expected results are laid down as follows. We loaded the CSV file, which included a class label and malware traits from extracted features of android ( binary coded as 0s and 1s). We investigated the data types and found that, while one or two columns may be categorical, most of the columns show binary attributes</a:t>
            </a: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4" name="Picture 3">
            <a:extLst>
              <a:ext uri="{FF2B5EF4-FFF2-40B4-BE49-F238E27FC236}">
                <a16:creationId xmlns:a16="http://schemas.microsoft.com/office/drawing/2014/main" id="{2F7044CC-B5FE-B7E1-CAB2-B05130AE15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2645" y="2064807"/>
            <a:ext cx="4376614" cy="3049059"/>
          </a:xfrm>
          <a:prstGeom prst="rect">
            <a:avLst/>
          </a:prstGeom>
        </p:spPr>
      </p:pic>
    </p:spTree>
    <p:extLst>
      <p:ext uri="{BB962C8B-B14F-4D97-AF65-F5344CB8AC3E}">
        <p14:creationId xmlns:p14="http://schemas.microsoft.com/office/powerpoint/2010/main" val="196899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55650" y="1752600"/>
            <a:ext cx="10623549" cy="4267200"/>
          </a:xfrm>
        </p:spPr>
        <p:txBody>
          <a:bodyPr/>
          <a:lstStyle/>
          <a:p>
            <a:pPr marL="0" indent="0" algn="just">
              <a:lnSpc>
                <a:spcPct val="107000"/>
              </a:lnSpc>
              <a:spcAft>
                <a:spcPts val="800"/>
              </a:spcAft>
              <a:buNone/>
            </a:pPr>
            <a:r>
              <a:rPr lang="en-IN" sz="2400" kern="0" dirty="0">
                <a:effectLst/>
                <a:latin typeface="Times New Roman" panose="02020603050405020304" pitchFamily="18" charset="0"/>
                <a:ea typeface="Times New Roman" panose="02020603050405020304" pitchFamily="18" charset="0"/>
              </a:rPr>
              <a:t>The data was divided into testing and training sets. The testing set is used to evaluate the model's performance once it has been constructed with the training </a:t>
            </a:r>
            <a:r>
              <a:rPr lang="en-IN" sz="2400" kern="0" dirty="0" err="1">
                <a:effectLst/>
                <a:latin typeface="Times New Roman" panose="02020603050405020304" pitchFamily="18" charset="0"/>
                <a:ea typeface="Times New Roman" panose="02020603050405020304" pitchFamily="18" charset="0"/>
              </a:rPr>
              <a:t>set.We</a:t>
            </a:r>
            <a:r>
              <a:rPr lang="en-IN" sz="2400" kern="0" dirty="0">
                <a:effectLst/>
                <a:latin typeface="Times New Roman" panose="02020603050405020304" pitchFamily="18" charset="0"/>
                <a:ea typeface="Times New Roman" panose="02020603050405020304" pitchFamily="18" charset="0"/>
              </a:rPr>
              <a:t> developed a decision tree model, a class of machine learning models characterized by their interpretability.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To understand the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of the model, use LIME to explain predictions on samples that are misclassified as well as those that are correctly classified as malware or benign. Examined the LIME explanations to determine which characteristics are most important for the model's choices and to find possible areas for development.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extLst>
      <p:ext uri="{BB962C8B-B14F-4D97-AF65-F5344CB8AC3E}">
        <p14:creationId xmlns:p14="http://schemas.microsoft.com/office/powerpoint/2010/main" val="134715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kern="0" dirty="0">
                <a:solidFill>
                  <a:srgbClr val="000000"/>
                </a:solidFill>
                <a:effectLst/>
                <a:latin typeface="Times New Roman" panose="02020603050405020304" pitchFamily="18" charset="0"/>
                <a:ea typeface="Times New Roman" panose="02020603050405020304" pitchFamily="18" charset="0"/>
              </a:rPr>
              <a:t>A serious security risk brought about by the widespread use of Android smartphones and the extensive app store is the presence of illegal apps which appear as trustworthy ones. These applications could spread further viruses, steal confidential information, or disrupt device operations. We need effective and understandable malware detection solutions to counter this danger. The paper explores developing a transparent </a:t>
            </a:r>
            <a:r>
              <a:rPr lang="en-IN" sz="2400" kern="0" dirty="0" err="1">
                <a:solidFill>
                  <a:srgbClr val="000000"/>
                </a:solidFill>
                <a:effectLst/>
                <a:latin typeface="Times New Roman" panose="02020603050405020304" pitchFamily="18" charset="0"/>
                <a:ea typeface="Times New Roman" panose="02020603050405020304" pitchFamily="18" charset="0"/>
              </a:rPr>
              <a:t>defense</a:t>
            </a:r>
            <a:r>
              <a:rPr lang="en-IN" sz="2400" kern="0" dirty="0">
                <a:solidFill>
                  <a:srgbClr val="000000"/>
                </a:solidFill>
                <a:effectLst/>
                <a:latin typeface="Times New Roman" panose="02020603050405020304" pitchFamily="18" charset="0"/>
                <a:ea typeface="Times New Roman" panose="02020603050405020304" pitchFamily="18" charset="0"/>
              </a:rPr>
              <a:t> against mobile threats by utilizing Explainable AI (XAI) techniques in alongside decision trees. Decision trees, in contrast to complex black-box models, provide built-in interpretability. Their arrangement shows an arrangement of features used for classification, similar to an if-then-else flowchart. </a:t>
            </a:r>
            <a:endParaRPr lang="en-IN" sz="2400" dirty="0"/>
          </a:p>
        </p:txBody>
      </p:sp>
      <p:sp>
        <p:nvSpPr>
          <p:cNvPr id="7" name="Date Placeholder 6"/>
          <p:cNvSpPr>
            <a:spLocks noGrp="1"/>
          </p:cNvSpPr>
          <p:nvPr>
            <p:ph type="dt" sz="half" idx="10"/>
          </p:nvPr>
        </p:nvSpPr>
        <p:spPr/>
        <p:txBody>
          <a:bodyPr/>
          <a:lstStyle/>
          <a:p>
            <a:pPr>
              <a:defRPr/>
            </a:pPr>
            <a:r>
              <a:rPr lang="en-US"/>
              <a:t>Phase-II First Review</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6233" y="1749425"/>
            <a:ext cx="10668000" cy="4267200"/>
          </a:xfrm>
        </p:spPr>
        <p:txBody>
          <a:bodyPr/>
          <a:lstStyle/>
          <a:p>
            <a:pPr marL="270510" algn="just">
              <a:lnSpc>
                <a:spcPct val="107000"/>
              </a:lnSpc>
              <a:spcAft>
                <a:spcPts val="800"/>
              </a:spcAft>
            </a:pP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[1]A. A. Al-Hashmi et al., "Deep-Ensemble and Multifaceted </a:t>
            </a:r>
            <a:r>
              <a:rPr lang="en-IN" sz="2400" kern="0" dirty="0" err="1">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Behavioral</a:t>
            </a: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Malware Variant Detection Model," in IEEE Access, vol. 10, pp. 42762-42777, 2022, </a:t>
            </a:r>
            <a:r>
              <a:rPr lang="en-IN" sz="2400" kern="0" dirty="0" err="1">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doi</a:t>
            </a: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10.1109/ACCESS.2022.3168794.</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spcAft>
                <a:spcPts val="800"/>
              </a:spcAft>
            </a:pP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[2]T. H. Hai, V. Van Thieu, T. T. Duong, H. H. Nguyen and E. -N. Huh, "A Proposed New Endpoint Detection and Response With Image-Based Malware Detection System," in IEEE Access, vol. 11, pp. 122859-122875, 2023, </a:t>
            </a:r>
            <a:r>
              <a:rPr lang="en-IN" sz="2400" kern="0" dirty="0" err="1">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doi</a:t>
            </a: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10.1109/ACCESS.2023.3329112.</a:t>
            </a:r>
            <a:endParaRPr lang="en-IN" sz="2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spcAft>
                <a:spcPts val="800"/>
              </a:spcAft>
            </a:pP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[3]Ö. A. Aslan and R. </a:t>
            </a:r>
            <a:r>
              <a:rPr lang="en-IN" sz="2400" kern="0" dirty="0" err="1">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Samet</a:t>
            </a: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 Comprehensive Review on Malware Detection Approaches," in IEEE Access, vol. 8, pp. 6249-6271, 2020, </a:t>
            </a:r>
            <a:r>
              <a:rPr lang="en-IN" sz="2400" kern="0" dirty="0" err="1">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doi</a:t>
            </a:r>
            <a:r>
              <a:rPr lang="en-IN" sz="2400" kern="0" dirty="0">
                <a:solidFill>
                  <a:srgbClr val="222222"/>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10.1109/ACCESS.2019.2963724.</a:t>
            </a:r>
            <a:r>
              <a:rPr lang="en-IN" sz="2400" kern="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Link</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a:ln>
                  <a:noFill/>
                </a:ln>
                <a:solidFill>
                  <a:srgbClr val="000000"/>
                </a:solidFill>
                <a:effectLst/>
                <a:uLnTx/>
                <a:uFillTx/>
                <a:latin typeface="Verdana" panose="020B0604030504040204"/>
                <a:ea typeface="+mn-ea"/>
                <a:cs typeface="+mn-cs"/>
              </a:rPr>
            </a:br>
            <a:r>
              <a:rPr kumimoji="0" lang="en-IN" altLang="en-US" sz="2800" b="0" i="0" u="none" strike="noStrike" kern="0" cap="none" spc="0" normalizeH="0" baseline="0" noProof="0">
                <a:ln>
                  <a:noFill/>
                </a:ln>
                <a:solidFill>
                  <a:srgbClr val="000000"/>
                </a:solidFill>
                <a:effectLst/>
                <a:uLnTx/>
                <a:uFillTx/>
                <a:latin typeface="Verdana" panose="020B0604030504040204"/>
                <a:ea typeface="+mn-ea"/>
                <a:cs typeface="+mn-cs"/>
              </a:rPr>
              <a:t>https://github.com/varssha01/CS19643-FOML-325-106-PROJECT</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16</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a:xfrm>
            <a:off x="755651" y="1752600"/>
            <a:ext cx="10668000" cy="4134854"/>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kern="0" dirty="0">
                <a:solidFill>
                  <a:srgbClr val="000000"/>
                </a:solidFill>
                <a:effectLst/>
                <a:latin typeface="Times New Roman" panose="02020603050405020304" pitchFamily="18" charset="0"/>
                <a:ea typeface="Times New Roman" panose="02020603050405020304" pitchFamily="18" charset="0"/>
              </a:rPr>
              <a:t>A problem that has started since the last one to two decades, and has risen to a concerning level in recent times is malware. Malware can steal or manipulate our data. Especially confidential or sensitive </a:t>
            </a:r>
            <a:r>
              <a:rPr lang="en-IN" sz="2400" kern="0" dirty="0" err="1">
                <a:solidFill>
                  <a:srgbClr val="000000"/>
                </a:solidFill>
                <a:effectLst/>
                <a:latin typeface="Times New Roman" panose="02020603050405020304" pitchFamily="18" charset="0"/>
                <a:ea typeface="Times New Roman" panose="02020603050405020304" pitchFamily="18" charset="0"/>
              </a:rPr>
              <a:t>data.Machine</a:t>
            </a:r>
            <a:r>
              <a:rPr lang="en-IN" sz="2400" kern="0" dirty="0">
                <a:solidFill>
                  <a:srgbClr val="000000"/>
                </a:solidFill>
                <a:effectLst/>
                <a:latin typeface="Times New Roman" panose="02020603050405020304" pitchFamily="18" charset="0"/>
                <a:ea typeface="Times New Roman" panose="02020603050405020304" pitchFamily="18" charset="0"/>
              </a:rPr>
              <a:t> learning and deep learning have proven to be very effective and less time consuming. This paper aims to delve into the application of machine learning models in malware detection. Classification is the most efficient method for this purpose. But many of these techniques might still give some false positives. So now we need to understand that ML in malware detection can work efficiently up till detecting the malware, but it all takes place under </a:t>
            </a:r>
            <a:r>
              <a:rPr lang="en-IN" sz="2400" kern="0" dirty="0" err="1">
                <a:solidFill>
                  <a:srgbClr val="000000"/>
                </a:solidFill>
                <a:effectLst/>
                <a:latin typeface="Times New Roman" panose="02020603050405020304" pitchFamily="18" charset="0"/>
                <a:ea typeface="Times New Roman" panose="02020603050405020304" pitchFamily="18" charset="0"/>
              </a:rPr>
              <a:t>wraps.This</a:t>
            </a:r>
            <a:r>
              <a:rPr lang="en-IN" sz="2400" kern="0" dirty="0">
                <a:solidFill>
                  <a:srgbClr val="000000"/>
                </a:solidFill>
                <a:effectLst/>
                <a:latin typeface="Times New Roman" panose="02020603050405020304" pitchFamily="18" charset="0"/>
                <a:ea typeface="Times New Roman" panose="02020603050405020304" pitchFamily="18" charset="0"/>
              </a:rPr>
              <a:t> makes understanding and debugging very difficult. Hence , to make the whole detection process more transparent, it will be very effective to combine </a:t>
            </a:r>
            <a:r>
              <a:rPr lang="en-IN" sz="2400" kern="0" dirty="0" err="1">
                <a:solidFill>
                  <a:srgbClr val="000000"/>
                </a:solidFill>
                <a:effectLst/>
                <a:latin typeface="Times New Roman" panose="02020603050405020304" pitchFamily="18" charset="0"/>
                <a:ea typeface="Times New Roman" panose="02020603050405020304" pitchFamily="18" charset="0"/>
              </a:rPr>
              <a:t>eXplainable</a:t>
            </a:r>
            <a:r>
              <a:rPr lang="en-IN" sz="2400" kern="0" dirty="0">
                <a:solidFill>
                  <a:srgbClr val="000000"/>
                </a:solidFill>
                <a:effectLst/>
                <a:latin typeface="Times New Roman" panose="02020603050405020304" pitchFamily="18" charset="0"/>
                <a:ea typeface="Times New Roman" panose="02020603050405020304" pitchFamily="18" charset="0"/>
              </a:rPr>
              <a:t> Ai with Ml. </a:t>
            </a: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lgn="just">
              <a:lnSpc>
                <a:spcPct val="107000"/>
              </a:lnSpc>
              <a:spcAft>
                <a:spcPts val="800"/>
              </a:spcAf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tackles the growing threat of mobile malware on the Android platform by building a robust and explainable detection system. The system will leverage decision trees for classifying apps as malicious or benign, while also prioritizing interpretability. By </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key features that influence these classifications, the project aims to provide clear explanations for why apps are flagged as malware. Additionally, Explainable AI (XAI) techniques might be explored to offer even deeper, localized insights into individual app classifications. This focus on interpretability fosters user trust and empowers informed decision-making when encountering potential threats.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kern="0" dirty="0">
                <a:solidFill>
                  <a:srgbClr val="000000"/>
                </a:solidFill>
                <a:effectLst/>
                <a:latin typeface="Times New Roman" panose="02020603050405020304" pitchFamily="18" charset="0"/>
                <a:ea typeface="Times New Roman" panose="02020603050405020304" pitchFamily="18" charset="0"/>
              </a:rPr>
              <a:t>The widespread adoption of smartphones has revolutionized our lives, but it has also created vulnerabilities for malicious actors. They deploy malware disguised as legitimate apps to steal data, disrupt phone functionality, or launch attacks. To combat this threat, robust and explainable malware detection systems are </a:t>
            </a:r>
            <a:r>
              <a:rPr lang="en-IN" sz="2400" kern="0" dirty="0" err="1">
                <a:solidFill>
                  <a:srgbClr val="000000"/>
                </a:solidFill>
                <a:effectLst/>
                <a:latin typeface="Times New Roman" panose="02020603050405020304" pitchFamily="18" charset="0"/>
                <a:ea typeface="Times New Roman" panose="02020603050405020304" pitchFamily="18" charset="0"/>
              </a:rPr>
              <a:t>crucial.This</a:t>
            </a:r>
            <a:r>
              <a:rPr lang="en-IN" sz="2400" kern="0" dirty="0">
                <a:solidFill>
                  <a:srgbClr val="000000"/>
                </a:solidFill>
                <a:effectLst/>
                <a:latin typeface="Times New Roman" panose="02020603050405020304" pitchFamily="18" charset="0"/>
                <a:ea typeface="Times New Roman" panose="02020603050405020304" pitchFamily="18" charset="0"/>
              </a:rPr>
              <a:t> project tackles this challenge by building a system specifically for the Android platform. It leverages decision trees, known for their interpretability, allowing us to understand the logic behind the model's classifications of apps as malicious or benign. This is essential for security applications. Additionally, Explainable AI (XAI) techniques can provide even deeper insights into the decision-making process. By understanding "why" an app is flagged as malicious, we can build user trust and take appropriate actions. </a:t>
            </a: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pic>
        <p:nvPicPr>
          <p:cNvPr id="4" name="Picture 3">
            <a:extLst>
              <a:ext uri="{FF2B5EF4-FFF2-40B4-BE49-F238E27FC236}">
                <a16:creationId xmlns:a16="http://schemas.microsoft.com/office/drawing/2014/main" id="{C4735A3D-4D00-437B-1F97-4549DE12C2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8201" y="1971155"/>
            <a:ext cx="7975600" cy="38300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270510" marR="3175" algn="just">
              <a:lnSpc>
                <a:spcPct val="107000"/>
              </a:lnSpc>
              <a:spcAft>
                <a:spcPts val="800"/>
              </a:spcAf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APK-</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Acts like a container for Android apps. It holds everything an app needs to run, from its code and resources to icons and images. Think of it as a box with all the ingredients for a mobile program.</a:t>
            </a:r>
          </a:p>
          <a:p>
            <a:pPr marL="270510" marR="3175" algn="just">
              <a:lnSpc>
                <a:spcPct val="107000"/>
              </a:lnSpc>
              <a:spcAft>
                <a:spcPts val="800"/>
              </a:spcAf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 is like summarizing a news article. You take a big chunk of text (raw data) and identify the key points (features) - who, what, when, where - to create a more concise and informative representation for training models.</a:t>
            </a: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3175" algn="just">
              <a:lnSpc>
                <a:spcPct val="107000"/>
              </a:lnSpc>
              <a:spcAft>
                <a:spcPts val="800"/>
              </a:spcAf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decision tree is like that, but for machine learning. It asks a series of "yes" or "no" questions based on features (data points) to classify things. Easy to visualize, it shows the steps the model takes to reach a decision.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3175" algn="just">
              <a:lnSpc>
                <a:spcPct val="10700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270510" marR="3175" algn="just">
              <a:lnSpc>
                <a:spcPct val="107000"/>
              </a:lnSpc>
              <a:spcAft>
                <a:spcPts val="800"/>
              </a:spcAf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LIME-</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LIME (Local Interpretable Model-Agnostic Explanations) is a technique used in machine learning to understand why a model makes a specific prediction for a single data point.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3175" algn="just">
              <a:lnSpc>
                <a:spcPct val="107000"/>
              </a:lnSpc>
              <a:spcAft>
                <a:spcPts val="800"/>
              </a:spcAft>
              <a:tabLst>
                <a:tab pos="717550" algn="l"/>
              </a:tabLs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XAI-</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XAI removes the smoke and mirrors, helping us understand how models arrive at their predictions. By </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features and their importance, XAI techniques like decision tree visualization or LIME explanations give us insights into the model's decision-making process.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3175" indent="0" algn="just">
              <a:lnSpc>
                <a:spcPct val="107000"/>
              </a:lnSpc>
              <a:spcAft>
                <a:spcPts val="800"/>
              </a:spcAft>
              <a:buNone/>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extLst>
      <p:ext uri="{BB962C8B-B14F-4D97-AF65-F5344CB8AC3E}">
        <p14:creationId xmlns:p14="http://schemas.microsoft.com/office/powerpoint/2010/main" val="170398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p:txBody>
          <a:bodyPr/>
          <a:lstStyle/>
          <a:p>
            <a:pPr marL="270510" algn="just">
              <a:lnSpc>
                <a:spcPct val="107000"/>
              </a:lnSpc>
              <a:spcAft>
                <a:spcPts val="800"/>
              </a:spcAf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400" kern="0" dirty="0">
                <a:solidFill>
                  <a:srgbClr val="000000"/>
                </a:solidFill>
                <a:effectLst/>
                <a:latin typeface="Times New Roman" panose="02020603050405020304" pitchFamily="18" charset="0"/>
                <a:ea typeface="Times New Roman" panose="02020603050405020304" pitchFamily="18" charset="0"/>
              </a:rPr>
              <a:t>Pre-processing procedures make sure the data is prepared for use in the decision tree model after it has been evaluated. Cleaning the data and preparing it for a model that uses machine learning are necessary steps in the data preprocessing process, which also improves the machine learning model's accuracy and efficiency. Removing data points with missing values is done if the missing values are rare and do not correspond to a particular app activity.</a:t>
            </a:r>
          </a:p>
          <a:p>
            <a:pPr marL="0" indent="0" algn="just">
              <a:lnSpc>
                <a:spcPct val="107000"/>
              </a:lnSpc>
              <a:spcAft>
                <a:spcPts val="800"/>
              </a:spcAft>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p:txBody>
          <a:bodyPr/>
          <a:lstStyle/>
          <a:p>
            <a:pPr algn="just">
              <a:lnSpc>
                <a:spcPct val="107000"/>
              </a:lnSpc>
              <a:spcAft>
                <a:spcPts val="800"/>
              </a:spcAft>
              <a:buFont typeface="Wingdings" panose="05000000000000000000" pitchFamily="2" charset="2"/>
              <a:buChar char="q"/>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DECISION TREE: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2400" kern="0" dirty="0">
                <a:solidFill>
                  <a:srgbClr val="000000"/>
                </a:solidFill>
                <a:effectLst/>
                <a:latin typeface="Times New Roman" panose="02020603050405020304" pitchFamily="18" charset="0"/>
                <a:ea typeface="Times New Roman" panose="02020603050405020304" pitchFamily="18" charset="0"/>
              </a:rPr>
              <a:t>While there are many decision tree algorithms available, CART (Classification And Regression Trees) and C4.5 are common options for classification.  Using an iterative methodology, CART starts at the root node with all of the training data. The feature that produces the "purest" split—that is, the child nodes that result have a higher concentration of a single class—malware or benign—than the parent node—is chosen after all features have been </a:t>
            </a:r>
            <a:r>
              <a:rPr lang="en-IN" sz="2400" kern="0" dirty="0" err="1">
                <a:solidFill>
                  <a:srgbClr val="000000"/>
                </a:solidFill>
                <a:effectLst/>
                <a:latin typeface="Times New Roman" panose="02020603050405020304" pitchFamily="18" charset="0"/>
                <a:ea typeface="Times New Roman" panose="02020603050405020304" pitchFamily="18" charset="0"/>
              </a:rPr>
              <a:t>analyzed</a:t>
            </a:r>
            <a:r>
              <a:rPr lang="en-IN" sz="2400" kern="0" dirty="0">
                <a:solidFill>
                  <a:srgbClr val="000000"/>
                </a:solidFill>
                <a:effectLst/>
                <a:latin typeface="Times New Roman" panose="02020603050405020304" pitchFamily="18" charset="0"/>
                <a:ea typeface="Times New Roman" panose="02020603050405020304" pitchFamily="18" charset="0"/>
              </a:rPr>
              <a:t>. </a:t>
            </a: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extLst>
      <p:ext uri="{BB962C8B-B14F-4D97-AF65-F5344CB8AC3E}">
        <p14:creationId xmlns:p14="http://schemas.microsoft.com/office/powerpoint/2010/main" val="692567934"/>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224</TotalTime>
  <Words>1519</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List of Modules</vt:lpstr>
      <vt:lpstr>Implementation/Results of Module</vt:lpstr>
      <vt:lpstr>Implementation/Results of Module</vt:lpstr>
      <vt:lpstr>Implementation/Results of Module</vt:lpstr>
      <vt:lpstr>Implementation/Results of Module</vt:lpstr>
      <vt:lpstr>Implementation/Results of Module</vt:lpstr>
      <vt:lpstr> Conclusion</vt:lpstr>
      <vt:lpstr>References</vt:lpstr>
      <vt:lpstr>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Poornima Balasundaram</cp:lastModifiedBy>
  <cp:revision>10</cp:revision>
  <dcterms:created xsi:type="dcterms:W3CDTF">2023-08-03T04:32:00Z</dcterms:created>
  <dcterms:modified xsi:type="dcterms:W3CDTF">2024-05-20T06:26:49Z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