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
  </p:notesMasterIdLst>
  <p:sldIdLst>
    <p:sldId id="256" r:id="rId2"/>
    <p:sldId id="257" r:id="rId3"/>
    <p:sldId id="369" r:id="rId4"/>
    <p:sldId id="370" r:id="rId5"/>
    <p:sldId id="381" r:id="rId6"/>
    <p:sldId id="373" r:id="rId7"/>
    <p:sldId id="379" r:id="rId8"/>
    <p:sldId id="382" r:id="rId9"/>
    <p:sldId id="376" r:id="rId10"/>
    <p:sldId id="380" r:id="rId11"/>
    <p:sldId id="375" r:id="rId12"/>
    <p:sldId id="377" r:id="rId13"/>
    <p:sldId id="378"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AA21D3-BC62-4069-A7DD-BFE8045D2CE0}" v="4" dt="2024-05-19T15:05:55.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LEN SHALINI" userId="3ad9dc7402798f3e" providerId="LiveId" clId="{7FAA21D3-BC62-4069-A7DD-BFE8045D2CE0}"/>
    <pc:docChg chg="undo custSel addSld modSld">
      <pc:chgData name="HELEN SHALINI" userId="3ad9dc7402798f3e" providerId="LiveId" clId="{7FAA21D3-BC62-4069-A7DD-BFE8045D2CE0}" dt="2024-05-19T15:17:05.389" v="136" actId="20577"/>
      <pc:docMkLst>
        <pc:docMk/>
      </pc:docMkLst>
      <pc:sldChg chg="modSp mod">
        <pc:chgData name="HELEN SHALINI" userId="3ad9dc7402798f3e" providerId="LiveId" clId="{7FAA21D3-BC62-4069-A7DD-BFE8045D2CE0}" dt="2024-05-19T15:06:52.239" v="101" actId="123"/>
        <pc:sldMkLst>
          <pc:docMk/>
          <pc:sldMk cId="0" sldId="257"/>
        </pc:sldMkLst>
        <pc:spChg chg="mod">
          <ac:chgData name="HELEN SHALINI" userId="3ad9dc7402798f3e" providerId="LiveId" clId="{7FAA21D3-BC62-4069-A7DD-BFE8045D2CE0}" dt="2024-05-19T15:06:52.239" v="101" actId="123"/>
          <ac:spMkLst>
            <pc:docMk/>
            <pc:sldMk cId="0" sldId="257"/>
            <ac:spMk id="3" creationId="{00000000-0000-0000-0000-000000000000}"/>
          </ac:spMkLst>
        </pc:spChg>
      </pc:sldChg>
      <pc:sldChg chg="modSp mod">
        <pc:chgData name="HELEN SHALINI" userId="3ad9dc7402798f3e" providerId="LiveId" clId="{7FAA21D3-BC62-4069-A7DD-BFE8045D2CE0}" dt="2024-05-19T15:06:46.757" v="100" actId="123"/>
        <pc:sldMkLst>
          <pc:docMk/>
          <pc:sldMk cId="0" sldId="369"/>
        </pc:sldMkLst>
        <pc:spChg chg="mod">
          <ac:chgData name="HELEN SHALINI" userId="3ad9dc7402798f3e" providerId="LiveId" clId="{7FAA21D3-BC62-4069-A7DD-BFE8045D2CE0}" dt="2024-05-19T15:06:46.757" v="100" actId="123"/>
          <ac:spMkLst>
            <pc:docMk/>
            <pc:sldMk cId="0" sldId="369"/>
            <ac:spMk id="3" creationId="{00000000-0000-0000-0000-000000000000}"/>
          </ac:spMkLst>
        </pc:spChg>
      </pc:sldChg>
      <pc:sldChg chg="modSp mod">
        <pc:chgData name="HELEN SHALINI" userId="3ad9dc7402798f3e" providerId="LiveId" clId="{7FAA21D3-BC62-4069-A7DD-BFE8045D2CE0}" dt="2024-05-19T15:07:05.136" v="102" actId="123"/>
        <pc:sldMkLst>
          <pc:docMk/>
          <pc:sldMk cId="0" sldId="373"/>
        </pc:sldMkLst>
        <pc:spChg chg="mod">
          <ac:chgData name="HELEN SHALINI" userId="3ad9dc7402798f3e" providerId="LiveId" clId="{7FAA21D3-BC62-4069-A7DD-BFE8045D2CE0}" dt="2024-05-19T15:07:05.136" v="102" actId="123"/>
          <ac:spMkLst>
            <pc:docMk/>
            <pc:sldMk cId="0" sldId="373"/>
            <ac:spMk id="3" creationId="{00000000-0000-0000-0000-000000000000}"/>
          </ac:spMkLst>
        </pc:spChg>
      </pc:sldChg>
      <pc:sldChg chg="modSp mod">
        <pc:chgData name="HELEN SHALINI" userId="3ad9dc7402798f3e" providerId="LiveId" clId="{7FAA21D3-BC62-4069-A7DD-BFE8045D2CE0}" dt="2024-05-19T15:17:05.389" v="136" actId="20577"/>
        <pc:sldMkLst>
          <pc:docMk/>
          <pc:sldMk cId="0" sldId="378"/>
        </pc:sldMkLst>
        <pc:spChg chg="mod">
          <ac:chgData name="HELEN SHALINI" userId="3ad9dc7402798f3e" providerId="LiveId" clId="{7FAA21D3-BC62-4069-A7DD-BFE8045D2CE0}" dt="2024-05-19T15:17:05.389" v="136" actId="20577"/>
          <ac:spMkLst>
            <pc:docMk/>
            <pc:sldMk cId="0" sldId="378"/>
            <ac:spMk id="3" creationId="{00000000-0000-0000-0000-000000000000}"/>
          </ac:spMkLst>
        </pc:spChg>
      </pc:sldChg>
      <pc:sldChg chg="modSp mod">
        <pc:chgData name="HELEN SHALINI" userId="3ad9dc7402798f3e" providerId="LiveId" clId="{7FAA21D3-BC62-4069-A7DD-BFE8045D2CE0}" dt="2024-05-19T15:07:14.478" v="103" actId="123"/>
        <pc:sldMkLst>
          <pc:docMk/>
          <pc:sldMk cId="3335270235" sldId="379"/>
        </pc:sldMkLst>
        <pc:spChg chg="mod">
          <ac:chgData name="HELEN SHALINI" userId="3ad9dc7402798f3e" providerId="LiveId" clId="{7FAA21D3-BC62-4069-A7DD-BFE8045D2CE0}" dt="2024-05-19T15:07:14.478" v="103" actId="123"/>
          <ac:spMkLst>
            <pc:docMk/>
            <pc:sldMk cId="3335270235" sldId="379"/>
            <ac:spMk id="3" creationId="{00000000-0000-0000-0000-000000000000}"/>
          </ac:spMkLst>
        </pc:spChg>
      </pc:sldChg>
      <pc:sldChg chg="modSp mod">
        <pc:chgData name="HELEN SHALINI" userId="3ad9dc7402798f3e" providerId="LiveId" clId="{7FAA21D3-BC62-4069-A7DD-BFE8045D2CE0}" dt="2024-05-19T15:02:41.322" v="1" actId="1076"/>
        <pc:sldMkLst>
          <pc:docMk/>
          <pc:sldMk cId="2233030169" sldId="381"/>
        </pc:sldMkLst>
        <pc:spChg chg="mod">
          <ac:chgData name="HELEN SHALINI" userId="3ad9dc7402798f3e" providerId="LiveId" clId="{7FAA21D3-BC62-4069-A7DD-BFE8045D2CE0}" dt="2024-05-19T15:02:41.322" v="1" actId="1076"/>
          <ac:spMkLst>
            <pc:docMk/>
            <pc:sldMk cId="2233030169" sldId="381"/>
            <ac:spMk id="6" creationId="{9F254D1D-D3DB-6100-10F9-D7A173868FC3}"/>
          </ac:spMkLst>
        </pc:spChg>
      </pc:sldChg>
      <pc:sldChg chg="modSp new mod">
        <pc:chgData name="HELEN SHALINI" userId="3ad9dc7402798f3e" providerId="LiveId" clId="{7FAA21D3-BC62-4069-A7DD-BFE8045D2CE0}" dt="2024-05-19T15:07:26.166" v="119" actId="20577"/>
        <pc:sldMkLst>
          <pc:docMk/>
          <pc:sldMk cId="1192136276" sldId="382"/>
        </pc:sldMkLst>
        <pc:spChg chg="mod">
          <ac:chgData name="HELEN SHALINI" userId="3ad9dc7402798f3e" providerId="LiveId" clId="{7FAA21D3-BC62-4069-A7DD-BFE8045D2CE0}" dt="2024-05-19T15:05:30.675" v="91"/>
          <ac:spMkLst>
            <pc:docMk/>
            <pc:sldMk cId="1192136276" sldId="382"/>
            <ac:spMk id="2" creationId="{07C45816-1597-4DC6-FC35-C33DCF5BDC47}"/>
          </ac:spMkLst>
        </pc:spChg>
        <pc:spChg chg="mod">
          <ac:chgData name="HELEN SHALINI" userId="3ad9dc7402798f3e" providerId="LiveId" clId="{7FAA21D3-BC62-4069-A7DD-BFE8045D2CE0}" dt="2024-05-19T15:07:26.166" v="119" actId="20577"/>
          <ac:spMkLst>
            <pc:docMk/>
            <pc:sldMk cId="1192136276" sldId="382"/>
            <ac:spMk id="3" creationId="{9586B69B-EE61-C234-F405-5CFDF826645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Phase-II First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Phase-II First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789712" y="3000370"/>
            <a:ext cx="1051560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50000"/>
              </a:lnSpc>
            </a:pPr>
            <a:r>
              <a:rPr lang="en-IN" sz="3600" b="1" i="0" u="none" strike="noStrike" baseline="0" dirty="0">
                <a:latin typeface="Times New Roman" panose="02020603050405020304" pitchFamily="18" charset="0"/>
                <a:ea typeface="Roboto Black" panose="02000000000000000000" pitchFamily="2" charset="0"/>
                <a:cs typeface="Times New Roman" panose="02020603050405020304" pitchFamily="18" charset="0"/>
              </a:rPr>
              <a:t>CHATBOT FOR AGRICULTURE </a:t>
            </a:r>
            <a:endParaRPr lang="en-IN" sz="36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11" name="TextBox 1"/>
          <p:cNvSpPr txBox="1">
            <a:spLocks noChangeArrowheads="1"/>
          </p:cNvSpPr>
          <p:nvPr/>
        </p:nvSpPr>
        <p:spPr bwMode="auto">
          <a:xfrm>
            <a:off x="4161453" y="5183902"/>
            <a:ext cx="714385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r">
              <a:spcBef>
                <a:spcPct val="0"/>
              </a:spcBef>
              <a:buClrTx/>
              <a:buFontTx/>
              <a:buNone/>
            </a:pPr>
            <a:r>
              <a:rPr lang="en-IN" altLang="en-US" sz="2400" b="1" dirty="0">
                <a:solidFill>
                  <a:srgbClr val="FF0000"/>
                </a:solidFill>
              </a:rPr>
              <a:t>HELEN SHALINI -210701082</a:t>
            </a:r>
          </a:p>
          <a:p>
            <a:pPr algn="r">
              <a:spcBef>
                <a:spcPct val="0"/>
              </a:spcBef>
              <a:buClrTx/>
              <a:buNone/>
            </a:pPr>
            <a:r>
              <a:rPr lang="en-IN" sz="2400" b="1" i="0" u="none" strike="noStrike" baseline="0" dirty="0">
                <a:solidFill>
                  <a:srgbClr val="FF0000"/>
                </a:solidFill>
                <a:latin typeface="+mj-lt"/>
                <a:ea typeface="Roboto Black" panose="02000000000000000000" pitchFamily="2" charset="0"/>
                <a:cs typeface="Roboto Black" panose="02000000000000000000" pitchFamily="2" charset="0"/>
              </a:rPr>
              <a:t>VARSSHA BALASUNDARAM</a:t>
            </a:r>
            <a:r>
              <a:rPr lang="en-IN" altLang="en-US" sz="2400" b="1" dirty="0">
                <a:solidFill>
                  <a:srgbClr val="FF0000"/>
                </a:solidFill>
              </a:rPr>
              <a:t>-210701325</a:t>
            </a:r>
          </a:p>
          <a:p>
            <a:pPr algn="r">
              <a:spcBef>
                <a:spcPct val="0"/>
              </a:spcBef>
              <a:buClrTx/>
              <a:buFontTx/>
              <a:buNone/>
            </a:pPr>
            <a:r>
              <a:rPr lang="en-IN" altLang="en-US" sz="2400" b="1" dirty="0">
                <a:solidFill>
                  <a:srgbClr val="FF0000"/>
                </a:solidFill>
              </a:rPr>
              <a:t>KARISHMA KANNADASAN-210701106</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p:cNvSpPr txBox="1"/>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altLang="en-IN" sz="2800" b="1" dirty="0">
                <a:solidFill>
                  <a:srgbClr val="002060"/>
                </a:solidFill>
                <a:latin typeface="Verdana" panose="020B0604030504040204" pitchFamily="34" charset="0"/>
                <a:ea typeface="+mn-ea"/>
                <a:cs typeface="+mn-cs"/>
              </a:rPr>
              <a:t>GE</a:t>
            </a:r>
            <a:r>
              <a:rPr lang="en-US" altLang="en-IN" sz="2800" b="1" dirty="0">
                <a:solidFill>
                  <a:srgbClr val="002060"/>
                </a:solidFill>
                <a:latin typeface="Verdana" panose="020B0604030504040204" pitchFamily="34" charset="0"/>
                <a:ea typeface="+mn-ea"/>
                <a:cs typeface="+mn-cs"/>
              </a:rPr>
              <a:t>19612</a:t>
            </a:r>
            <a:r>
              <a:rPr lang="en-IN" sz="2800" b="1" dirty="0">
                <a:solidFill>
                  <a:srgbClr val="002060"/>
                </a:solidFill>
                <a:latin typeface="Verdana" panose="020B0604030504040204" pitchFamily="34" charset="0"/>
                <a:ea typeface="+mn-ea"/>
                <a:cs typeface="+mn-cs"/>
              </a:rPr>
              <a:t> – </a:t>
            </a:r>
            <a:r>
              <a:rPr lang="en-US" sz="2800" b="1" dirty="0">
                <a:solidFill>
                  <a:srgbClr val="002060"/>
                </a:solidFill>
                <a:latin typeface="Verdana" panose="020B0604030504040204" pitchFamily="34" charset="0"/>
                <a:ea typeface="+mn-ea"/>
                <a:cs typeface="+mn-cs"/>
              </a:rPr>
              <a:t>PRIEE</a:t>
            </a:r>
            <a:endParaRPr lang="en-US" alt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Implementation/Results of Module</a:t>
            </a:r>
            <a:endParaRPr lang="en-IN" sz="2800" dirty="0"/>
          </a:p>
        </p:txBody>
      </p:sp>
      <p:sp>
        <p:nvSpPr>
          <p:cNvPr id="3" name="Content Placeholder 2"/>
          <p:cNvSpPr>
            <a:spLocks noGrp="1"/>
          </p:cNvSpPr>
          <p:nvPr>
            <p:ph idx="1"/>
          </p:nvPr>
        </p:nvSpPr>
        <p:spPr>
          <a:xfrm>
            <a:off x="755651" y="1752600"/>
            <a:ext cx="10623549" cy="4267200"/>
          </a:xfrm>
        </p:spPr>
        <p:txBody>
          <a:bodyPr/>
          <a:lstStyle/>
          <a:p>
            <a:pPr algn="just">
              <a:lnSpc>
                <a:spcPct val="115000"/>
              </a:lnSpc>
            </a:pPr>
            <a:r>
              <a:rPr lang="en-US" sz="2400" b="0" i="0" u="none" strike="noStrike" baseline="0" dirty="0">
                <a:solidFill>
                  <a:srgbClr val="000000"/>
                </a:solidFill>
                <a:latin typeface="Times New Roman" panose="02020603050405020304" pitchFamily="18" charset="0"/>
              </a:rPr>
              <a:t>Based on the trained model, the chatbot's functionality is strong, correctly reading user messages and delivering pertinent responses. Users receive relevant and useful information in answer to their inquiries by having their intents classified and suitable responses selected from a prepared intents JSON file.</a:t>
            </a:r>
          </a:p>
          <a:p>
            <a:pPr algn="just">
              <a:lnSpc>
                <a:spcPct val="115000"/>
              </a:lnSpc>
            </a:pPr>
            <a:r>
              <a:rPr lang="en-US" sz="2400" b="0" i="0" u="none" strike="noStrike" baseline="0" dirty="0">
                <a:solidFill>
                  <a:srgbClr val="000000"/>
                </a:solidFill>
                <a:latin typeface="Times New Roman" panose="02020603050405020304" pitchFamily="18" charset="0"/>
              </a:rPr>
              <a:t>Scalability and maintainability of the project are guaranteed by its modular design. To accommodate upgrades or changes in the future, each module—including the frontend HTML/CSS/JavaScript interface and the backend Flask application—can be separately expanded or modified. </a:t>
            </a:r>
          </a:p>
          <a:p>
            <a:pPr algn="just">
              <a:lnSpc>
                <a:spcPct val="115000"/>
              </a:lnSpc>
            </a:pPr>
            <a:r>
              <a:rPr lang="en-US" sz="2400" b="0" i="0" u="none" strike="noStrike" baseline="0" dirty="0">
                <a:solidFill>
                  <a:srgbClr val="000000"/>
                </a:solidFill>
                <a:latin typeface="Times New Roman" panose="02020603050405020304" pitchFamily="18" charset="0"/>
              </a:rPr>
              <a:t>Smooth scaling as user traffic grows and new features are added is made possible by this flexibility. </a:t>
            </a:r>
            <a:endParaRPr lang="en-IN" sz="2400" dirty="0">
              <a:effectLst/>
              <a:latin typeface="Arial" panose="020B0604020202020204" pitchFamily="34" charset="0"/>
              <a:ea typeface="Arial" panose="020B0604020202020204" pitchFamily="34"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10</a:t>
            </a:fld>
            <a:endParaRPr lang="en-US" altLang="en-US"/>
          </a:p>
        </p:txBody>
      </p:sp>
    </p:spTree>
    <p:extLst>
      <p:ext uri="{BB962C8B-B14F-4D97-AF65-F5344CB8AC3E}">
        <p14:creationId xmlns:p14="http://schemas.microsoft.com/office/powerpoint/2010/main" val="11100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 </a:t>
            </a:r>
            <a:r>
              <a:rPr lang="en-US" altLang="en-US" sz="2800" b="1" dirty="0">
                <a:solidFill>
                  <a:srgbClr val="FF0000"/>
                </a:solidFill>
              </a:rPr>
              <a:t>Conclusion</a:t>
            </a:r>
            <a:endParaRPr lang="en-IN" sz="2800" dirty="0"/>
          </a:p>
        </p:txBody>
      </p:sp>
      <p:sp>
        <p:nvSpPr>
          <p:cNvPr id="3" name="Content Placeholder 2"/>
          <p:cNvSpPr>
            <a:spLocks noGrp="1"/>
          </p:cNvSpPr>
          <p:nvPr>
            <p:ph idx="1"/>
          </p:nvPr>
        </p:nvSpPr>
        <p:spPr>
          <a:xfrm>
            <a:off x="755651" y="1752600"/>
            <a:ext cx="10623549" cy="3957735"/>
          </a:xfrm>
        </p:spPr>
        <p:txBody>
          <a:bodyPr/>
          <a:lstStyle/>
          <a:p>
            <a:pPr algn="just"/>
            <a:r>
              <a:rPr lang="en-US" sz="2400" b="0" i="0" u="none" strike="noStrike" baseline="0" dirty="0">
                <a:solidFill>
                  <a:srgbClr val="000000"/>
                </a:solidFill>
                <a:latin typeface="Times New Roman" panose="02020603050405020304" pitchFamily="18" charset="0"/>
              </a:rPr>
              <a:t>The development of the chatbot online application is an important step in the use of technology to assist farmers and those with an interest in agriculture. Through its simple design, the program enables access to agricultural counsel and information while bridging the gap between current technical solutions and traditional farming practices. </a:t>
            </a:r>
          </a:p>
          <a:p>
            <a:pPr algn="just"/>
            <a:r>
              <a:rPr lang="en-US" sz="2400" b="0" i="0" u="none" strike="noStrike" baseline="0" dirty="0">
                <a:solidFill>
                  <a:srgbClr val="000000"/>
                </a:solidFill>
                <a:latin typeface="Times New Roman" panose="02020603050405020304" pitchFamily="18" charset="0"/>
              </a:rPr>
              <a:t>Farmers now have easy access to insightful advice on a variety of topics, including crop cultivation, pest control, and more—especially those who work in distant or overlooked locations. </a:t>
            </a:r>
          </a:p>
          <a:p>
            <a:pPr algn="just"/>
            <a:r>
              <a:rPr lang="en-US" sz="2400" b="0" i="0" u="none" strike="noStrike" baseline="0" dirty="0">
                <a:solidFill>
                  <a:srgbClr val="000000"/>
                </a:solidFill>
                <a:latin typeface="Times New Roman" panose="02020603050405020304" pitchFamily="18" charset="0"/>
              </a:rPr>
              <a:t>By enabling farmers to make well-informed decisions, enhance farming methods, and raise crop yields, this accessibility eventually contributes to agricultural sustainability and food security. </a:t>
            </a:r>
            <a:endParaRPr lang="en-IN" sz="2400" dirty="0">
              <a:effectLst/>
              <a:latin typeface="Arial" panose="020B0604020202020204" pitchFamily="34" charset="0"/>
              <a:ea typeface="Arial" panose="020B0604020202020204" pitchFamily="34"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a:xfrm>
            <a:off x="755651" y="1630680"/>
            <a:ext cx="10668000" cy="4267200"/>
          </a:xfrm>
        </p:spPr>
        <p:txBody>
          <a:bodyPr/>
          <a:lstStyle/>
          <a:p>
            <a:pPr marL="812800" indent="-406400" algn="just">
              <a:lnSpc>
                <a:spcPct val="115000"/>
              </a:lnSpc>
            </a:pPr>
            <a:r>
              <a:rPr lang="en-IN" sz="1800" dirty="0">
                <a:solidFill>
                  <a:srgbClr val="0D0D0D"/>
                </a:solidFill>
                <a:effectLst/>
                <a:latin typeface="Segoe UI" panose="020B0502040204020203" pitchFamily="34" charset="0"/>
                <a:ea typeface="Arial" panose="020B0604020202020204" pitchFamily="34" charset="0"/>
              </a:rPr>
              <a:t>[</a:t>
            </a:r>
            <a:r>
              <a:rPr lang="en-IN" sz="1800" dirty="0">
                <a:effectLst/>
                <a:latin typeface="Arial" panose="020B0604020202020204" pitchFamily="34" charset="0"/>
                <a:ea typeface="Times New Roman" panose="02020603050405020304" pitchFamily="18" charset="0"/>
              </a:rPr>
              <a:t>1] </a:t>
            </a:r>
            <a:r>
              <a:rPr lang="en-US" sz="1800" b="0" i="0" u="none" strike="noStrike" baseline="0" dirty="0">
                <a:solidFill>
                  <a:srgbClr val="000000"/>
                </a:solidFill>
                <a:latin typeface="Arial" panose="020B0604020202020204" pitchFamily="34" charset="0"/>
                <a:cs typeface="Arial" panose="020B0604020202020204" pitchFamily="34" charset="0"/>
              </a:rPr>
              <a:t>A. </a:t>
            </a:r>
            <a:r>
              <a:rPr lang="en-US" sz="1800" b="0" i="0" u="none" strike="noStrike" baseline="0" dirty="0" err="1">
                <a:solidFill>
                  <a:srgbClr val="000000"/>
                </a:solidFill>
                <a:latin typeface="Arial" panose="020B0604020202020204" pitchFamily="34" charset="0"/>
                <a:cs typeface="Arial" panose="020B0604020202020204" pitchFamily="34" charset="0"/>
              </a:rPr>
              <a:t>Miklosik</a:t>
            </a:r>
            <a:r>
              <a:rPr lang="en-US" sz="1800" b="0" i="0" u="none" strike="noStrike" baseline="0" dirty="0">
                <a:solidFill>
                  <a:srgbClr val="000000"/>
                </a:solidFill>
                <a:latin typeface="Arial" panose="020B0604020202020204" pitchFamily="34" charset="0"/>
                <a:cs typeface="Arial" panose="020B0604020202020204" pitchFamily="34" charset="0"/>
              </a:rPr>
              <a:t>, N. Evans and A. M. A. Qureshi, "The Use of Chatbots in Digital Business Transformation: A Systematic Literature Review," in IEEE Access, vol. 9, pp. 106530-106539, 2021, </a:t>
            </a:r>
            <a:r>
              <a:rPr lang="en-US" sz="1800" b="0" i="0" u="none" strike="noStrike" baseline="0" dirty="0" err="1">
                <a:solidFill>
                  <a:srgbClr val="000000"/>
                </a:solidFill>
                <a:latin typeface="Arial" panose="020B0604020202020204" pitchFamily="34" charset="0"/>
                <a:cs typeface="Arial" panose="020B0604020202020204" pitchFamily="34" charset="0"/>
              </a:rPr>
              <a:t>doi</a:t>
            </a:r>
            <a:r>
              <a:rPr lang="en-US" sz="1800" b="0" i="0" u="none" strike="noStrike" baseline="0" dirty="0">
                <a:solidFill>
                  <a:srgbClr val="000000"/>
                </a:solidFill>
                <a:latin typeface="Arial" panose="020B0604020202020204" pitchFamily="34" charset="0"/>
                <a:cs typeface="Arial" panose="020B0604020202020204" pitchFamily="34" charset="0"/>
              </a:rPr>
              <a:t>: 10.1109/ACCESS.2021.3100885. </a:t>
            </a:r>
            <a:endParaRPr lang="en-IN" sz="1800" dirty="0">
              <a:effectLst/>
              <a:latin typeface="Arial" panose="020B0604020202020204" pitchFamily="34" charset="0"/>
              <a:ea typeface="Arial" panose="020B0604020202020204" pitchFamily="34" charset="0"/>
              <a:cs typeface="Arial" panose="020B0604020202020204" pitchFamily="34" charset="0"/>
            </a:endParaRPr>
          </a:p>
          <a:p>
            <a:pPr marL="812800" indent="-406400" algn="just">
              <a:lnSpc>
                <a:spcPct val="115000"/>
              </a:lnSpc>
            </a:pPr>
            <a:r>
              <a:rPr lang="en-IN" sz="1800" dirty="0">
                <a:effectLst/>
                <a:latin typeface="Arial" panose="020B0604020202020204" pitchFamily="34" charset="0"/>
                <a:ea typeface="Times New Roman" panose="02020603050405020304" pitchFamily="18" charset="0"/>
              </a:rPr>
              <a:t>[2] </a:t>
            </a:r>
            <a:r>
              <a:rPr lang="en-IN" sz="1800" b="0" i="0" u="none" strike="noStrike" baseline="0" dirty="0">
                <a:solidFill>
                  <a:srgbClr val="000000"/>
                </a:solidFill>
                <a:latin typeface="Arial" panose="020B0604020202020204" pitchFamily="34" charset="0"/>
                <a:cs typeface="Arial" panose="020B0604020202020204" pitchFamily="34" charset="0"/>
              </a:rPr>
              <a:t>G. A. Santos, G. G. de Andrade, G. R. S. Silva, F. C. M. Duarte, J. P. J. D. Costa and R. T. de Sousa, "A Conversation-Driven Approach for Chatbot Management," in IEEE Access, vol. 10, pp. 8474-8486, 2022, </a:t>
            </a:r>
            <a:r>
              <a:rPr lang="en-IN" sz="1800" b="0" i="0" u="none" strike="noStrike" baseline="0" dirty="0" err="1">
                <a:solidFill>
                  <a:srgbClr val="000000"/>
                </a:solidFill>
                <a:latin typeface="Arial" panose="020B0604020202020204" pitchFamily="34" charset="0"/>
                <a:cs typeface="Arial" panose="020B0604020202020204" pitchFamily="34" charset="0"/>
              </a:rPr>
              <a:t>doi</a:t>
            </a:r>
            <a:r>
              <a:rPr lang="en-IN" sz="1800" b="0" i="0" u="none" strike="noStrike" baseline="0" dirty="0">
                <a:solidFill>
                  <a:srgbClr val="000000"/>
                </a:solidFill>
                <a:latin typeface="Arial" panose="020B0604020202020204" pitchFamily="34" charset="0"/>
                <a:cs typeface="Arial" panose="020B0604020202020204" pitchFamily="34" charset="0"/>
              </a:rPr>
              <a:t>: 10.1109/ACCESS.2022.3143323. </a:t>
            </a:r>
            <a:endParaRPr lang="en-IN" sz="1800" dirty="0">
              <a:effectLst/>
              <a:latin typeface="Arial" panose="020B0604020202020204" pitchFamily="34" charset="0"/>
              <a:ea typeface="Arial" panose="020B0604020202020204" pitchFamily="34" charset="0"/>
              <a:cs typeface="Arial" panose="020B0604020202020204" pitchFamily="34" charset="0"/>
            </a:endParaRPr>
          </a:p>
          <a:p>
            <a:pPr marL="812800" indent="-406400" algn="just">
              <a:lnSpc>
                <a:spcPct val="115000"/>
              </a:lnSpc>
            </a:pPr>
            <a:r>
              <a:rPr lang="en-IN" sz="1800" dirty="0">
                <a:effectLst/>
                <a:latin typeface="Arial" panose="020B0604020202020204" pitchFamily="34" charset="0"/>
                <a:ea typeface="Times New Roman" panose="02020603050405020304" pitchFamily="18" charset="0"/>
              </a:rPr>
              <a:t>[3] </a:t>
            </a:r>
            <a:r>
              <a:rPr lang="en-IN" sz="1800" b="0" i="0" u="none" strike="noStrike" baseline="0" dirty="0">
                <a:solidFill>
                  <a:srgbClr val="000000"/>
                </a:solidFill>
                <a:latin typeface="Arial" panose="020B0604020202020204" pitchFamily="34" charset="0"/>
                <a:cs typeface="Arial" panose="020B0604020202020204" pitchFamily="34" charset="0"/>
              </a:rPr>
              <a:t>R. Ren, M. Zapata, J. W. Castro, O. </a:t>
            </a:r>
            <a:r>
              <a:rPr lang="en-IN" sz="1800" b="0" i="0" u="none" strike="noStrike" baseline="0" dirty="0" err="1">
                <a:solidFill>
                  <a:srgbClr val="000000"/>
                </a:solidFill>
                <a:latin typeface="Arial" panose="020B0604020202020204" pitchFamily="34" charset="0"/>
                <a:cs typeface="Arial" panose="020B0604020202020204" pitchFamily="34" charset="0"/>
              </a:rPr>
              <a:t>Dieste</a:t>
            </a:r>
            <a:r>
              <a:rPr lang="en-IN" sz="1800" b="0" i="0" u="none" strike="noStrike" baseline="0" dirty="0">
                <a:solidFill>
                  <a:srgbClr val="000000"/>
                </a:solidFill>
                <a:latin typeface="Arial" panose="020B0604020202020204" pitchFamily="34" charset="0"/>
                <a:cs typeface="Arial" panose="020B0604020202020204" pitchFamily="34" charset="0"/>
              </a:rPr>
              <a:t> and S. T. </a:t>
            </a:r>
            <a:r>
              <a:rPr lang="en-IN" sz="1800" b="0" i="0" u="none" strike="noStrike" baseline="0" dirty="0" err="1">
                <a:solidFill>
                  <a:srgbClr val="000000"/>
                </a:solidFill>
                <a:latin typeface="Arial" panose="020B0604020202020204" pitchFamily="34" charset="0"/>
                <a:cs typeface="Arial" panose="020B0604020202020204" pitchFamily="34" charset="0"/>
              </a:rPr>
              <a:t>Acuña</a:t>
            </a:r>
            <a:r>
              <a:rPr lang="en-IN" sz="1800" b="0" i="0" u="none" strike="noStrike" baseline="0" dirty="0">
                <a:solidFill>
                  <a:srgbClr val="000000"/>
                </a:solidFill>
                <a:latin typeface="Arial" panose="020B0604020202020204" pitchFamily="34" charset="0"/>
                <a:cs typeface="Arial" panose="020B0604020202020204" pitchFamily="34" charset="0"/>
              </a:rPr>
              <a:t>, "Experimentation for Chatbot Usability Evaluation: A Secondary Study," in IEEE Access, vol. 10, pp. 12430-12464, 2022, </a:t>
            </a:r>
            <a:r>
              <a:rPr lang="en-IN" sz="1800" b="0" i="0" u="none" strike="noStrike" baseline="0" dirty="0" err="1">
                <a:solidFill>
                  <a:srgbClr val="000000"/>
                </a:solidFill>
                <a:latin typeface="Arial" panose="020B0604020202020204" pitchFamily="34" charset="0"/>
                <a:cs typeface="Arial" panose="020B0604020202020204" pitchFamily="34" charset="0"/>
              </a:rPr>
              <a:t>doi</a:t>
            </a:r>
            <a:r>
              <a:rPr lang="en-IN" sz="1800" b="0" i="0" u="none" strike="noStrike" baseline="0" dirty="0">
                <a:solidFill>
                  <a:srgbClr val="000000"/>
                </a:solidFill>
                <a:latin typeface="Arial" panose="020B0604020202020204" pitchFamily="34" charset="0"/>
                <a:cs typeface="Arial" panose="020B0604020202020204" pitchFamily="34" charset="0"/>
              </a:rPr>
              <a:t>: 10.1109/ACCESS.2022.3145323. </a:t>
            </a:r>
            <a:endParaRPr lang="en-IN" sz="1800" dirty="0">
              <a:effectLst/>
              <a:latin typeface="Arial" panose="020B0604020202020204" pitchFamily="34" charset="0"/>
              <a:ea typeface="Arial" panose="020B0604020202020204" pitchFamily="34" charset="0"/>
              <a:cs typeface="Arial" panose="020B0604020202020204" pitchFamily="34" charset="0"/>
            </a:endParaRPr>
          </a:p>
          <a:p>
            <a:pPr marL="812800" indent="-406400" algn="just">
              <a:lnSpc>
                <a:spcPct val="115000"/>
              </a:lnSpc>
            </a:pPr>
            <a:r>
              <a:rPr lang="en-IN" sz="1800" dirty="0">
                <a:effectLst/>
                <a:latin typeface="Arial" panose="020B0604020202020204" pitchFamily="34" charset="0"/>
                <a:ea typeface="Times New Roman" panose="02020603050405020304" pitchFamily="18" charset="0"/>
              </a:rPr>
              <a:t>[4] </a:t>
            </a:r>
            <a:r>
              <a:rPr lang="en-IN" sz="1800" dirty="0">
                <a:effectLst/>
                <a:latin typeface="Arial" panose="020B0604020202020204" pitchFamily="34" charset="0"/>
                <a:ea typeface="Times New Roman" panose="02020603050405020304" pitchFamily="18" charset="0"/>
                <a:cs typeface="Arial" panose="020B0604020202020204" pitchFamily="34" charset="0"/>
              </a:rPr>
              <a:t>J</a:t>
            </a:r>
            <a:r>
              <a:rPr lang="en-IN" sz="1800" b="0" i="0" u="none" strike="noStrike" baseline="0" dirty="0">
                <a:solidFill>
                  <a:srgbClr val="323232"/>
                </a:solidFill>
                <a:latin typeface="Arial" panose="020B0604020202020204" pitchFamily="34" charset="0"/>
                <a:cs typeface="Arial" panose="020B0604020202020204" pitchFamily="34" charset="0"/>
              </a:rPr>
              <a:t>G. </a:t>
            </a:r>
            <a:r>
              <a:rPr lang="en-IN" sz="1800" b="0" i="0" u="none" strike="noStrike" baseline="0" dirty="0" err="1">
                <a:solidFill>
                  <a:srgbClr val="323232"/>
                </a:solidFill>
                <a:latin typeface="Arial" panose="020B0604020202020204" pitchFamily="34" charset="0"/>
                <a:cs typeface="Arial" panose="020B0604020202020204" pitchFamily="34" charset="0"/>
              </a:rPr>
              <a:t>Attigeri</a:t>
            </a:r>
            <a:r>
              <a:rPr lang="en-IN" sz="1800" b="0" i="0" u="none" strike="noStrike" baseline="0" dirty="0">
                <a:solidFill>
                  <a:srgbClr val="323232"/>
                </a:solidFill>
                <a:latin typeface="Arial" panose="020B0604020202020204" pitchFamily="34" charset="0"/>
                <a:cs typeface="Arial" panose="020B0604020202020204" pitchFamily="34" charset="0"/>
              </a:rPr>
              <a:t>, A. Agrawal and S. V. </a:t>
            </a:r>
            <a:r>
              <a:rPr lang="en-IN" sz="1800" b="0" i="0" u="none" strike="noStrike" baseline="0" dirty="0" err="1">
                <a:solidFill>
                  <a:srgbClr val="323232"/>
                </a:solidFill>
                <a:latin typeface="Arial" panose="020B0604020202020204" pitchFamily="34" charset="0"/>
                <a:cs typeface="Arial" panose="020B0604020202020204" pitchFamily="34" charset="0"/>
              </a:rPr>
              <a:t>Kolekar</a:t>
            </a:r>
            <a:r>
              <a:rPr lang="en-IN" sz="1800" b="0" i="0" u="none" strike="noStrike" baseline="0" dirty="0">
                <a:solidFill>
                  <a:srgbClr val="323232"/>
                </a:solidFill>
                <a:latin typeface="Arial" panose="020B0604020202020204" pitchFamily="34" charset="0"/>
                <a:cs typeface="Arial" panose="020B0604020202020204" pitchFamily="34" charset="0"/>
              </a:rPr>
              <a:t>, "Advanced NLP Models for Technical University Information Chatbots: Development and Comparative Analysis," in IEEE Access, vol. 12, pp. 29633-29647, 2024, </a:t>
            </a:r>
            <a:r>
              <a:rPr lang="en-IN" sz="1800" b="0" i="0" u="none" strike="noStrike" baseline="0" dirty="0" err="1">
                <a:solidFill>
                  <a:srgbClr val="323232"/>
                </a:solidFill>
                <a:latin typeface="Arial" panose="020B0604020202020204" pitchFamily="34" charset="0"/>
                <a:cs typeface="Arial" panose="020B0604020202020204" pitchFamily="34" charset="0"/>
              </a:rPr>
              <a:t>doi</a:t>
            </a:r>
            <a:r>
              <a:rPr lang="en-IN" sz="1800" b="0" i="0" u="none" strike="noStrike" baseline="0" dirty="0">
                <a:solidFill>
                  <a:srgbClr val="323232"/>
                </a:solidFill>
                <a:latin typeface="Arial" panose="020B0604020202020204" pitchFamily="34" charset="0"/>
                <a:cs typeface="Arial" panose="020B0604020202020204" pitchFamily="34" charset="0"/>
              </a:rPr>
              <a:t>: 10.1109/ACCESS.2024.3368382. </a:t>
            </a:r>
            <a:endParaRPr lang="en-IN" sz="1800" dirty="0">
              <a:effectLst/>
              <a:latin typeface="Arial" panose="020B0604020202020204" pitchFamily="34" charset="0"/>
              <a:ea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err="1">
                <a:solidFill>
                  <a:srgbClr val="FF0000"/>
                </a:solidFill>
              </a:rPr>
              <a:t>Github</a:t>
            </a:r>
            <a:r>
              <a:rPr lang="en-US" altLang="en-US" sz="3200" b="1" dirty="0">
                <a:solidFill>
                  <a:srgbClr val="FF0000"/>
                </a:solidFill>
              </a:rPr>
              <a:t> Link</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IN" altLang="en-US" sz="2400" b="0" i="0" u="none" strike="noStrike" kern="0" cap="none" spc="0" normalizeH="0" baseline="0" noProof="0" dirty="0" err="1">
                <a:ln>
                  <a:noFill/>
                </a:ln>
                <a:solidFill>
                  <a:srgbClr val="000000"/>
                </a:solidFill>
                <a:effectLst/>
                <a:uLnTx/>
                <a:uFillTx/>
                <a:latin typeface="Verdana" panose="020B0604030504040204"/>
              </a:rPr>
              <a:t>Github</a:t>
            </a:r>
            <a:r>
              <a:rPr kumimoji="0" lang="en-IN" altLang="en-US" sz="2400" b="0" i="0" u="none" strike="noStrike" kern="0" cap="none" spc="0" normalizeH="0" baseline="0" noProof="0" dirty="0">
                <a:ln>
                  <a:noFill/>
                </a:ln>
                <a:solidFill>
                  <a:srgbClr val="000000"/>
                </a:solidFill>
                <a:effectLst/>
                <a:uLnTx/>
                <a:uFillTx/>
                <a:latin typeface="Verdana" panose="020B0604030504040204"/>
              </a:rPr>
              <a:t> Link:</a:t>
            </a:r>
            <a:endParaRPr lang="en-IN" altLang="en-US" sz="2400" dirty="0">
              <a:solidFill>
                <a:srgbClr val="000000"/>
              </a:solidFill>
              <a:latin typeface="Verdana" panose="020B0604030504040204"/>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IN" altLang="en-US" sz="2400" b="0" i="0" u="none" strike="noStrike" kern="0" cap="none" spc="0" normalizeH="0" baseline="0" noProof="0" dirty="0">
                <a:ln>
                  <a:noFill/>
                </a:ln>
                <a:solidFill>
                  <a:srgbClr val="000000"/>
                </a:solidFill>
                <a:effectLst/>
                <a:uLnTx/>
                <a:uFillTx/>
                <a:latin typeface="Verdana" panose="020B0604030504040204"/>
              </a:rPr>
              <a:t>	https://github.com/varssha01/GE19612-PRIEE-082-106-325</a:t>
            </a:r>
          </a:p>
          <a:p>
            <a:pPr marL="0" marR="0" lvl="0" indent="0" algn="l" defTabSz="914400" rtl="0" eaLnBrk="0" fontAlgn="base" latinLnBrk="0" hangingPunct="0">
              <a:lnSpc>
                <a:spcPct val="100000"/>
              </a:lnSpc>
              <a:spcBef>
                <a:spcPct val="20000"/>
              </a:spcBef>
              <a:spcAft>
                <a:spcPct val="0"/>
              </a:spcAft>
              <a:buClr>
                <a:srgbClr val="CC0000"/>
              </a:buClr>
              <a:buSzTx/>
              <a:buNone/>
              <a:defRPr/>
            </a:pPr>
            <a:endParaRPr lang="en-IN" sz="28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7" name="Footer Placeholder 6"/>
          <p:cNvSpPr>
            <a:spLocks noGrp="1"/>
          </p:cNvSpPr>
          <p:nvPr>
            <p:ph type="ftr" sz="quarter" idx="11"/>
          </p:nvPr>
        </p:nvSpPr>
        <p:spPr/>
        <p:txBody>
          <a:bodyPr/>
          <a:lstStyle/>
          <a:p>
            <a:pPr>
              <a:defRPr/>
            </a:pPr>
            <a:r>
              <a:rPr lang="en-US"/>
              <a:t>Department of Computer Science and Engineering</a:t>
            </a:r>
          </a:p>
        </p:txBody>
      </p:sp>
      <p:sp>
        <p:nvSpPr>
          <p:cNvPr id="8" name="Slide Number Placeholder 7"/>
          <p:cNvSpPr>
            <a:spLocks noGrp="1"/>
          </p:cNvSpPr>
          <p:nvPr>
            <p:ph type="sldNum" sz="quarter" idx="12"/>
          </p:nvPr>
        </p:nvSpPr>
        <p:spPr/>
        <p:txBody>
          <a:bodyPr/>
          <a:lstStyle/>
          <a:p>
            <a:pPr>
              <a:defRPr/>
            </a:pPr>
            <a:fld id="{F583B680-F650-469F-A231-392F163461F6}" type="slidenum">
              <a:rPr lang="en-US" altLang="en-US" smtClean="0"/>
              <a:t>14</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algn="just"/>
            <a:r>
              <a:rPr lang="en-US" sz="2400" b="0" i="0" u="none" strike="noStrike" baseline="0" dirty="0">
                <a:latin typeface="Times New Roman" panose="02020603050405020304" pitchFamily="18" charset="0"/>
                <a:cs typeface="Times New Roman" panose="02020603050405020304" pitchFamily="18" charset="0"/>
              </a:rPr>
              <a:t>The agricultural community, including both farmers and enthusiasts, faces a critical challenge in obtaining timely and relevant information on crucial aspects like crop management, pest control, weather conditions, and best practices. </a:t>
            </a:r>
          </a:p>
          <a:p>
            <a:pPr algn="just"/>
            <a:r>
              <a:rPr lang="en-US" sz="2400" b="0" i="0" u="none" strike="noStrike" baseline="0" dirty="0">
                <a:latin typeface="Times New Roman" panose="02020603050405020304" pitchFamily="18" charset="0"/>
                <a:cs typeface="Times New Roman" panose="02020603050405020304" pitchFamily="18" charset="0"/>
              </a:rPr>
              <a:t>This limited access to knowledge hinders informed decision-making, potentially leading to suboptimal agricultural outcomes. This project proposes to address this challenge by developing an intelligent chatbot solution. </a:t>
            </a:r>
          </a:p>
          <a:p>
            <a:pPr algn="just"/>
            <a:r>
              <a:rPr lang="en-US" sz="2400" b="0" i="0" u="none" strike="noStrike" baseline="0" dirty="0">
                <a:latin typeface="Times New Roman" panose="02020603050405020304" pitchFamily="18" charset="0"/>
                <a:cs typeface="Times New Roman" panose="02020603050405020304" pitchFamily="18" charset="0"/>
              </a:rPr>
              <a:t>By interpreting user queries and delivering accurate, context-aware responses, the chatbot aims to empower the agricultural community and enhance overall knowledge accessibility. </a:t>
            </a:r>
            <a:endParaRPr lang="en-IN" sz="2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None/>
              <a:defRPr/>
            </a:pPr>
            <a:endParaRPr lang="en-IN" sz="24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2</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algn="just"/>
            <a:r>
              <a:rPr lang="en-US" sz="2400" b="0" i="0" u="none" strike="noStrike" baseline="0" dirty="0">
                <a:solidFill>
                  <a:srgbClr val="000000"/>
                </a:solidFill>
                <a:latin typeface="Times New Roman" panose="02020603050405020304" pitchFamily="18" charset="0"/>
              </a:rPr>
              <a:t>This project encompasses the development of an intelligent chatbot designed to empower the agricultural community. Natural Language Processing (NLP) techniques will be integrated to facilitate effective comprehension and response to user queries. </a:t>
            </a:r>
          </a:p>
          <a:p>
            <a:pPr algn="just"/>
            <a:r>
              <a:rPr lang="en-US" sz="2400" b="0" i="0" u="none" strike="noStrike" baseline="0" dirty="0">
                <a:solidFill>
                  <a:srgbClr val="000000"/>
                </a:solidFill>
                <a:latin typeface="Times New Roman" panose="02020603050405020304" pitchFamily="18" charset="0"/>
              </a:rPr>
              <a:t>Additionally, machine learning models will be leveraged to accurately predict user intent, ensuring the delivery of relevant and helpful agricultural information. </a:t>
            </a:r>
          </a:p>
          <a:p>
            <a:pPr algn="just"/>
            <a:r>
              <a:rPr lang="en-US" sz="2400" b="0" i="0" u="none" strike="noStrike" baseline="0" dirty="0">
                <a:solidFill>
                  <a:srgbClr val="000000"/>
                </a:solidFill>
                <a:latin typeface="Times New Roman" panose="02020603050405020304" pitchFamily="18" charset="0"/>
              </a:rPr>
              <a:t>The chatbot's scope encompasses a comprehensive range of agricultural topics, including crop cultivation, pest management, weather forecasting, best practices, and market trends. </a:t>
            </a:r>
          </a:p>
          <a:p>
            <a:pPr marL="0" indent="0">
              <a:buNone/>
            </a:pPr>
            <a:endParaRPr lang="en-IN" sz="2400" dirty="0">
              <a:effectLst/>
              <a:latin typeface="Arial" panose="020B0604020202020204" pitchFamily="34" charset="0"/>
              <a:ea typeface="Arial" panose="020B0604020202020204" pitchFamily="34"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3</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algn="just"/>
            <a:r>
              <a:rPr lang="en-US" sz="2400" b="0" i="0" u="none" strike="noStrike" baseline="0" dirty="0">
                <a:latin typeface="Times New Roman" panose="02020603050405020304" pitchFamily="18" charset="0"/>
              </a:rPr>
              <a:t>This project offers a user-friendly web application with a chatbot that is intended to give farmers and individuals useful information about agriculture. The chatbot uses machine learning techniques to provide specific assistance on a variety of issues, from best practices to crop production and pest management.</a:t>
            </a:r>
          </a:p>
          <a:p>
            <a:pPr algn="just"/>
            <a:r>
              <a:rPr lang="en-US" sz="2400" b="0" i="0" u="none" strike="noStrike" baseline="0" dirty="0">
                <a:latin typeface="Times New Roman" panose="02020603050405020304" pitchFamily="18" charset="0"/>
              </a:rPr>
              <a:t> Users can interact with an abundance of information and resources that are suited to their needs through an easy-to-use interface while having natural language discussions. </a:t>
            </a:r>
          </a:p>
          <a:p>
            <a:pPr algn="just"/>
            <a:r>
              <a:rPr lang="en-US" sz="2400" b="0" i="0" u="none" strike="noStrike" baseline="0" dirty="0">
                <a:latin typeface="Times New Roman" panose="02020603050405020304" pitchFamily="18" charset="0"/>
              </a:rPr>
              <a:t>The chatbot seeks to empower members of the farming community by making access to agricultural knowledge and resources, promoting sustainable farming practices, increasing production, and encouraging economic growth. </a:t>
            </a:r>
          </a:p>
          <a:p>
            <a:pPr marL="0" indent="0" algn="just">
              <a:buNone/>
            </a:pPr>
            <a:endParaRPr lang="en-IN" sz="24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4</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p:cNvSpPr>
            <a:spLocks noGrp="1"/>
          </p:cNvSpPr>
          <p:nvPr>
            <p:ph idx="1"/>
          </p:nvPr>
        </p:nvSpPr>
        <p:spPr/>
        <p:txBody>
          <a:bodyPr/>
          <a:lstStyle/>
          <a:p>
            <a:pPr marL="0" indent="0">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
        <p:nvSpPr>
          <p:cNvPr id="6" name="TextBox 5">
            <a:extLst>
              <a:ext uri="{FF2B5EF4-FFF2-40B4-BE49-F238E27FC236}">
                <a16:creationId xmlns:a16="http://schemas.microsoft.com/office/drawing/2014/main" id="{9F254D1D-D3DB-6100-10F9-D7A173868FC3}"/>
              </a:ext>
            </a:extLst>
          </p:cNvPr>
          <p:cNvSpPr txBox="1"/>
          <p:nvPr/>
        </p:nvSpPr>
        <p:spPr>
          <a:xfrm>
            <a:off x="609476" y="1720910"/>
            <a:ext cx="6575095" cy="4493538"/>
          </a:xfrm>
          <a:prstGeom prst="rect">
            <a:avLst/>
          </a:prstGeom>
          <a:solidFill>
            <a:schemeClr val="bg1">
              <a:lumMod val="95000"/>
            </a:schemeClr>
          </a:solidFill>
        </p:spPr>
        <p:txBody>
          <a:bodyPr wrap="square" rtlCol="0">
            <a:spAutoFit/>
          </a:bodyPr>
          <a:lstStyle/>
          <a:p>
            <a:pPr marL="342900" marR="3175" indent="-342900" algn="just">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rPr>
              <a:t>This project's architecture is made up of four main elements that operate together. First, by collecting user input and showing responses, the User Interface (UI) module—which was created using HTML, CSS, and JavaScript.</a:t>
            </a:r>
          </a:p>
          <a:p>
            <a:pPr marL="342900" marR="3175" indent="-342900" algn="just">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rPr>
              <a:t> Second, the trained machine learning model is used by the Flask-powered Backend Server to handle HTTP requests, handle user input, and provide responses. </a:t>
            </a:r>
          </a:p>
          <a:p>
            <a:pPr marL="342900" marR="3175" indent="-342900" algn="just">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rPr>
              <a:t>Third, the Machine Learning Model predicts user intents and helps in creating suitable answers. It was created with </a:t>
            </a:r>
            <a:r>
              <a:rPr lang="en-US" sz="2200" dirty="0" err="1">
                <a:effectLst/>
                <a:latin typeface="Times New Roman" panose="02020603050405020304" pitchFamily="18" charset="0"/>
                <a:ea typeface="Times New Roman" panose="02020603050405020304" pitchFamily="18" charset="0"/>
              </a:rPr>
              <a:t>Keras</a:t>
            </a:r>
            <a:r>
              <a:rPr lang="en-US" sz="2200" dirty="0">
                <a:effectLst/>
                <a:latin typeface="Times New Roman" panose="02020603050405020304" pitchFamily="18" charset="0"/>
                <a:ea typeface="Times New Roman" panose="02020603050405020304" pitchFamily="18" charset="0"/>
              </a:rPr>
              <a:t> and pre-trained with agricultural data.</a:t>
            </a:r>
            <a:endParaRPr lang="en-IN" sz="2200" dirty="0">
              <a:effectLst/>
              <a:latin typeface="Arial" panose="020B0604020202020204" pitchFamily="34" charset="0"/>
              <a:ea typeface="Arial" panose="020B0604020202020204" pitchFamily="34" charset="0"/>
            </a:endParaRPr>
          </a:p>
        </p:txBody>
      </p:sp>
      <p:pic>
        <p:nvPicPr>
          <p:cNvPr id="7" name="Picture 6">
            <a:extLst>
              <a:ext uri="{FF2B5EF4-FFF2-40B4-BE49-F238E27FC236}">
                <a16:creationId xmlns:a16="http://schemas.microsoft.com/office/drawing/2014/main" id="{BA355A5D-8988-1F06-FC2A-7C006A610550}"/>
              </a:ext>
            </a:extLst>
          </p:cNvPr>
          <p:cNvPicPr>
            <a:picLocks noChangeAspect="1"/>
          </p:cNvPicPr>
          <p:nvPr/>
        </p:nvPicPr>
        <p:blipFill>
          <a:blip r:embed="rId2"/>
          <a:stretch>
            <a:fillRect/>
          </a:stretch>
        </p:blipFill>
        <p:spPr>
          <a:xfrm>
            <a:off x="7184571" y="1720910"/>
            <a:ext cx="4575457" cy="4273549"/>
          </a:xfrm>
          <a:prstGeom prst="rect">
            <a:avLst/>
          </a:prstGeom>
        </p:spPr>
      </p:pic>
    </p:spTree>
    <p:extLst>
      <p:ext uri="{BB962C8B-B14F-4D97-AF65-F5344CB8AC3E}">
        <p14:creationId xmlns:p14="http://schemas.microsoft.com/office/powerpoint/2010/main" val="223303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p:txBody>
          <a:bodyPr/>
          <a:lstStyle/>
          <a:p>
            <a:pPr marL="0" marR="3175" indent="0" algn="just">
              <a:lnSpc>
                <a:spcPct val="150000"/>
              </a:lnSpc>
              <a:buNone/>
            </a:pPr>
            <a:r>
              <a:rPr lang="en-IN" sz="2400" b="1" dirty="0">
                <a:effectLst/>
                <a:latin typeface="Times New Roman" panose="02020603050405020304" pitchFamily="18" charset="0"/>
                <a:ea typeface="Times New Roman" panose="02020603050405020304" pitchFamily="18" charset="0"/>
              </a:rPr>
              <a:t>DATA MODULE:</a:t>
            </a:r>
            <a:endParaRPr lang="en-IN" sz="2400" dirty="0">
              <a:effectLst/>
              <a:latin typeface="Arial" panose="020B0604020202020204" pitchFamily="34" charset="0"/>
              <a:ea typeface="Arial" panose="020B0604020202020204" pitchFamily="34" charset="0"/>
            </a:endParaRPr>
          </a:p>
          <a:p>
            <a:pPr algn="just"/>
            <a:r>
              <a:rPr lang="en-US" sz="2400" dirty="0">
                <a:solidFill>
                  <a:srgbClr val="000000"/>
                </a:solidFill>
                <a:effectLst/>
                <a:latin typeface="Times New Roman" panose="02020603050405020304" pitchFamily="18" charset="0"/>
                <a:ea typeface="Arial" panose="020B0604020202020204" pitchFamily="34" charset="0"/>
              </a:rPr>
              <a:t>The purpose of the data preprocessing module is to get the data ready for the chatbot model's training. Tokenization (dividing text into words or tokens), lemmatization (reducing words to their base or root form), </a:t>
            </a:r>
            <a:r>
              <a:rPr lang="en-US" sz="2400" dirty="0" err="1">
                <a:solidFill>
                  <a:srgbClr val="000000"/>
                </a:solidFill>
                <a:effectLst/>
                <a:latin typeface="Times New Roman" panose="02020603050405020304" pitchFamily="18" charset="0"/>
                <a:ea typeface="Arial" panose="020B0604020202020204" pitchFamily="34" charset="0"/>
              </a:rPr>
              <a:t>stopword</a:t>
            </a:r>
            <a:r>
              <a:rPr lang="en-US" sz="2400" dirty="0">
                <a:solidFill>
                  <a:srgbClr val="000000"/>
                </a:solidFill>
                <a:effectLst/>
                <a:latin typeface="Times New Roman" panose="02020603050405020304" pitchFamily="18" charset="0"/>
                <a:ea typeface="Arial" panose="020B0604020202020204" pitchFamily="34" charset="0"/>
              </a:rPr>
              <a:t> removal (frequently used phrases that do not carry much significance), and data cleansing are some of the activities involved. These tasks make use of the </a:t>
            </a:r>
            <a:r>
              <a:rPr lang="en-US" sz="2400" dirty="0" err="1">
                <a:solidFill>
                  <a:srgbClr val="000000"/>
                </a:solidFill>
                <a:effectLst/>
                <a:latin typeface="Times New Roman" panose="02020603050405020304" pitchFamily="18" charset="0"/>
                <a:ea typeface="Arial" panose="020B0604020202020204" pitchFamily="34" charset="0"/>
              </a:rPr>
              <a:t>nltk</a:t>
            </a:r>
            <a:r>
              <a:rPr lang="en-US" sz="2400" dirty="0">
                <a:solidFill>
                  <a:srgbClr val="000000"/>
                </a:solidFill>
                <a:effectLst/>
                <a:latin typeface="Times New Roman" panose="02020603050405020304" pitchFamily="18" charset="0"/>
                <a:ea typeface="Arial" panose="020B0604020202020204" pitchFamily="34" charset="0"/>
              </a:rPr>
              <a:t> library. </a:t>
            </a:r>
            <a:endParaRPr lang="en-IN" sz="2400" dirty="0">
              <a:solidFill>
                <a:srgbClr val="000000"/>
              </a:solidFill>
              <a:latin typeface="Verdana" panose="020B0604030504040204"/>
              <a:ea typeface="Arial" panose="020B0604020202020204" pitchFamily="34" charset="0"/>
            </a:endParaRPr>
          </a:p>
          <a:p>
            <a:pPr marL="0" indent="0">
              <a:buNone/>
            </a:pPr>
            <a:endParaRPr kumimoji="0" lang="en-IN" altLang="en-US" sz="2400" b="0" i="0" u="none" strike="noStrike" kern="0" cap="none" spc="0" normalizeH="0" baseline="0" noProof="0" dirty="0">
              <a:ln>
                <a:noFill/>
              </a:ln>
              <a:solidFill>
                <a:srgbClr val="000000"/>
              </a:solidFill>
              <a:effectLst/>
              <a:uLnTx/>
              <a:uFillTx/>
              <a:latin typeface="Verdana" panose="020B0604030504040204"/>
            </a:endParaRPr>
          </a:p>
          <a:p>
            <a:pPr marL="0" indent="0">
              <a:buNone/>
            </a:pPr>
            <a:endParaRPr lang="en-IN" sz="24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a:xfrm>
            <a:off x="755651" y="1654942"/>
            <a:ext cx="10668000" cy="4267200"/>
          </a:xfrm>
        </p:spPr>
        <p:txBody>
          <a:bodyPr/>
          <a:lstStyle/>
          <a:p>
            <a:pPr marL="0" marR="3175" indent="0" algn="just">
              <a:lnSpc>
                <a:spcPct val="150000"/>
              </a:lnSpc>
              <a:buNone/>
            </a:pPr>
            <a:r>
              <a:rPr lang="en-IN" sz="2400" b="1" dirty="0">
                <a:effectLst/>
                <a:latin typeface="Times New Roman" panose="02020603050405020304" pitchFamily="18" charset="0"/>
                <a:ea typeface="Times New Roman" panose="02020603050405020304" pitchFamily="18" charset="0"/>
              </a:rPr>
              <a:t>MODULE FOR MODEL TRAINING:</a:t>
            </a:r>
            <a:endParaRPr lang="en-IN" sz="2400" dirty="0">
              <a:effectLst/>
              <a:latin typeface="Arial" panose="020B0604020202020204" pitchFamily="34" charset="0"/>
              <a:ea typeface="Arial" panose="020B0604020202020204" pitchFamily="34" charset="0"/>
            </a:endParaRPr>
          </a:p>
          <a:p>
            <a:pPr algn="just"/>
            <a:r>
              <a:rPr lang="en-US" sz="2400" dirty="0">
                <a:solidFill>
                  <a:srgbClr val="000000"/>
                </a:solidFill>
                <a:effectLst/>
                <a:latin typeface="Times New Roman" panose="02020603050405020304" pitchFamily="18" charset="0"/>
                <a:ea typeface="Arial" panose="020B0604020202020204" pitchFamily="34" charset="0"/>
              </a:rPr>
              <a:t>Using the preprocessed data, a neural network model is constructed and trained in this module. The model's purpose is to categorize user inputs into pre-established groups or intents. The model is developed and trained using </a:t>
            </a:r>
            <a:r>
              <a:rPr lang="en-US" sz="2400" dirty="0" err="1">
                <a:solidFill>
                  <a:srgbClr val="000000"/>
                </a:solidFill>
                <a:effectLst/>
                <a:latin typeface="Times New Roman" panose="02020603050405020304" pitchFamily="18" charset="0"/>
                <a:ea typeface="Arial" panose="020B0604020202020204" pitchFamily="34" charset="0"/>
              </a:rPr>
              <a:t>Keras</a:t>
            </a:r>
            <a:r>
              <a:rPr lang="en-US" sz="2400" dirty="0">
                <a:solidFill>
                  <a:srgbClr val="000000"/>
                </a:solidFill>
                <a:effectLst/>
                <a:latin typeface="Times New Roman" panose="02020603050405020304" pitchFamily="18" charset="0"/>
                <a:ea typeface="Arial" panose="020B0604020202020204" pitchFamily="34" charset="0"/>
              </a:rPr>
              <a:t>, a high-level neural network application </a:t>
            </a:r>
            <a:r>
              <a:rPr lang="en-US" sz="2400" dirty="0" err="1">
                <a:solidFill>
                  <a:srgbClr val="000000"/>
                </a:solidFill>
                <a:effectLst/>
                <a:latin typeface="Times New Roman" panose="02020603050405020304" pitchFamily="18" charset="0"/>
                <a:ea typeface="Arial" panose="020B0604020202020204" pitchFamily="34" charset="0"/>
              </a:rPr>
              <a:t>programme</a:t>
            </a:r>
            <a:r>
              <a:rPr lang="en-US" sz="2400" dirty="0">
                <a:solidFill>
                  <a:srgbClr val="000000"/>
                </a:solidFill>
                <a:effectLst/>
                <a:latin typeface="Times New Roman" panose="02020603050405020304" pitchFamily="18" charset="0"/>
                <a:ea typeface="Arial" panose="020B0604020202020204" pitchFamily="34" charset="0"/>
              </a:rPr>
              <a:t>. After that, the trained model is stored for subsequent use. Intent and Backend module: The goal of the backend integration module is to incorporate the trained model into the backend of a web application. The chatbot's web interface is made with Flask, a Python web framework. Using the trained model, the backend processes user inputs, anticipates their intent, and produces relevant responses. These answers are obtained from a JSON file with predetermined intents. </a:t>
            </a:r>
            <a:endParaRPr lang="en-IN" sz="2400" dirty="0">
              <a:solidFill>
                <a:srgbClr val="000000"/>
              </a:solidFill>
              <a:effectLst/>
              <a:latin typeface="Times New Roman" panose="02020603050405020304" pitchFamily="18" charset="0"/>
              <a:ea typeface="Arial" panose="020B0604020202020204" pitchFamily="34"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7</a:t>
            </a:fld>
            <a:endParaRPr lang="en-US" altLang="en-US"/>
          </a:p>
        </p:txBody>
      </p:sp>
    </p:spTree>
    <p:extLst>
      <p:ext uri="{BB962C8B-B14F-4D97-AF65-F5344CB8AC3E}">
        <p14:creationId xmlns:p14="http://schemas.microsoft.com/office/powerpoint/2010/main" val="333527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5816-1597-4DC6-FC35-C33DCF5BDC47}"/>
              </a:ext>
            </a:extLst>
          </p:cNvPr>
          <p:cNvSpPr>
            <a:spLocks noGrp="1"/>
          </p:cNvSpPr>
          <p:nvPr>
            <p:ph type="title"/>
          </p:nvPr>
        </p:nvSpPr>
        <p:spPr/>
        <p:txBody>
          <a:bodyPr/>
          <a:lstStyle/>
          <a:p>
            <a:r>
              <a:rPr lang="en-US" altLang="en-US" sz="4000" b="1" dirty="0">
                <a:solidFill>
                  <a:srgbClr val="FF0000"/>
                </a:solidFill>
              </a:rPr>
              <a:t>List of Modules</a:t>
            </a:r>
            <a:endParaRPr lang="en-IN" dirty="0"/>
          </a:p>
        </p:txBody>
      </p:sp>
      <p:sp>
        <p:nvSpPr>
          <p:cNvPr id="3" name="Content Placeholder 2">
            <a:extLst>
              <a:ext uri="{FF2B5EF4-FFF2-40B4-BE49-F238E27FC236}">
                <a16:creationId xmlns:a16="http://schemas.microsoft.com/office/drawing/2014/main" id="{9586B69B-EE61-C234-F405-5CFDF826645A}"/>
              </a:ext>
            </a:extLst>
          </p:cNvPr>
          <p:cNvSpPr>
            <a:spLocks noGrp="1"/>
          </p:cNvSpPr>
          <p:nvPr>
            <p:ph idx="1"/>
          </p:nvPr>
        </p:nvSpPr>
        <p:spPr/>
        <p:txBody>
          <a:bodyPr/>
          <a:lstStyle/>
          <a:p>
            <a:pPr marL="0" marR="3175" indent="0" algn="just">
              <a:lnSpc>
                <a:spcPct val="150000"/>
              </a:lnSpc>
              <a:buNone/>
            </a:pPr>
            <a:r>
              <a:rPr lang="en-IN" sz="2400" b="1" dirty="0">
                <a:latin typeface="Times New Roman" panose="02020603050405020304" pitchFamily="18" charset="0"/>
                <a:ea typeface="Times New Roman" panose="02020603050405020304" pitchFamily="18" charset="0"/>
              </a:rPr>
              <a:t>FRONTEND DEVELOPMENT</a:t>
            </a:r>
            <a:r>
              <a:rPr lang="en-IN" sz="2400" b="1" dirty="0">
                <a:effectLst/>
                <a:latin typeface="Times New Roman" panose="02020603050405020304" pitchFamily="18" charset="0"/>
                <a:ea typeface="Times New Roman" panose="02020603050405020304" pitchFamily="18" charset="0"/>
              </a:rPr>
              <a:t> MODULE:</a:t>
            </a:r>
            <a:endParaRPr lang="en-IN" sz="2400" dirty="0">
              <a:effectLst/>
              <a:latin typeface="Arial" panose="020B0604020202020204" pitchFamily="34" charset="0"/>
              <a:ea typeface="Arial" panose="020B0604020202020204" pitchFamily="34" charset="0"/>
            </a:endParaRPr>
          </a:p>
          <a:p>
            <a:pPr algn="just">
              <a:lnSpc>
                <a:spcPct val="115000"/>
              </a:lnSpc>
            </a:pPr>
            <a:r>
              <a:rPr lang="en-US" sz="2400" dirty="0">
                <a:solidFill>
                  <a:srgbClr val="000000"/>
                </a:solidFill>
                <a:latin typeface="Times New Roman" panose="02020603050405020304" pitchFamily="18" charset="0"/>
                <a:ea typeface="Arial" panose="020B0604020202020204" pitchFamily="34" charset="0"/>
              </a:rPr>
              <a:t>C</a:t>
            </a:r>
            <a:r>
              <a:rPr lang="en-US" sz="2400" dirty="0">
                <a:solidFill>
                  <a:srgbClr val="000000"/>
                </a:solidFill>
                <a:effectLst/>
                <a:latin typeface="Times New Roman" panose="02020603050405020304" pitchFamily="18" charset="0"/>
                <a:ea typeface="Arial" panose="020B0604020202020204" pitchFamily="34" charset="0"/>
              </a:rPr>
              <a:t>reating the web application's user interface (UI) is the main goal. Users can engage with the chatbot through an intuitive interface created with HTML, CSS, and JavaScript. AJAX calls are used to send user messages to the backend, and the web page dynamically displays the bot's responses. The UI is designed to look like chat on social media.</a:t>
            </a:r>
            <a:endParaRPr lang="en-IN" sz="2400" dirty="0">
              <a:effectLst/>
              <a:latin typeface="Arial" panose="020B0604020202020204" pitchFamily="34" charset="0"/>
              <a:ea typeface="Arial" panose="020B0604020202020204" pitchFamily="34" charset="0"/>
            </a:endParaRPr>
          </a:p>
          <a:p>
            <a:pPr marL="0" indent="0">
              <a:buNone/>
            </a:pPr>
            <a:endParaRPr lang="en-IN" dirty="0"/>
          </a:p>
        </p:txBody>
      </p:sp>
      <p:sp>
        <p:nvSpPr>
          <p:cNvPr id="4" name="Date Placeholder 3">
            <a:extLst>
              <a:ext uri="{FF2B5EF4-FFF2-40B4-BE49-F238E27FC236}">
                <a16:creationId xmlns:a16="http://schemas.microsoft.com/office/drawing/2014/main" id="{70665E99-DD2A-57FE-E13B-E0663C39BA8A}"/>
              </a:ext>
            </a:extLst>
          </p:cNvPr>
          <p:cNvSpPr>
            <a:spLocks noGrp="1"/>
          </p:cNvSpPr>
          <p:nvPr>
            <p:ph type="dt" sz="half" idx="10"/>
          </p:nvPr>
        </p:nvSpPr>
        <p:spPr/>
        <p:txBody>
          <a:bodyPr/>
          <a:lstStyle/>
          <a:p>
            <a:pPr>
              <a:defRPr/>
            </a:pPr>
            <a:r>
              <a:rPr lang="en-US"/>
              <a:t>Phase-II First Review</a:t>
            </a:r>
          </a:p>
        </p:txBody>
      </p:sp>
      <p:sp>
        <p:nvSpPr>
          <p:cNvPr id="5" name="Footer Placeholder 4">
            <a:extLst>
              <a:ext uri="{FF2B5EF4-FFF2-40B4-BE49-F238E27FC236}">
                <a16:creationId xmlns:a16="http://schemas.microsoft.com/office/drawing/2014/main" id="{788B4074-3C59-C90A-5472-797363525B99}"/>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0D7DE6BF-84CC-2BCE-09E2-C9CCBEE5C675}"/>
              </a:ext>
            </a:extLst>
          </p:cNvPr>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spTree>
    <p:extLst>
      <p:ext uri="{BB962C8B-B14F-4D97-AF65-F5344CB8AC3E}">
        <p14:creationId xmlns:p14="http://schemas.microsoft.com/office/powerpoint/2010/main" val="1192136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Implementation/Results of Module</a:t>
            </a:r>
            <a:endParaRPr lang="en-IN" sz="28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9</a:t>
            </a:fld>
            <a:endParaRPr lang="en-US" altLang="en-US"/>
          </a:p>
        </p:txBody>
      </p:sp>
      <p:pic>
        <p:nvPicPr>
          <p:cNvPr id="4" name="Picture 3">
            <a:extLst>
              <a:ext uri="{FF2B5EF4-FFF2-40B4-BE49-F238E27FC236}">
                <a16:creationId xmlns:a16="http://schemas.microsoft.com/office/drawing/2014/main" id="{D2929781-2704-1721-F55F-5F0FCBC30ED6}"/>
              </a:ext>
            </a:extLst>
          </p:cNvPr>
          <p:cNvPicPr>
            <a:picLocks noChangeAspect="1"/>
          </p:cNvPicPr>
          <p:nvPr/>
        </p:nvPicPr>
        <p:blipFill rotWithShape="1">
          <a:blip r:embed="rId2"/>
          <a:srcRect l="7111" r="3569" b="8404"/>
          <a:stretch/>
        </p:blipFill>
        <p:spPr>
          <a:xfrm>
            <a:off x="486313" y="1873921"/>
            <a:ext cx="5337109" cy="4018208"/>
          </a:xfrm>
          <a:prstGeom prst="rect">
            <a:avLst/>
          </a:prstGeom>
        </p:spPr>
      </p:pic>
      <p:pic>
        <p:nvPicPr>
          <p:cNvPr id="11" name="Picture 10">
            <a:extLst>
              <a:ext uri="{FF2B5EF4-FFF2-40B4-BE49-F238E27FC236}">
                <a16:creationId xmlns:a16="http://schemas.microsoft.com/office/drawing/2014/main" id="{3603ECA3-43C0-6E5D-606E-404F512C7263}"/>
              </a:ext>
            </a:extLst>
          </p:cNvPr>
          <p:cNvPicPr>
            <a:picLocks noChangeAspect="1"/>
          </p:cNvPicPr>
          <p:nvPr/>
        </p:nvPicPr>
        <p:blipFill rotWithShape="1">
          <a:blip r:embed="rId3"/>
          <a:srcRect l="8651" r="10075"/>
          <a:stretch/>
        </p:blipFill>
        <p:spPr>
          <a:xfrm>
            <a:off x="6167534" y="1873921"/>
            <a:ext cx="5337109" cy="4018208"/>
          </a:xfrm>
          <a:prstGeom prst="rect">
            <a:avLst/>
          </a:prstGeom>
        </p:spPr>
      </p:pic>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259</TotalTime>
  <Words>1307</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Segoe UI</vt:lpstr>
      <vt:lpstr>Times New Roman</vt:lpstr>
      <vt:lpstr>Verdana</vt:lpstr>
      <vt:lpstr>Wingdings</vt:lpstr>
      <vt:lpstr>Profile</vt:lpstr>
      <vt:lpstr>PowerPoint Presentation</vt:lpstr>
      <vt:lpstr>Problem Statement and Motivation</vt:lpstr>
      <vt:lpstr>Objectives</vt:lpstr>
      <vt:lpstr>Abstract</vt:lpstr>
      <vt:lpstr>System Architecture</vt:lpstr>
      <vt:lpstr>List of Modules</vt:lpstr>
      <vt:lpstr>List of Modules</vt:lpstr>
      <vt:lpstr>List of Modules</vt:lpstr>
      <vt:lpstr>Implementation/Results of Module</vt:lpstr>
      <vt:lpstr>Implementation/Results of Module</vt:lpstr>
      <vt:lpstr> Conclusion</vt:lpstr>
      <vt:lpstr>References</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HELEN SHALINI</cp:lastModifiedBy>
  <cp:revision>7</cp:revision>
  <dcterms:created xsi:type="dcterms:W3CDTF">2023-08-03T04:32:00Z</dcterms:created>
  <dcterms:modified xsi:type="dcterms:W3CDTF">2024-05-19T15:17:14Z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99CF541AE09A4C0BB3D497040689AB71_12</vt:lpwstr>
  </property>
  <property fmtid="{D5CDD505-2E9C-101B-9397-08002B2CF9AE}" pid="3" name="KSOProductBuildVer">
    <vt:lpwstr>1033-12.2.0.16731</vt:lpwstr>
  </property>
</Properties>
</file>