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0" r:id="rId5"/>
    <p:sldId id="265" r:id="rId6"/>
    <p:sldId id="271" r:id="rId7"/>
    <p:sldId id="274" r:id="rId8"/>
    <p:sldId id="276" r:id="rId9"/>
    <p:sldId id="268" r:id="rId10"/>
    <p:sldId id="272" r:id="rId11"/>
    <p:sldId id="273" r:id="rId12"/>
    <p:sldId id="277" r:id="rId13"/>
    <p:sldId id="278" r:id="rId14"/>
    <p:sldId id="264" r:id="rId15"/>
    <p:sldId id="267" r:id="rId16"/>
  </p:sldIdLst>
  <p:sldSz cx="9144000" cy="5143500" type="screen16x9"/>
  <p:notesSz cx="6858000" cy="9144000"/>
  <p:embeddedFontLst>
    <p:embeddedFont>
      <p:font typeface="Cambria Math" panose="02040503050406030204" pitchFamily="18" charset="0"/>
      <p:regular r:id="rId18"/>
    </p:embeddedFont>
    <p:embeddedFont>
      <p:font typeface="Raleway" panose="020B0604020202020204" charset="-52"/>
      <p:regular r:id="rId19"/>
      <p:bold r:id="rId20"/>
      <p:italic r:id="rId21"/>
      <p:boldItalic r:id="rId22"/>
    </p:embeddedFont>
    <p:embeddedFont>
      <p:font typeface="La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152" d="100"/>
          <a:sy n="152" d="100"/>
        </p:scale>
        <p:origin x="30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3d05e15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3d05e15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3d05e153e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3d05e153e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3d05e15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3d05e15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941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3d05e153e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3d05e153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smtClean="0"/>
              <a:t>Cross</a:t>
            </a:r>
            <a:r>
              <a:rPr lang="en-US" dirty="0" smtClean="0"/>
              <a:t>-</a:t>
            </a:r>
            <a:r>
              <a:rPr lang="ru" dirty="0" smtClean="0"/>
              <a:t>Validation </a:t>
            </a:r>
            <a:endParaRPr dirty="0"/>
          </a:p>
        </p:txBody>
      </p:sp>
      <p:sp>
        <p:nvSpPr>
          <p:cNvPr id="87" name="Google Shape;87;p13"/>
          <p:cNvSpPr txBox="1">
            <a:spLocks noGrp="1"/>
          </p:cNvSpPr>
          <p:nvPr>
            <p:ph type="subTitle" idx="1"/>
          </p:nvPr>
        </p:nvSpPr>
        <p:spPr>
          <a:xfrm>
            <a:off x="1064277" y="4189225"/>
            <a:ext cx="7688100" cy="541200"/>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r>
              <a:rPr lang="ru"/>
              <a:t>presentation by Margarita Vartanian</a:t>
            </a:r>
            <a:endParaRPr/>
          </a:p>
          <a:p>
            <a:pPr marL="0" lvl="0" indent="0" algn="r" rtl="0">
              <a:spcBef>
                <a:spcPts val="0"/>
              </a:spcBef>
              <a:spcAft>
                <a:spcPts val="0"/>
              </a:spcAft>
              <a:buNone/>
            </a:pPr>
            <a:r>
              <a:rPr lang="ru"/>
              <a:t>ID 610816</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641163" y="1242976"/>
            <a:ext cx="7688700" cy="535200"/>
          </a:xfrm>
        </p:spPr>
        <p:txBody>
          <a:bodyPr>
            <a:normAutofit fontScale="90000"/>
          </a:bodyPr>
          <a:lstStyle/>
          <a:p>
            <a:r>
              <a:rPr lang="en-US" dirty="0" smtClean="0"/>
              <a:t>3. Possible applications of CV</a:t>
            </a:r>
            <a:endParaRPr lang="ru-RU" dirty="0"/>
          </a:p>
        </p:txBody>
      </p:sp>
      <p:sp>
        <p:nvSpPr>
          <p:cNvPr id="7" name="Текст 6"/>
          <p:cNvSpPr>
            <a:spLocks noGrp="1"/>
          </p:cNvSpPr>
          <p:nvPr>
            <p:ph type="body" idx="1"/>
          </p:nvPr>
        </p:nvSpPr>
        <p:spPr>
          <a:xfrm>
            <a:off x="641163" y="2055824"/>
            <a:ext cx="7688700" cy="2289153"/>
          </a:xfrm>
        </p:spPr>
        <p:txBody>
          <a:bodyPr>
            <a:normAutofit/>
          </a:bodyPr>
          <a:lstStyle/>
          <a:p>
            <a:pPr marL="146050" indent="0">
              <a:buNone/>
            </a:pPr>
            <a:r>
              <a:rPr lang="en-US" sz="2000" dirty="0" smtClean="0"/>
              <a:t>CV is primarily used in machine learning.</a:t>
            </a:r>
          </a:p>
          <a:p>
            <a:pPr lvl="1"/>
            <a:r>
              <a:rPr lang="en-US" sz="1800" dirty="0" smtClean="0"/>
              <a:t>Performance estimation (e.g. estimate </a:t>
            </a:r>
            <a:r>
              <a:rPr lang="en-US" sz="1800" dirty="0"/>
              <a:t>the accuracy of a </a:t>
            </a:r>
            <a:r>
              <a:rPr lang="en-US" sz="1800" dirty="0" smtClean="0"/>
              <a:t>classifier) </a:t>
            </a:r>
          </a:p>
          <a:p>
            <a:pPr lvl="1"/>
            <a:r>
              <a:rPr lang="en-US" sz="1800" dirty="0" smtClean="0"/>
              <a:t>Model selection (e.g. compare a pair of learning algorithms)</a:t>
            </a:r>
          </a:p>
          <a:p>
            <a:pPr lvl="1"/>
            <a:r>
              <a:rPr lang="en-US" sz="1800" dirty="0" smtClean="0"/>
              <a:t>Tuning model’s parameters to achieve the best result with a given dataset. Example -&gt;</a:t>
            </a:r>
          </a:p>
        </p:txBody>
      </p:sp>
      <p:sp>
        <p:nvSpPr>
          <p:cNvPr id="5" name="Номер слайда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10</a:t>
            </a:fld>
            <a:endParaRPr lang="ru"/>
          </a:p>
        </p:txBody>
      </p:sp>
    </p:spTree>
    <p:extLst>
      <p:ext uri="{BB962C8B-B14F-4D97-AF65-F5344CB8AC3E}">
        <p14:creationId xmlns:p14="http://schemas.microsoft.com/office/powerpoint/2010/main" val="103036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3594" y="623935"/>
            <a:ext cx="7688700" cy="535200"/>
          </a:xfrm>
        </p:spPr>
        <p:txBody>
          <a:bodyPr>
            <a:normAutofit fontScale="90000"/>
          </a:bodyPr>
          <a:lstStyle/>
          <a:p>
            <a:r>
              <a:rPr lang="en-US" dirty="0" smtClean="0"/>
              <a:t>4. Example: CV for tuning model’s parameters</a:t>
            </a:r>
            <a:endParaRPr lang="ru-RU" dirty="0"/>
          </a:p>
        </p:txBody>
      </p:sp>
      <p:sp>
        <p:nvSpPr>
          <p:cNvPr id="3" name="Текст 2"/>
          <p:cNvSpPr>
            <a:spLocks noGrp="1"/>
          </p:cNvSpPr>
          <p:nvPr>
            <p:ph type="body" idx="1"/>
          </p:nvPr>
        </p:nvSpPr>
        <p:spPr>
          <a:xfrm>
            <a:off x="773594" y="1431509"/>
            <a:ext cx="7688700" cy="2958916"/>
          </a:xfrm>
        </p:spPr>
        <p:txBody>
          <a:bodyPr/>
          <a:lstStyle/>
          <a:p>
            <a:pPr marL="146050" indent="0">
              <a:buNone/>
            </a:pPr>
            <a:r>
              <a:rPr lang="en-US" dirty="0" smtClean="0"/>
              <a:t>Data: a simulation generated with </a:t>
            </a:r>
            <a:r>
              <a:rPr lang="en-US" i="1" dirty="0" err="1" smtClean="0"/>
              <a:t>make_classification</a:t>
            </a:r>
            <a:r>
              <a:rPr lang="en-US" i="1" dirty="0" smtClean="0"/>
              <a:t>()</a:t>
            </a:r>
            <a:r>
              <a:rPr lang="en-US" dirty="0" smtClean="0"/>
              <a:t> function</a:t>
            </a:r>
          </a:p>
          <a:p>
            <a:pPr lvl="1"/>
            <a:r>
              <a:rPr lang="en-US" dirty="0" smtClean="0"/>
              <a:t>500 observations</a:t>
            </a:r>
          </a:p>
          <a:p>
            <a:pPr lvl="1"/>
            <a:r>
              <a:rPr lang="en-US" dirty="0" smtClean="0"/>
              <a:t>5 features </a:t>
            </a:r>
          </a:p>
          <a:p>
            <a:pPr lvl="1"/>
            <a:r>
              <a:rPr lang="en-US" dirty="0" smtClean="0"/>
              <a:t>Binary label </a:t>
            </a:r>
            <a:endParaRPr lang="en-US" dirty="0"/>
          </a:p>
          <a:p>
            <a:endParaRPr lang="ru-RU" dirty="0"/>
          </a:p>
        </p:txBody>
      </p:sp>
      <p:sp>
        <p:nvSpPr>
          <p:cNvPr id="4" name="Номер слайда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11</a:t>
            </a:fld>
            <a:endParaRPr lang="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4" y="2619518"/>
            <a:ext cx="4662356" cy="1960093"/>
          </a:xfrm>
          <a:prstGeom prst="rect">
            <a:avLst/>
          </a:prstGeom>
          <a:ln>
            <a:solidFill>
              <a:schemeClr val="tx1"/>
            </a:solidFill>
          </a:ln>
        </p:spPr>
      </p:pic>
    </p:spTree>
    <p:extLst>
      <p:ext uri="{BB962C8B-B14F-4D97-AF65-F5344CB8AC3E}">
        <p14:creationId xmlns:p14="http://schemas.microsoft.com/office/powerpoint/2010/main" val="145746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6204" y="614373"/>
            <a:ext cx="7688700" cy="535200"/>
          </a:xfrm>
        </p:spPr>
        <p:txBody>
          <a:bodyPr>
            <a:normAutofit fontScale="90000"/>
          </a:bodyPr>
          <a:lstStyle/>
          <a:p>
            <a:r>
              <a:rPr lang="en-US" dirty="0"/>
              <a:t>4. Example: CV for tuning model’s parameters</a:t>
            </a:r>
            <a:endParaRPr lang="ru-RU" dirty="0"/>
          </a:p>
        </p:txBody>
      </p:sp>
      <p:sp>
        <p:nvSpPr>
          <p:cNvPr id="3" name="Текст 2"/>
          <p:cNvSpPr>
            <a:spLocks noGrp="1"/>
          </p:cNvSpPr>
          <p:nvPr>
            <p:ph type="body" idx="1"/>
          </p:nvPr>
        </p:nvSpPr>
        <p:spPr>
          <a:xfrm>
            <a:off x="716838" y="1410687"/>
            <a:ext cx="7688700" cy="3360796"/>
          </a:xfrm>
        </p:spPr>
        <p:txBody>
          <a:bodyPr>
            <a:normAutofit fontScale="92500"/>
          </a:bodyPr>
          <a:lstStyle/>
          <a:p>
            <a:r>
              <a:rPr lang="en-US" sz="1600" dirty="0"/>
              <a:t>C</a:t>
            </a:r>
            <a:r>
              <a:rPr lang="en-US" sz="1600" dirty="0" smtClean="0"/>
              <a:t>lassification problem: predict class for each </a:t>
            </a:r>
            <a:r>
              <a:rPr lang="en-US" sz="1600" dirty="0" smtClean="0"/>
              <a:t>observation. For this </a:t>
            </a:r>
            <a:r>
              <a:rPr lang="en-US" sz="1600" dirty="0" err="1" smtClean="0"/>
              <a:t>putpose</a:t>
            </a:r>
            <a:r>
              <a:rPr lang="en-US" sz="1600" dirty="0" smtClean="0"/>
              <a:t>, I use gradient boosting based model </a:t>
            </a:r>
            <a:r>
              <a:rPr lang="en-US" sz="1600" dirty="0" smtClean="0"/>
              <a:t>called </a:t>
            </a:r>
            <a:r>
              <a:rPr lang="en-US" sz="1600" dirty="0" smtClean="0"/>
              <a:t>XGBoost</a:t>
            </a:r>
            <a:r>
              <a:rPr lang="ru-RU" sz="1600" dirty="0" smtClean="0"/>
              <a:t> (</a:t>
            </a:r>
            <a:r>
              <a:rPr lang="en-US" sz="1600" dirty="0" smtClean="0"/>
              <a:t>developer: </a:t>
            </a:r>
            <a:r>
              <a:rPr lang="en-US" sz="1400" dirty="0"/>
              <a:t>The XGBoost Contributors</a:t>
            </a:r>
            <a:r>
              <a:rPr lang="ru-RU" sz="1600" dirty="0" smtClean="0"/>
              <a:t>)</a:t>
            </a:r>
            <a:r>
              <a:rPr lang="en-US" sz="1600" dirty="0" smtClean="0"/>
              <a:t>.  </a:t>
            </a:r>
            <a:endParaRPr lang="en-US" sz="1600" dirty="0" smtClean="0"/>
          </a:p>
          <a:p>
            <a:r>
              <a:rPr lang="en-US" sz="1600" dirty="0" smtClean="0"/>
              <a:t>To build a model, I first need to know its parameters. They can be</a:t>
            </a:r>
            <a:r>
              <a:rPr lang="en-US" sz="1600" dirty="0" smtClean="0"/>
              <a:t> </a:t>
            </a:r>
            <a:r>
              <a:rPr lang="en-US" sz="1600" dirty="0" smtClean="0"/>
              <a:t>defined with </a:t>
            </a:r>
            <a:r>
              <a:rPr lang="en-US" sz="1600" i="1" dirty="0" err="1" smtClean="0"/>
              <a:t>GridSearchCV</a:t>
            </a:r>
            <a:r>
              <a:rPr lang="en-US" sz="1600" dirty="0" smtClean="0"/>
              <a:t> by </a:t>
            </a:r>
            <a:r>
              <a:rPr lang="en-US" sz="1600" dirty="0" err="1" smtClean="0"/>
              <a:t>Scikit</a:t>
            </a:r>
            <a:r>
              <a:rPr lang="en-US" sz="1600" dirty="0" smtClean="0"/>
              <a:t> </a:t>
            </a:r>
            <a:r>
              <a:rPr lang="en-US" sz="1600" dirty="0" smtClean="0"/>
              <a:t>Learn:</a:t>
            </a:r>
            <a:endParaRPr lang="en-US" sz="1600" dirty="0" smtClean="0"/>
          </a:p>
          <a:p>
            <a:pPr lvl="1"/>
            <a:r>
              <a:rPr lang="en-US" sz="1200" dirty="0" err="1"/>
              <a:t>GridSearchCV</a:t>
            </a:r>
            <a:r>
              <a:rPr lang="en-US" sz="1200" dirty="0"/>
              <a:t> </a:t>
            </a:r>
            <a:r>
              <a:rPr lang="en-US" sz="1200" dirty="0" smtClean="0"/>
              <a:t> - an instrument, which is used for </a:t>
            </a:r>
            <a:r>
              <a:rPr lang="en-US" sz="1200" dirty="0" err="1" smtClean="0"/>
              <a:t>automatical</a:t>
            </a:r>
            <a:r>
              <a:rPr lang="en-US" sz="1200" dirty="0" smtClean="0"/>
              <a:t> search of the best parameters of a ML model. It just iterates over all the possible combinations of parameters and </a:t>
            </a:r>
            <a:r>
              <a:rPr lang="en-US" sz="1200" dirty="0" err="1" smtClean="0"/>
              <a:t>and</a:t>
            </a:r>
            <a:r>
              <a:rPr lang="en-US" sz="1200" dirty="0" smtClean="0"/>
              <a:t> provides the best ones.  </a:t>
            </a:r>
          </a:p>
          <a:p>
            <a:r>
              <a:rPr lang="en-US" sz="1600" dirty="0" smtClean="0"/>
              <a:t>Some </a:t>
            </a:r>
            <a:r>
              <a:rPr lang="en-US" sz="1600" dirty="0" smtClean="0"/>
              <a:t>possible </a:t>
            </a:r>
            <a:r>
              <a:rPr lang="en-US" sz="1600" dirty="0" smtClean="0"/>
              <a:t>parameters are: </a:t>
            </a:r>
          </a:p>
          <a:p>
            <a:endParaRPr lang="en-US" sz="1600" dirty="0"/>
          </a:p>
          <a:p>
            <a:endParaRPr lang="en-US" sz="1600" dirty="0" smtClean="0"/>
          </a:p>
          <a:p>
            <a:endParaRPr lang="en-US" sz="1600" dirty="0" smtClean="0"/>
          </a:p>
          <a:p>
            <a:r>
              <a:rPr lang="en-US" sz="1600" dirty="0" smtClean="0"/>
              <a:t>Grid search defines the best combination of these parameters, see the next slide. </a:t>
            </a:r>
            <a:endParaRPr lang="en-US" sz="1600" dirty="0"/>
          </a:p>
          <a:p>
            <a:pPr marL="146050" indent="0">
              <a:buNone/>
            </a:pPr>
            <a:endParaRPr lang="en-US" sz="1600" dirty="0"/>
          </a:p>
          <a:p>
            <a:endParaRPr lang="en-US" sz="1600" dirty="0" smtClean="0"/>
          </a:p>
          <a:p>
            <a:endParaRPr lang="en-US" sz="1600" dirty="0"/>
          </a:p>
          <a:p>
            <a:endParaRPr lang="en-US" sz="1600" dirty="0" smtClean="0"/>
          </a:p>
          <a:p>
            <a:endParaRPr lang="en-US" sz="1600" dirty="0" smtClean="0"/>
          </a:p>
          <a:p>
            <a:pPr lvl="1"/>
            <a:endParaRPr lang="en-US" sz="1200" dirty="0" smtClean="0"/>
          </a:p>
        </p:txBody>
      </p:sp>
      <p:sp>
        <p:nvSpPr>
          <p:cNvPr id="4" name="Номер слайда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12</a:t>
            </a:fld>
            <a:endParaRPr lang="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531" y="3198290"/>
            <a:ext cx="3898946" cy="764592"/>
          </a:xfrm>
          <a:prstGeom prst="rect">
            <a:avLst/>
          </a:prstGeom>
        </p:spPr>
      </p:pic>
    </p:spTree>
    <p:extLst>
      <p:ext uri="{BB962C8B-B14F-4D97-AF65-F5344CB8AC3E}">
        <p14:creationId xmlns:p14="http://schemas.microsoft.com/office/powerpoint/2010/main" val="194550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449" y="1254963"/>
            <a:ext cx="7688700" cy="535200"/>
          </a:xfrm>
        </p:spPr>
        <p:txBody>
          <a:bodyPr>
            <a:normAutofit fontScale="90000"/>
          </a:bodyPr>
          <a:lstStyle/>
          <a:p>
            <a:r>
              <a:rPr lang="en-US" dirty="0"/>
              <a:t>4. Example: CV for tuning model’s parameters</a:t>
            </a:r>
            <a:endParaRPr lang="ru-RU" dirty="0"/>
          </a:p>
        </p:txBody>
      </p:sp>
      <p:sp>
        <p:nvSpPr>
          <p:cNvPr id="3" name="Текст 2"/>
          <p:cNvSpPr>
            <a:spLocks noGrp="1"/>
          </p:cNvSpPr>
          <p:nvPr>
            <p:ph type="body" idx="1"/>
          </p:nvPr>
        </p:nvSpPr>
        <p:spPr>
          <a:xfrm>
            <a:off x="729449" y="1883382"/>
            <a:ext cx="7688700" cy="2261100"/>
          </a:xfrm>
        </p:spPr>
        <p:txBody>
          <a:bodyPr/>
          <a:lstStyle/>
          <a:p>
            <a:r>
              <a:rPr lang="en-US" sz="1400" dirty="0" smtClean="0"/>
              <a:t>Best parameter values defined by grid search for my model: </a:t>
            </a:r>
            <a:endParaRPr lang="en-US" sz="1400" dirty="0"/>
          </a:p>
          <a:p>
            <a:endParaRPr lang="en-US" sz="1400" dirty="0"/>
          </a:p>
          <a:p>
            <a:endParaRPr lang="en-US" sz="1400" dirty="0"/>
          </a:p>
          <a:p>
            <a:endParaRPr lang="en-US" sz="1400" dirty="0"/>
          </a:p>
          <a:p>
            <a:endParaRPr lang="en-US" sz="1400" dirty="0"/>
          </a:p>
          <a:p>
            <a:endParaRPr lang="en-US" sz="1400" dirty="0"/>
          </a:p>
          <a:p>
            <a:r>
              <a:rPr lang="en-US" sz="1400" dirty="0" smtClean="0"/>
              <a:t>Then, I tuned my model with these </a:t>
            </a:r>
            <a:r>
              <a:rPr lang="en-US" sz="1400" dirty="0" smtClean="0"/>
              <a:t>parameters, ran </a:t>
            </a:r>
            <a:r>
              <a:rPr lang="en-US" sz="1400" dirty="0" smtClean="0"/>
              <a:t>the model</a:t>
            </a:r>
            <a:r>
              <a:rPr lang="en-US" sz="1400" dirty="0" smtClean="0"/>
              <a:t> on the test set and obtained these measures of the model’s performance: </a:t>
            </a:r>
            <a:r>
              <a:rPr lang="ru-RU" dirty="0" smtClean="0"/>
              <a:t>0.</a:t>
            </a:r>
            <a:r>
              <a:rPr lang="en-US" dirty="0" smtClean="0"/>
              <a:t>92 accuracy and 0.98 AUC score.</a:t>
            </a:r>
            <a:endParaRPr lang="en-US" sz="1400" dirty="0"/>
          </a:p>
          <a:p>
            <a:endParaRPr lang="ru-RU" dirty="0"/>
          </a:p>
        </p:txBody>
      </p:sp>
      <p:sp>
        <p:nvSpPr>
          <p:cNvPr id="4" name="Номер слайда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13</a:t>
            </a:fld>
            <a:endParaRPr lang="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24" y="2252005"/>
            <a:ext cx="2610950" cy="1100238"/>
          </a:xfrm>
          <a:prstGeom prst="rect">
            <a:avLst/>
          </a:prstGeom>
        </p:spPr>
      </p:pic>
    </p:spTree>
    <p:extLst>
      <p:ext uri="{BB962C8B-B14F-4D97-AF65-F5344CB8AC3E}">
        <p14:creationId xmlns:p14="http://schemas.microsoft.com/office/powerpoint/2010/main" val="3165229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smtClean="0"/>
              <a:t>Summary </a:t>
            </a:r>
            <a:endParaRPr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285750" indent="-285750">
              <a:spcAft>
                <a:spcPts val="1200"/>
              </a:spcAft>
            </a:pPr>
            <a:r>
              <a:rPr lang="en-US" dirty="0" smtClean="0"/>
              <a:t>CV is one of the most reliable and widely used methods for assessing model’s performance or finding its best parameters (i.e. model tuning);</a:t>
            </a:r>
          </a:p>
          <a:p>
            <a:pPr marL="285750" indent="-285750">
              <a:spcAft>
                <a:spcPts val="1200"/>
              </a:spcAft>
            </a:pPr>
            <a:r>
              <a:rPr lang="en-US" dirty="0" smtClean="0"/>
              <a:t>CV allows to use your data efficiently;</a:t>
            </a:r>
          </a:p>
          <a:p>
            <a:pPr marL="285750" indent="-285750">
              <a:spcAft>
                <a:spcPts val="1200"/>
              </a:spcAft>
            </a:pPr>
            <a:r>
              <a:rPr lang="en-US" dirty="0" smtClean="0"/>
              <a:t>However, CV is costly in terms of computational power. </a:t>
            </a:r>
          </a:p>
          <a:p>
            <a:pPr marL="285750" indent="-285750">
              <a:spcAft>
                <a:spcPts val="1200"/>
              </a:spcAft>
            </a:pPr>
            <a:r>
              <a:rPr lang="en-US" dirty="0" smtClean="0"/>
              <a:t>Example showed use of CV for model tuning. </a:t>
            </a:r>
          </a:p>
          <a:p>
            <a:pPr marL="285750" indent="-285750">
              <a:spcAft>
                <a:spcPts val="1200"/>
              </a:spcAft>
            </a:pPr>
            <a:r>
              <a:rPr lang="en-US" dirty="0" smtClean="0"/>
              <a:t>Plans for further research: use cross validation on real data, try to apply it for model selection. </a:t>
            </a:r>
            <a:endParaRPr dirty="0"/>
          </a:p>
        </p:txBody>
      </p:sp>
      <p:sp>
        <p:nvSpPr>
          <p:cNvPr id="2" name="Номер слайда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14</a:t>
            </a:fld>
            <a:endParaRPr lang="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Autofit/>
          </a:bodyPr>
          <a:lstStyle/>
          <a:p>
            <a:r>
              <a:rPr lang="en-US" sz="1800" dirty="0" smtClean="0"/>
              <a:t>Reference list </a:t>
            </a:r>
            <a:endParaRPr lang="ru-RU" sz="1800" dirty="0"/>
          </a:p>
        </p:txBody>
      </p:sp>
      <p:sp>
        <p:nvSpPr>
          <p:cNvPr id="5" name="Подзаголовок 4"/>
          <p:cNvSpPr>
            <a:spLocks noGrp="1"/>
          </p:cNvSpPr>
          <p:nvPr>
            <p:ph type="subTitle" idx="1"/>
          </p:nvPr>
        </p:nvSpPr>
        <p:spPr>
          <a:xfrm>
            <a:off x="578278" y="1721595"/>
            <a:ext cx="7688100" cy="2982836"/>
          </a:xfrm>
        </p:spPr>
        <p:txBody>
          <a:bodyPr>
            <a:normAutofit fontScale="92500"/>
          </a:bodyPr>
          <a:lstStyle/>
          <a:p>
            <a:pPr marL="488950" indent="-342900">
              <a:buAutoNum type="arabicPeriod"/>
            </a:pPr>
            <a:r>
              <a:rPr lang="en-US" dirty="0" err="1">
                <a:solidFill>
                  <a:schemeClr val="bg2"/>
                </a:solidFill>
              </a:rPr>
              <a:t>Berrar</a:t>
            </a:r>
            <a:r>
              <a:rPr lang="en-US" dirty="0">
                <a:solidFill>
                  <a:schemeClr val="bg2"/>
                </a:solidFill>
              </a:rPr>
              <a:t>, Daniel. (2018). Cross-Validation. Tokyo Institute of Technology. DOI 10.1016/B978-0-12-809633-8.20349-X.</a:t>
            </a:r>
          </a:p>
          <a:p>
            <a:pPr marL="488950" indent="-342900">
              <a:buAutoNum type="arabicPeriod"/>
            </a:pPr>
            <a:r>
              <a:rPr lang="en-US" dirty="0" err="1">
                <a:solidFill>
                  <a:schemeClr val="bg2"/>
                </a:solidFill>
              </a:rPr>
              <a:t>Refaeilzadeh</a:t>
            </a:r>
            <a:r>
              <a:rPr lang="en-US" dirty="0">
                <a:solidFill>
                  <a:schemeClr val="bg2"/>
                </a:solidFill>
              </a:rPr>
              <a:t> P., Tang L., Liu H. (2009) Cross-Validation. In: LIU L., ÖZSU M.T. (</a:t>
            </a:r>
            <a:r>
              <a:rPr lang="en-US" dirty="0" err="1">
                <a:solidFill>
                  <a:schemeClr val="bg2"/>
                </a:solidFill>
              </a:rPr>
              <a:t>eds</a:t>
            </a:r>
            <a:r>
              <a:rPr lang="en-US" dirty="0">
                <a:solidFill>
                  <a:schemeClr val="bg2"/>
                </a:solidFill>
              </a:rPr>
              <a:t>) Encyclopedia of Database Systems. </a:t>
            </a:r>
            <a:r>
              <a:rPr lang="en-US" dirty="0" smtClean="0">
                <a:solidFill>
                  <a:schemeClr val="bg2"/>
                </a:solidFill>
              </a:rPr>
              <a:t>DOI 10.1007/978-0-387-39940-9_565</a:t>
            </a:r>
            <a:endParaRPr lang="en-US" dirty="0">
              <a:solidFill>
                <a:schemeClr val="bg2"/>
              </a:solidFill>
            </a:endParaRPr>
          </a:p>
          <a:p>
            <a:pPr marL="488950" indent="-342900">
              <a:buAutoNum type="arabicPeriod"/>
            </a:pPr>
            <a:r>
              <a:rPr lang="en-US" dirty="0">
                <a:solidFill>
                  <a:schemeClr val="bg2"/>
                </a:solidFill>
              </a:rPr>
              <a:t>https://scikit-learn.org/stable/modules/cross_validation.html</a:t>
            </a:r>
          </a:p>
          <a:p>
            <a:pPr marL="488950" indent="-342900">
              <a:buAutoNum type="arabicPeriod"/>
            </a:pPr>
            <a:r>
              <a:rPr lang="en-US" dirty="0">
                <a:solidFill>
                  <a:schemeClr val="bg2"/>
                </a:solidFill>
              </a:rPr>
              <a:t>https://rapidminer.com/blog/validate-models-cross-validation/</a:t>
            </a:r>
          </a:p>
          <a:p>
            <a:pPr marL="488950" indent="-342900">
              <a:buAutoNum type="arabicPeriod"/>
            </a:pPr>
            <a:r>
              <a:rPr lang="en-US" dirty="0">
                <a:solidFill>
                  <a:schemeClr val="bg2"/>
                </a:solidFill>
              </a:rPr>
              <a:t>https://stats.stackexchange.com/questions/18348/differences-between-cross-validation-and-bootstrapping-to-estimate-the-prediction</a:t>
            </a:r>
          </a:p>
          <a:p>
            <a:pPr marL="488950" indent="-342900">
              <a:buAutoNum type="arabicPeriod"/>
            </a:pPr>
            <a:r>
              <a:rPr lang="en-US" dirty="0">
                <a:solidFill>
                  <a:schemeClr val="bg2"/>
                </a:solidFill>
              </a:rPr>
              <a:t>https://scikit-learn.org/stable/modules/generated/sklearn.model_selection.GridSearchCV.html</a:t>
            </a:r>
          </a:p>
          <a:p>
            <a:pPr marL="488950" indent="-342900">
              <a:buAutoNum type="arabicPeriod"/>
            </a:pPr>
            <a:r>
              <a:rPr lang="en-US" dirty="0">
                <a:solidFill>
                  <a:schemeClr val="bg2"/>
                </a:solidFill>
              </a:rPr>
              <a:t>https://vc.ru/ml/147132-kak-avtomaticheski-podobrat-parametry-dlya-modeli-mashinnogo-obucheniya-ispolzuem-gridsearchcv</a:t>
            </a:r>
          </a:p>
          <a:p>
            <a:pPr marL="488950" indent="-342900">
              <a:buAutoNum type="arabicPeriod"/>
            </a:pPr>
            <a:endParaRPr lang="en-US" dirty="0">
              <a:solidFill>
                <a:schemeClr val="bg2"/>
              </a:solidFill>
            </a:endParaRPr>
          </a:p>
          <a:p>
            <a:pPr marL="488950" indent="-342900">
              <a:buAutoNum type="arabicPeriod"/>
            </a:pPr>
            <a:endParaRPr lang="en-US" dirty="0">
              <a:solidFill>
                <a:schemeClr val="bg2"/>
              </a:solidFill>
            </a:endParaRPr>
          </a:p>
          <a:p>
            <a:pPr marL="488950" indent="-342900">
              <a:buAutoNum type="arabicPeriod"/>
            </a:pPr>
            <a:endParaRPr lang="en-US" dirty="0">
              <a:solidFill>
                <a:schemeClr val="bg2"/>
              </a:solidFill>
            </a:endParaRPr>
          </a:p>
          <a:p>
            <a:pPr marL="488950" indent="-342900">
              <a:buAutoNum type="arabicPeriod"/>
            </a:pPr>
            <a:endParaRPr lang="ru-RU" dirty="0">
              <a:solidFill>
                <a:schemeClr val="bg2"/>
              </a:solidFill>
            </a:endParaRPr>
          </a:p>
        </p:txBody>
      </p:sp>
    </p:spTree>
    <p:extLst>
      <p:ext uri="{BB962C8B-B14F-4D97-AF65-F5344CB8AC3E}">
        <p14:creationId xmlns:p14="http://schemas.microsoft.com/office/powerpoint/2010/main" val="340119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64278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Presentation outline</a:t>
            </a:r>
            <a:endParaRPr dirty="0"/>
          </a:p>
        </p:txBody>
      </p:sp>
      <p:sp>
        <p:nvSpPr>
          <p:cNvPr id="93" name="Google Shape;93;p14"/>
          <p:cNvSpPr txBox="1">
            <a:spLocks noGrp="1"/>
          </p:cNvSpPr>
          <p:nvPr>
            <p:ph type="body" idx="1"/>
          </p:nvPr>
        </p:nvSpPr>
        <p:spPr>
          <a:xfrm>
            <a:off x="727650" y="1390022"/>
            <a:ext cx="7688700" cy="3181977"/>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AutoNum type="arabicPeriod"/>
            </a:pPr>
            <a:r>
              <a:rPr lang="ru" sz="1600" dirty="0" smtClean="0"/>
              <a:t>Introduction</a:t>
            </a:r>
            <a:endParaRPr sz="1600" dirty="0"/>
          </a:p>
          <a:p>
            <a:pPr marL="457200" lvl="0" indent="-323850" algn="l" rtl="0">
              <a:lnSpc>
                <a:spcPct val="105000"/>
              </a:lnSpc>
              <a:spcBef>
                <a:spcPts val="0"/>
              </a:spcBef>
              <a:spcAft>
                <a:spcPts val="0"/>
              </a:spcAft>
              <a:buSzPts val="1500"/>
              <a:buAutoNum type="arabicPeriod"/>
            </a:pPr>
            <a:r>
              <a:rPr lang="en-US" sz="1600" dirty="0" smtClean="0"/>
              <a:t>K-Fold Cross-Validation </a:t>
            </a:r>
            <a:endParaRPr sz="1600" dirty="0"/>
          </a:p>
          <a:p>
            <a:pPr marL="914400" lvl="1" indent="-323850" algn="l" rtl="0">
              <a:lnSpc>
                <a:spcPct val="105000"/>
              </a:lnSpc>
              <a:spcBef>
                <a:spcPts val="0"/>
              </a:spcBef>
              <a:spcAft>
                <a:spcPts val="0"/>
              </a:spcAft>
              <a:buSzPts val="1500"/>
              <a:buAutoNum type="alphaLcPeriod"/>
            </a:pPr>
            <a:r>
              <a:rPr lang="en-US" sz="1600" dirty="0" smtClean="0"/>
              <a:t>method description</a:t>
            </a:r>
          </a:p>
          <a:p>
            <a:pPr lvl="1" indent="-323850">
              <a:lnSpc>
                <a:spcPct val="105000"/>
              </a:lnSpc>
              <a:buSzPts val="1500"/>
              <a:buAutoNum type="alphaLcPeriod"/>
            </a:pPr>
            <a:r>
              <a:rPr lang="en-US" sz="1600" dirty="0"/>
              <a:t>stratified random </a:t>
            </a:r>
            <a:r>
              <a:rPr lang="en-US" sz="1600" dirty="0" smtClean="0"/>
              <a:t>sampling</a:t>
            </a:r>
          </a:p>
          <a:p>
            <a:pPr lvl="1" indent="-323850">
              <a:lnSpc>
                <a:spcPct val="105000"/>
              </a:lnSpc>
              <a:buSzPts val="1500"/>
              <a:buAutoNum type="alphaLcPeriod"/>
            </a:pPr>
            <a:r>
              <a:rPr lang="en-US" sz="1600" dirty="0" smtClean="0"/>
              <a:t>special case of k-fold CV</a:t>
            </a:r>
          </a:p>
          <a:p>
            <a:pPr marL="914400" lvl="1" indent="-323850" algn="l" rtl="0">
              <a:lnSpc>
                <a:spcPct val="105000"/>
              </a:lnSpc>
              <a:spcBef>
                <a:spcPts val="0"/>
              </a:spcBef>
              <a:spcAft>
                <a:spcPts val="0"/>
              </a:spcAft>
              <a:buSzPts val="1500"/>
              <a:buAutoNum type="alphaLcPeriod"/>
            </a:pPr>
            <a:r>
              <a:rPr lang="ru" sz="1600" dirty="0" smtClean="0"/>
              <a:t>pros </a:t>
            </a:r>
            <a:r>
              <a:rPr lang="ru" sz="1600" dirty="0"/>
              <a:t>and cons of the method</a:t>
            </a:r>
            <a:endParaRPr sz="1600" dirty="0"/>
          </a:p>
          <a:p>
            <a:pPr marL="457200" lvl="0" indent="-323850" algn="l" rtl="0">
              <a:lnSpc>
                <a:spcPct val="105000"/>
              </a:lnSpc>
              <a:spcBef>
                <a:spcPts val="0"/>
              </a:spcBef>
              <a:spcAft>
                <a:spcPts val="0"/>
              </a:spcAft>
              <a:buSzPts val="1500"/>
              <a:buAutoNum type="arabicPeriod"/>
            </a:pPr>
            <a:r>
              <a:rPr lang="en-US" sz="1600" dirty="0" smtClean="0"/>
              <a:t>Possible applications </a:t>
            </a:r>
          </a:p>
          <a:p>
            <a:pPr marL="457200" lvl="0" indent="-323850" algn="l" rtl="0">
              <a:lnSpc>
                <a:spcPct val="105000"/>
              </a:lnSpc>
              <a:spcBef>
                <a:spcPts val="0"/>
              </a:spcBef>
              <a:spcAft>
                <a:spcPts val="0"/>
              </a:spcAft>
              <a:buSzPts val="1500"/>
              <a:buAutoNum type="arabicPeriod"/>
            </a:pPr>
            <a:r>
              <a:rPr lang="en-US" sz="1600" dirty="0" smtClean="0"/>
              <a:t>Example: CV for model tuning </a:t>
            </a:r>
          </a:p>
          <a:p>
            <a:pPr marL="933450" lvl="1" indent="-342900">
              <a:lnSpc>
                <a:spcPct val="105000"/>
              </a:lnSpc>
              <a:buSzPts val="1500"/>
              <a:buFont typeface="+mj-lt"/>
              <a:buAutoNum type="alphaLcPeriod"/>
            </a:pPr>
            <a:r>
              <a:rPr lang="en-US" sz="1400" dirty="0" smtClean="0"/>
              <a:t>data </a:t>
            </a:r>
          </a:p>
          <a:p>
            <a:pPr marL="933450" lvl="1" indent="-342900">
              <a:lnSpc>
                <a:spcPct val="105000"/>
              </a:lnSpc>
              <a:buSzPts val="1500"/>
              <a:buFont typeface="+mj-lt"/>
              <a:buAutoNum type="alphaLcPeriod"/>
            </a:pPr>
            <a:r>
              <a:rPr lang="en-US" sz="1400" dirty="0" smtClean="0"/>
              <a:t>grid search </a:t>
            </a:r>
          </a:p>
          <a:p>
            <a:pPr marL="933450" lvl="1" indent="-342900">
              <a:lnSpc>
                <a:spcPct val="105000"/>
              </a:lnSpc>
              <a:buSzPts val="1500"/>
              <a:buFont typeface="+mj-lt"/>
              <a:buAutoNum type="alphaLcPeriod"/>
            </a:pPr>
            <a:r>
              <a:rPr lang="en-US" sz="1400" dirty="0" smtClean="0"/>
              <a:t>results</a:t>
            </a:r>
          </a:p>
          <a:p>
            <a:pPr marL="457200" lvl="0" indent="-323850" algn="l" rtl="0">
              <a:lnSpc>
                <a:spcPct val="105000"/>
              </a:lnSpc>
              <a:spcBef>
                <a:spcPts val="0"/>
              </a:spcBef>
              <a:spcAft>
                <a:spcPts val="0"/>
              </a:spcAft>
              <a:buSzPts val="1500"/>
              <a:buAutoNum type="arabicPeriod"/>
            </a:pPr>
            <a:r>
              <a:rPr lang="ru" sz="1600" dirty="0" smtClean="0"/>
              <a:t>Summary </a:t>
            </a:r>
            <a:endParaRPr sz="1600" dirty="0"/>
          </a:p>
        </p:txBody>
      </p:sp>
      <p:sp>
        <p:nvSpPr>
          <p:cNvPr id="2" name="Номер слайда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2</a:t>
            </a:fld>
            <a:endParaRPr lang="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37216"/>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ru" dirty="0"/>
              <a:t>Introduction</a:t>
            </a:r>
            <a:endParaRPr dirty="0"/>
          </a:p>
        </p:txBody>
      </p:sp>
      <p:sp>
        <p:nvSpPr>
          <p:cNvPr id="99" name="Google Shape;99;p15"/>
          <p:cNvSpPr txBox="1">
            <a:spLocks noGrp="1"/>
          </p:cNvSpPr>
          <p:nvPr>
            <p:ph type="body" idx="1"/>
          </p:nvPr>
        </p:nvSpPr>
        <p:spPr>
          <a:xfrm>
            <a:off x="727650" y="1326043"/>
            <a:ext cx="7688700" cy="333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ru" b="1" dirty="0" smtClean="0"/>
              <a:t>Cross</a:t>
            </a:r>
            <a:r>
              <a:rPr lang="en-US" b="1" dirty="0" smtClean="0"/>
              <a:t>-</a:t>
            </a:r>
            <a:r>
              <a:rPr lang="ru" b="1" dirty="0" smtClean="0"/>
              <a:t>Validation </a:t>
            </a:r>
            <a:r>
              <a:rPr lang="ru" dirty="0"/>
              <a:t>is a resampling method which allows to organise data for </a:t>
            </a:r>
            <a:r>
              <a:rPr lang="ru" dirty="0" smtClean="0"/>
              <a:t>model </a:t>
            </a:r>
            <a:r>
              <a:rPr lang="ru" dirty="0"/>
              <a:t>evaluation.  </a:t>
            </a:r>
            <a:r>
              <a:rPr lang="en-US" dirty="0" smtClean="0"/>
              <a:t>It is especially useful when we have a scarce dataset and cannot afford wasting the data.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Cross-validation might be thought of as an </a:t>
            </a:r>
            <a:r>
              <a:rPr lang="en-US" dirty="0" err="1" smtClean="0"/>
              <a:t>extention</a:t>
            </a:r>
            <a:r>
              <a:rPr lang="en-US" dirty="0" smtClean="0"/>
              <a:t> of train-test split. </a:t>
            </a:r>
          </a:p>
          <a:p>
            <a:pPr marL="0" lvl="0" indent="0" algn="l" rtl="0">
              <a:spcBef>
                <a:spcPts val="0"/>
              </a:spcBef>
              <a:spcAft>
                <a:spcPts val="0"/>
              </a:spcAft>
              <a:buNone/>
            </a:pPr>
            <a:endParaRPr lang="en-US" dirty="0" smtClean="0"/>
          </a:p>
          <a:p>
            <a:pPr marL="0" lvl="0" indent="0">
              <a:buNone/>
            </a:pPr>
            <a:r>
              <a:rPr lang="en-US" dirty="0" smtClean="0"/>
              <a:t>Main idea: hold out a random subset, call it test set and keep it. Train the model on the remainder of the data (training set). Use trained model on the test (or validation) set to estimate model performance. Different </a:t>
            </a:r>
            <a:r>
              <a:rPr lang="en-US" dirty="0"/>
              <a:t>measures: </a:t>
            </a:r>
            <a:r>
              <a:rPr lang="en-US" dirty="0" smtClean="0"/>
              <a:t>MSE, accuracy</a:t>
            </a:r>
            <a:r>
              <a:rPr lang="en-US" dirty="0"/>
              <a:t>, </a:t>
            </a:r>
            <a:r>
              <a:rPr lang="en-US" dirty="0" smtClean="0"/>
              <a:t>AUC, precision, recall, etc.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Some types:</a:t>
            </a:r>
          </a:p>
          <a:p>
            <a:pPr marL="285750" lvl="0" indent="-285750">
              <a:buFont typeface="Wingdings" panose="05000000000000000000" pitchFamily="2" charset="2"/>
              <a:buChar char="§"/>
            </a:pPr>
            <a:r>
              <a:rPr lang="en-US" dirty="0" smtClean="0"/>
              <a:t>Hold-out validation</a:t>
            </a:r>
          </a:p>
          <a:p>
            <a:pPr marL="285750" lvl="0" indent="-285750">
              <a:buFont typeface="Wingdings" panose="05000000000000000000" pitchFamily="2" charset="2"/>
              <a:buChar char="§"/>
            </a:pPr>
            <a:r>
              <a:rPr lang="de-DE" dirty="0"/>
              <a:t>Complete </a:t>
            </a:r>
            <a:r>
              <a:rPr lang="de-DE" dirty="0" smtClean="0"/>
              <a:t>cross-validation</a:t>
            </a:r>
          </a:p>
          <a:p>
            <a:pPr marL="285750" lvl="0" indent="-285750">
              <a:buFont typeface="Wingdings" panose="05000000000000000000" pitchFamily="2" charset="2"/>
              <a:buChar char="§"/>
            </a:pPr>
            <a:r>
              <a:rPr lang="de-DE" dirty="0" smtClean="0"/>
              <a:t>K-</a:t>
            </a:r>
            <a:r>
              <a:rPr lang="de-DE" dirty="0" err="1" smtClean="0"/>
              <a:t>fold</a:t>
            </a:r>
            <a:r>
              <a:rPr lang="de-DE" dirty="0" smtClean="0"/>
              <a:t> cross validation </a:t>
            </a:r>
            <a:endParaRPr lang="de-DE" dirty="0"/>
          </a:p>
          <a:p>
            <a:pPr marL="0" lvl="0" indent="0">
              <a:buNone/>
            </a:pPr>
            <a:endParaRPr lang="de-DE" dirty="0" smtClean="0"/>
          </a:p>
          <a:p>
            <a:pPr marL="0" lvl="0" indent="0">
              <a:buNone/>
            </a:pPr>
            <a:r>
              <a:rPr lang="de-DE" dirty="0" smtClean="0"/>
              <a:t>=&gt; Focus on k-</a:t>
            </a:r>
            <a:r>
              <a:rPr lang="de-DE" dirty="0" err="1" smtClean="0"/>
              <a:t>fold</a:t>
            </a:r>
            <a:r>
              <a:rPr lang="de-DE" dirty="0" smtClean="0"/>
              <a:t> cross-validation </a:t>
            </a:r>
            <a:r>
              <a:rPr lang="de-DE" dirty="0" err="1" smtClean="0"/>
              <a:t>as</a:t>
            </a:r>
            <a:r>
              <a:rPr lang="de-DE" dirty="0" smtClean="0"/>
              <a:t> </a:t>
            </a:r>
            <a:r>
              <a:rPr lang="de-DE" dirty="0" err="1" smtClean="0"/>
              <a:t>one</a:t>
            </a:r>
            <a:r>
              <a:rPr lang="de-DE" dirty="0" smtClean="0"/>
              <a:t> </a:t>
            </a:r>
            <a:r>
              <a:rPr lang="de-DE" dirty="0" err="1" smtClean="0"/>
              <a:t>of</a:t>
            </a:r>
            <a:r>
              <a:rPr lang="de-DE" dirty="0" smtClean="0"/>
              <a:t> </a:t>
            </a:r>
            <a:r>
              <a:rPr lang="de-DE" dirty="0" err="1" smtClean="0"/>
              <a:t>the</a:t>
            </a:r>
            <a:r>
              <a:rPr lang="de-DE" dirty="0" smtClean="0"/>
              <a:t> </a:t>
            </a:r>
            <a:r>
              <a:rPr lang="de-DE" dirty="0" err="1" smtClean="0"/>
              <a:t>most</a:t>
            </a:r>
            <a:r>
              <a:rPr lang="de-DE" dirty="0" smtClean="0"/>
              <a:t> </a:t>
            </a:r>
            <a:r>
              <a:rPr lang="de-DE" dirty="0" err="1" smtClean="0"/>
              <a:t>used</a:t>
            </a:r>
            <a:r>
              <a:rPr lang="de-DE" dirty="0" smtClean="0"/>
              <a:t> </a:t>
            </a:r>
            <a:r>
              <a:rPr lang="de-DE" dirty="0" err="1" smtClean="0"/>
              <a:t>methods</a:t>
            </a:r>
            <a:r>
              <a:rPr lang="de-DE" dirty="0" smtClean="0"/>
              <a:t>.  </a:t>
            </a:r>
          </a:p>
        </p:txBody>
      </p:sp>
      <p:sp>
        <p:nvSpPr>
          <p:cNvPr id="2" name="Номер слайда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3</a:t>
            </a:fld>
            <a:endParaRPr lang="r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5070" y="640186"/>
            <a:ext cx="7688700" cy="535200"/>
          </a:xfrm>
        </p:spPr>
        <p:txBody>
          <a:bodyPr>
            <a:normAutofit fontScale="90000"/>
          </a:bodyPr>
          <a:lstStyle/>
          <a:p>
            <a:r>
              <a:rPr lang="ru" dirty="0" smtClean="0"/>
              <a:t>1</a:t>
            </a:r>
            <a:r>
              <a:rPr lang="en-US" dirty="0" smtClean="0"/>
              <a:t>. </a:t>
            </a:r>
            <a:r>
              <a:rPr lang="ru" dirty="0" smtClean="0"/>
              <a:t>Introduction</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583675" y="1358348"/>
                <a:ext cx="7738689" cy="1484243"/>
              </a:xfrm>
            </p:spPr>
            <p:txBody>
              <a:bodyPr>
                <a:normAutofit lnSpcReduction="10000"/>
              </a:bodyPr>
              <a:lstStyle/>
              <a:p>
                <a:pPr marL="488950" indent="-342900">
                  <a:buFont typeface="+mj-lt"/>
                  <a:buAutoNum type="arabicPeriod"/>
                </a:pPr>
                <a:r>
                  <a:rPr lang="en-US" dirty="0" smtClean="0"/>
                  <a:t>Consider a dataset </a:t>
                </a:r>
                <a14:m>
                  <m:oMath xmlns:m="http://schemas.openxmlformats.org/officeDocument/2006/math">
                    <m:r>
                      <a:rPr lang="en-US" i="1" dirty="0" smtClean="0">
                        <a:latin typeface="Cambria Math" panose="02040503050406030204" pitchFamily="18" charset="0"/>
                      </a:rPr>
                      <m:t>𝐷</m:t>
                    </m:r>
                  </m:oMath>
                </a14:m>
                <a:r>
                  <a:rPr lang="en-US" dirty="0" smtClean="0"/>
                  <a:t> with </a:t>
                </a:r>
                <a14:m>
                  <m:oMath xmlns:m="http://schemas.openxmlformats.org/officeDocument/2006/math">
                    <m:r>
                      <a:rPr lang="en-US" i="1" dirty="0" smtClean="0">
                        <a:latin typeface="Cambria Math" panose="02040503050406030204" pitchFamily="18" charset="0"/>
                      </a:rPr>
                      <m:t>𝑛</m:t>
                    </m:r>
                  </m:oMath>
                </a14:m>
                <a:r>
                  <a:rPr lang="en-US" dirty="0" smtClean="0"/>
                  <a:t> labeled observations (instances, cases,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a14:m>
                <a:endParaRPr lang="en-US" i="1" dirty="0" smtClean="0"/>
              </a:p>
              <a:p>
                <a:pPr marL="488950" indent="-342900">
                  <a:buFont typeface="+mj-lt"/>
                  <a:buAutoNum type="arabicPeriod"/>
                </a:pPr>
                <a:r>
                  <a:rPr lang="en-US" dirty="0" smtClean="0"/>
                  <a:t>Each observation is described by a set of features (attributes) </a:t>
                </a:r>
              </a:p>
              <a:p>
                <a:pPr marL="488950" indent="-342900">
                  <a:buFont typeface="+mj-lt"/>
                  <a:buAutoNum type="arabicPeriod"/>
                </a:pPr>
                <a:r>
                  <a:rPr lang="en-US" dirty="0" smtClean="0"/>
                  <a:t>Each observation belongs to a class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oMath>
                </a14:m>
                <a:r>
                  <a:rPr lang="en-US" dirty="0" smtClean="0"/>
                  <a:t> </a:t>
                </a:r>
              </a:p>
              <a:p>
                <a:pPr marL="488950" indent="-342900">
                  <a:buFont typeface="+mj-lt"/>
                  <a:buAutoNum type="arabicPeriod"/>
                </a:pPr>
                <a:r>
                  <a:rPr lang="en-US" dirty="0" smtClean="0"/>
                  <a:t>Consider a model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smtClean="0"/>
                  <a:t> that </a:t>
                </a:r>
                <a:r>
                  <a:rPr lang="en-US" dirty="0" err="1" smtClean="0"/>
                  <a:t>assignes</a:t>
                </a:r>
                <a:r>
                  <a:rPr lang="en-US" dirty="0" smtClean="0"/>
                  <a:t> a class label to each observation based on dataset </a:t>
                </a:r>
                <a14:m>
                  <m:oMath xmlns:m="http://schemas.openxmlformats.org/officeDocument/2006/math">
                    <m:r>
                      <a:rPr lang="en-US" i="1" dirty="0" smtClean="0">
                        <a:latin typeface="Cambria Math" panose="02040503050406030204" pitchFamily="18" charset="0"/>
                      </a:rPr>
                      <m:t>𝐷</m:t>
                    </m:r>
                  </m:oMath>
                </a14:m>
                <a:r>
                  <a:rPr lang="en-US" dirty="0"/>
                  <a:t>, i.e. </a:t>
                </a:r>
                <a14:m>
                  <m:oMath xmlns:m="http://schemas.openxmlformats.org/officeDocument/2006/math">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𝐷</m:t>
                        </m:r>
                      </m:e>
                    </m:d>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smtClean="0"/>
                  <a:t>is a class label for case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US" dirty="0" smtClean="0"/>
              </a:p>
              <a:p>
                <a:pPr marL="488950" indent="-342900">
                  <a:buFont typeface="+mj-lt"/>
                  <a:buAutoNum type="arabicPeriod"/>
                </a:pPr>
                <a:r>
                  <a:rPr lang="en-US" dirty="0" smtClean="0"/>
                  <a:t>Training set: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𝑡𝑟𝑎𝑖𝑛</m:t>
                        </m:r>
                      </m:sub>
                    </m:sSub>
                  </m:oMath>
                </a14:m>
                <a:r>
                  <a:rPr lang="en-US" dirty="0" smtClean="0"/>
                  <a:t>; test set: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𝑡𝑒𝑠𝑡</m:t>
                        </m:r>
                      </m:sub>
                    </m:sSub>
                  </m:oMath>
                </a14:m>
                <a:r>
                  <a:rPr lang="en-US" dirty="0" smtClean="0"/>
                  <a:t> </a:t>
                </a:r>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583675" y="1358348"/>
                <a:ext cx="7738689" cy="1484243"/>
              </a:xfr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1864213731"/>
                  </p:ext>
                </p:extLst>
              </p:nvPr>
            </p:nvGraphicFramePr>
            <p:xfrm>
              <a:off x="940905" y="3266661"/>
              <a:ext cx="7156849" cy="1524000"/>
            </p:xfrm>
            <a:graphic>
              <a:graphicData uri="http://schemas.openxmlformats.org/drawingml/2006/table">
                <a:tbl>
                  <a:tblPr firstRow="1" bandRow="1">
                    <a:tableStyleId>{5940675A-B579-460E-94D1-54222C63F5DA}</a:tableStyleId>
                  </a:tblPr>
                  <a:tblGrid>
                    <a:gridCol w="1022407">
                      <a:extLst>
                        <a:ext uri="{9D8B030D-6E8A-4147-A177-3AD203B41FA5}">
                          <a16:colId xmlns:a16="http://schemas.microsoft.com/office/drawing/2014/main" val="4100341030"/>
                        </a:ext>
                      </a:extLst>
                    </a:gridCol>
                    <a:gridCol w="1022407">
                      <a:extLst>
                        <a:ext uri="{9D8B030D-6E8A-4147-A177-3AD203B41FA5}">
                          <a16:colId xmlns:a16="http://schemas.microsoft.com/office/drawing/2014/main" val="863623176"/>
                        </a:ext>
                      </a:extLst>
                    </a:gridCol>
                    <a:gridCol w="1022407">
                      <a:extLst>
                        <a:ext uri="{9D8B030D-6E8A-4147-A177-3AD203B41FA5}">
                          <a16:colId xmlns:a16="http://schemas.microsoft.com/office/drawing/2014/main" val="1594386060"/>
                        </a:ext>
                      </a:extLst>
                    </a:gridCol>
                    <a:gridCol w="1022407">
                      <a:extLst>
                        <a:ext uri="{9D8B030D-6E8A-4147-A177-3AD203B41FA5}">
                          <a16:colId xmlns:a16="http://schemas.microsoft.com/office/drawing/2014/main" val="788383733"/>
                        </a:ext>
                      </a:extLst>
                    </a:gridCol>
                    <a:gridCol w="1022407">
                      <a:extLst>
                        <a:ext uri="{9D8B030D-6E8A-4147-A177-3AD203B41FA5}">
                          <a16:colId xmlns:a16="http://schemas.microsoft.com/office/drawing/2014/main" val="3452647163"/>
                        </a:ext>
                      </a:extLst>
                    </a:gridCol>
                    <a:gridCol w="1022407">
                      <a:extLst>
                        <a:ext uri="{9D8B030D-6E8A-4147-A177-3AD203B41FA5}">
                          <a16:colId xmlns:a16="http://schemas.microsoft.com/office/drawing/2014/main" val="3261413979"/>
                        </a:ext>
                      </a:extLst>
                    </a:gridCol>
                    <a:gridCol w="1022407">
                      <a:extLst>
                        <a:ext uri="{9D8B030D-6E8A-4147-A177-3AD203B41FA5}">
                          <a16:colId xmlns:a16="http://schemas.microsoft.com/office/drawing/2014/main" val="1772015522"/>
                        </a:ext>
                      </a:extLst>
                    </a:gridCol>
                  </a:tblGrid>
                  <a:tr h="287340">
                    <a:tc>
                      <a:txBody>
                        <a:bodyPr/>
                        <a:lstStyle/>
                        <a:p>
                          <a:pPr algn="ctr"/>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𝑓𝑒𝑎𝑡𝑢𝑟𝑒</m:t>
                                    </m:r>
                                  </m:e>
                                  <m:sub>
                                    <m:r>
                                      <a:rPr lang="en-US" b="0" i="1" smtClean="0">
                                        <a:latin typeface="Cambria Math" panose="02040503050406030204" pitchFamily="18" charset="0"/>
                                      </a:rPr>
                                      <m:t>1</m:t>
                                    </m:r>
                                  </m:sub>
                                </m:sSub>
                              </m:oMath>
                            </m:oMathPara>
                          </a14:m>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𝑓𝑒𝑎𝑡𝑢𝑟𝑒</m:t>
                                    </m:r>
                                  </m:e>
                                  <m:sub>
                                    <m:r>
                                      <a:rPr lang="en-US" b="0" i="1" smtClean="0">
                                        <a:latin typeface="Cambria Math" panose="02040503050406030204" pitchFamily="18" charset="0"/>
                                      </a:rPr>
                                      <m:t>2</m:t>
                                    </m:r>
                                  </m:sub>
                                </m:sSub>
                              </m:oMath>
                            </m:oMathPara>
                          </a14:m>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𝑓𝑒𝑎𝑡𝑢𝑟𝑒</m:t>
                                    </m:r>
                                  </m:e>
                                  <m:sub>
                                    <m:r>
                                      <a:rPr lang="en-US" b="0" i="1" smtClean="0">
                                        <a:latin typeface="Cambria Math" panose="02040503050406030204" pitchFamily="18" charset="0"/>
                                      </a:rPr>
                                      <m:t>3</m:t>
                                    </m:r>
                                  </m:sub>
                                </m:sSub>
                              </m:oMath>
                            </m:oMathPara>
                          </a14:m>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𝑓𝑒𝑎𝑡𝑢𝑟𝑒</m:t>
                                    </m:r>
                                  </m:e>
                                  <m:sub>
                                    <m:r>
                                      <a:rPr lang="en-US" b="0" i="1" smtClean="0">
                                        <a:latin typeface="Cambria Math" panose="02040503050406030204" pitchFamily="18" charset="0"/>
                                      </a:rPr>
                                      <m:t>4</m:t>
                                    </m:r>
                                  </m:sub>
                                </m:sSub>
                              </m:oMath>
                            </m:oMathPara>
                          </a14:m>
                          <a:endParaRPr lang="ru-RU" dirty="0"/>
                        </a:p>
                      </a:txBody>
                      <a:tcPr/>
                    </a:tc>
                    <a:tc>
                      <a:txBody>
                        <a:bodyPr/>
                        <a:lstStyle/>
                        <a:p>
                          <a:pPr algn="ctr"/>
                          <a:r>
                            <a:rPr lang="en-US" dirty="0" smtClean="0"/>
                            <a:t>…</a:t>
                          </a:r>
                          <a:endParaRPr lang="ru-RU" dirty="0"/>
                        </a:p>
                      </a:txBody>
                      <a:tcPr>
                        <a:lnR w="12700" cap="flat" cmpd="sng" algn="ctr">
                          <a:solidFill>
                            <a:schemeClr val="accent3"/>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𝑦</m:t>
                                    </m:r>
                                  </m:e>
                                  <m:sub>
                                    <m:r>
                                      <a:rPr lang="en-US" b="0" i="1" smtClean="0">
                                        <a:solidFill>
                                          <a:schemeClr val="accent3"/>
                                        </a:solidFill>
                                        <a:latin typeface="Cambria Math" panose="02040503050406030204" pitchFamily="18" charset="0"/>
                                      </a:rPr>
                                      <m:t>𝑖</m:t>
                                    </m:r>
                                  </m:sub>
                                </m:sSub>
                              </m:oMath>
                            </m:oMathPara>
                          </a14:m>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977711333"/>
                      </a:ext>
                    </a:extLst>
                  </a:tr>
                  <a:tr h="28734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41930349"/>
                      </a:ext>
                    </a:extLst>
                  </a:tr>
                  <a:tr h="28734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ru-RU" dirty="0"/>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62005383"/>
                      </a:ext>
                    </a:extLst>
                  </a:tr>
                  <a:tr h="287340">
                    <a:tc>
                      <a:txBody>
                        <a:bodyPr/>
                        <a:lstStyle/>
                        <a:p>
                          <a:pPr algn="ctr"/>
                          <a:r>
                            <a:rPr lang="en-US" dirty="0" smtClean="0"/>
                            <a:t>…</a:t>
                          </a: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196615344"/>
                      </a:ext>
                    </a:extLst>
                  </a:tr>
                  <a:tr h="28734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ru-RU" dirty="0"/>
                        </a:p>
                      </a:txBody>
                      <a:tcPr/>
                    </a:tc>
                    <a:tc>
                      <a:txBody>
                        <a:bodyPr/>
                        <a:lstStyle/>
                        <a:p>
                          <a:pPr algn="ctr"/>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37200297"/>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864213731"/>
                  </p:ext>
                </p:extLst>
              </p:nvPr>
            </p:nvGraphicFramePr>
            <p:xfrm>
              <a:off x="940905" y="3266661"/>
              <a:ext cx="7156849" cy="1524000"/>
            </p:xfrm>
            <a:graphic>
              <a:graphicData uri="http://schemas.openxmlformats.org/drawingml/2006/table">
                <a:tbl>
                  <a:tblPr firstRow="1" bandRow="1">
                    <a:tableStyleId>{5940675A-B579-460E-94D1-54222C63F5DA}</a:tableStyleId>
                  </a:tblPr>
                  <a:tblGrid>
                    <a:gridCol w="1022407">
                      <a:extLst>
                        <a:ext uri="{9D8B030D-6E8A-4147-A177-3AD203B41FA5}">
                          <a16:colId xmlns:a16="http://schemas.microsoft.com/office/drawing/2014/main" val="4100341030"/>
                        </a:ext>
                      </a:extLst>
                    </a:gridCol>
                    <a:gridCol w="1022407">
                      <a:extLst>
                        <a:ext uri="{9D8B030D-6E8A-4147-A177-3AD203B41FA5}">
                          <a16:colId xmlns:a16="http://schemas.microsoft.com/office/drawing/2014/main" val="863623176"/>
                        </a:ext>
                      </a:extLst>
                    </a:gridCol>
                    <a:gridCol w="1022407">
                      <a:extLst>
                        <a:ext uri="{9D8B030D-6E8A-4147-A177-3AD203B41FA5}">
                          <a16:colId xmlns:a16="http://schemas.microsoft.com/office/drawing/2014/main" val="1594386060"/>
                        </a:ext>
                      </a:extLst>
                    </a:gridCol>
                    <a:gridCol w="1022407">
                      <a:extLst>
                        <a:ext uri="{9D8B030D-6E8A-4147-A177-3AD203B41FA5}">
                          <a16:colId xmlns:a16="http://schemas.microsoft.com/office/drawing/2014/main" val="788383733"/>
                        </a:ext>
                      </a:extLst>
                    </a:gridCol>
                    <a:gridCol w="1022407">
                      <a:extLst>
                        <a:ext uri="{9D8B030D-6E8A-4147-A177-3AD203B41FA5}">
                          <a16:colId xmlns:a16="http://schemas.microsoft.com/office/drawing/2014/main" val="3452647163"/>
                        </a:ext>
                      </a:extLst>
                    </a:gridCol>
                    <a:gridCol w="1022407">
                      <a:extLst>
                        <a:ext uri="{9D8B030D-6E8A-4147-A177-3AD203B41FA5}">
                          <a16:colId xmlns:a16="http://schemas.microsoft.com/office/drawing/2014/main" val="3261413979"/>
                        </a:ext>
                      </a:extLst>
                    </a:gridCol>
                    <a:gridCol w="1022407">
                      <a:extLst>
                        <a:ext uri="{9D8B030D-6E8A-4147-A177-3AD203B41FA5}">
                          <a16:colId xmlns:a16="http://schemas.microsoft.com/office/drawing/2014/main" val="1772015522"/>
                        </a:ext>
                      </a:extLst>
                    </a:gridCol>
                  </a:tblGrid>
                  <a:tr h="304800">
                    <a:tc>
                      <a:txBody>
                        <a:bodyPr/>
                        <a:lstStyle/>
                        <a:p>
                          <a:pPr algn="ctr"/>
                          <a:endParaRPr lang="ru-RU" dirty="0"/>
                        </a:p>
                      </a:txBody>
                      <a:tcPr/>
                    </a:tc>
                    <a:tc>
                      <a:txBody>
                        <a:bodyPr/>
                        <a:lstStyle/>
                        <a:p>
                          <a:endParaRPr lang="ru-RU"/>
                        </a:p>
                      </a:txBody>
                      <a:tcPr>
                        <a:blipFill>
                          <a:blip r:embed="rId6"/>
                          <a:stretch>
                            <a:fillRect l="-100595" t="-2000" r="-500595" b="-406000"/>
                          </a:stretch>
                        </a:blipFill>
                      </a:tcPr>
                    </a:tc>
                    <a:tc>
                      <a:txBody>
                        <a:bodyPr/>
                        <a:lstStyle/>
                        <a:p>
                          <a:endParaRPr lang="ru-RU"/>
                        </a:p>
                      </a:txBody>
                      <a:tcPr>
                        <a:blipFill>
                          <a:blip r:embed="rId6"/>
                          <a:stretch>
                            <a:fillRect l="-200595" t="-2000" r="-400595" b="-406000"/>
                          </a:stretch>
                        </a:blipFill>
                      </a:tcPr>
                    </a:tc>
                    <a:tc>
                      <a:txBody>
                        <a:bodyPr/>
                        <a:lstStyle/>
                        <a:p>
                          <a:endParaRPr lang="ru-RU"/>
                        </a:p>
                      </a:txBody>
                      <a:tcPr>
                        <a:blipFill>
                          <a:blip r:embed="rId6"/>
                          <a:stretch>
                            <a:fillRect l="-302395" t="-2000" r="-302994" b="-406000"/>
                          </a:stretch>
                        </a:blipFill>
                      </a:tcPr>
                    </a:tc>
                    <a:tc>
                      <a:txBody>
                        <a:bodyPr/>
                        <a:lstStyle/>
                        <a:p>
                          <a:endParaRPr lang="ru-RU"/>
                        </a:p>
                      </a:txBody>
                      <a:tcPr>
                        <a:blipFill>
                          <a:blip r:embed="rId6"/>
                          <a:stretch>
                            <a:fillRect l="-400000" t="-2000" r="-201190" b="-406000"/>
                          </a:stretch>
                        </a:blipFill>
                      </a:tcPr>
                    </a:tc>
                    <a:tc>
                      <a:txBody>
                        <a:bodyPr/>
                        <a:lstStyle/>
                        <a:p>
                          <a:pPr algn="ctr"/>
                          <a:r>
                            <a:rPr lang="en-US" dirty="0" smtClean="0"/>
                            <a:t>…</a:t>
                          </a:r>
                          <a:endParaRPr lang="ru-RU" dirty="0"/>
                        </a:p>
                      </a:txBody>
                      <a:tcPr>
                        <a:lnR w="12700" cap="flat" cmpd="sng" algn="ctr">
                          <a:solidFill>
                            <a:schemeClr val="accent3"/>
                          </a:solidFill>
                          <a:prstDash val="solid"/>
                          <a:round/>
                          <a:headEnd type="none" w="med" len="med"/>
                          <a:tailEnd type="none" w="med" len="med"/>
                        </a:lnR>
                      </a:tcPr>
                    </a:tc>
                    <a:tc>
                      <a:txBody>
                        <a:bodyPr/>
                        <a:lstStyle/>
                        <a:p>
                          <a:endParaRPr lang="ru-RU"/>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blipFill>
                          <a:blip r:embed="rId6"/>
                          <a:stretch>
                            <a:fillRect l="-600000" t="-2000" r="-1190" b="-406000"/>
                          </a:stretch>
                        </a:blipFill>
                      </a:tcPr>
                    </a:tc>
                    <a:extLst>
                      <a:ext uri="{0D108BD9-81ED-4DB2-BD59-A6C34878D82A}">
                        <a16:rowId xmlns:a16="http://schemas.microsoft.com/office/drawing/2014/main" val="977711333"/>
                      </a:ext>
                    </a:extLst>
                  </a:tr>
                  <a:tr h="304800">
                    <a:tc>
                      <a:txBody>
                        <a:bodyPr/>
                        <a:lstStyle/>
                        <a:p>
                          <a:endParaRPr lang="ru-RU"/>
                        </a:p>
                      </a:txBody>
                      <a:tcPr>
                        <a:blipFill>
                          <a:blip r:embed="rId6"/>
                          <a:stretch>
                            <a:fillRect l="-595" t="-102000" r="-600595" b="-306000"/>
                          </a:stretch>
                        </a:blipFill>
                      </a:tcPr>
                    </a:tc>
                    <a:tc>
                      <a:txBody>
                        <a:bodyPr/>
                        <a:lstStyle/>
                        <a:p>
                          <a:pPr algn="ctr"/>
                          <a:endParaRPr lang="ru-RU"/>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41930349"/>
                      </a:ext>
                    </a:extLst>
                  </a:tr>
                  <a:tr h="304800">
                    <a:tc>
                      <a:txBody>
                        <a:bodyPr/>
                        <a:lstStyle/>
                        <a:p>
                          <a:endParaRPr lang="ru-RU"/>
                        </a:p>
                      </a:txBody>
                      <a:tcPr>
                        <a:blipFill>
                          <a:blip r:embed="rId6"/>
                          <a:stretch>
                            <a:fillRect l="-595" t="-198039" r="-600595" b="-200000"/>
                          </a:stretch>
                        </a:blipFill>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62005383"/>
                      </a:ext>
                    </a:extLst>
                  </a:tr>
                  <a:tr h="304800">
                    <a:tc>
                      <a:txBody>
                        <a:bodyPr/>
                        <a:lstStyle/>
                        <a:p>
                          <a:pPr algn="ctr"/>
                          <a:r>
                            <a:rPr lang="en-US" dirty="0" smtClean="0"/>
                            <a:t>…</a:t>
                          </a: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196615344"/>
                      </a:ext>
                    </a:extLst>
                  </a:tr>
                  <a:tr h="304800">
                    <a:tc>
                      <a:txBody>
                        <a:bodyPr/>
                        <a:lstStyle/>
                        <a:p>
                          <a:endParaRPr lang="ru-RU"/>
                        </a:p>
                      </a:txBody>
                      <a:tcPr>
                        <a:blipFill>
                          <a:blip r:embed="rId6"/>
                          <a:stretch>
                            <a:fillRect l="-595" t="-404000" r="-600595" b="-4000"/>
                          </a:stretch>
                        </a:blipFill>
                      </a:tcPr>
                    </a:tc>
                    <a:tc>
                      <a:txBody>
                        <a:bodyPr/>
                        <a:lstStyle/>
                        <a:p>
                          <a:pPr algn="ctr"/>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lnR w="12700" cap="flat" cmpd="sng" algn="ctr">
                          <a:solidFill>
                            <a:schemeClr val="accent3"/>
                          </a:solidFill>
                          <a:prstDash val="solid"/>
                          <a:round/>
                          <a:headEnd type="none" w="med" len="med"/>
                          <a:tailEnd type="none" w="med" len="med"/>
                        </a:lnR>
                      </a:tcPr>
                    </a:tc>
                    <a:tc>
                      <a:txBody>
                        <a:bodyPr/>
                        <a:lstStyle/>
                        <a:p>
                          <a:pPr algn="ctr"/>
                          <a:endParaRPr lang="ru-RU"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37200297"/>
                      </a:ext>
                    </a:extLst>
                  </a:tr>
                </a:tbl>
              </a:graphicData>
            </a:graphic>
          </p:graphicFrame>
        </mc:Fallback>
      </mc:AlternateContent>
      <p:sp>
        <p:nvSpPr>
          <p:cNvPr id="5" name="Прямоугольник 4"/>
          <p:cNvSpPr/>
          <p:nvPr/>
        </p:nvSpPr>
        <p:spPr>
          <a:xfrm>
            <a:off x="841482" y="2900737"/>
            <a:ext cx="805029" cy="292388"/>
          </a:xfrm>
          <a:prstGeom prst="rect">
            <a:avLst/>
          </a:prstGeom>
        </p:spPr>
        <p:txBody>
          <a:bodyPr wrap="none">
            <a:spAutoFit/>
          </a:bodyPr>
          <a:lstStyle/>
          <a:p>
            <a:r>
              <a:rPr lang="en-US" sz="1300" i="1" dirty="0">
                <a:solidFill>
                  <a:schemeClr val="accent1"/>
                </a:solidFill>
                <a:latin typeface="Lato"/>
                <a:ea typeface="Lato"/>
                <a:cs typeface="Lato"/>
                <a:sym typeface="Lato"/>
              </a:rPr>
              <a:t>Example:</a:t>
            </a:r>
            <a:endParaRPr lang="ru-RU" sz="1300" i="1" dirty="0">
              <a:solidFill>
                <a:schemeClr val="accent1"/>
              </a:solidFill>
              <a:latin typeface="Lato"/>
              <a:ea typeface="Lato"/>
              <a:cs typeface="Lato"/>
              <a:sym typeface="Lato"/>
            </a:endParaRPr>
          </a:p>
        </p:txBody>
      </p:sp>
      <p:cxnSp>
        <p:nvCxnSpPr>
          <p:cNvPr id="7" name="Прямая со стрелкой 6"/>
          <p:cNvCxnSpPr/>
          <p:nvPr/>
        </p:nvCxnSpPr>
        <p:spPr>
          <a:xfrm flipH="1">
            <a:off x="7586367" y="3025553"/>
            <a:ext cx="113513" cy="226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676152" y="3639740"/>
            <a:ext cx="257836" cy="11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669526" y="3632139"/>
            <a:ext cx="271379" cy="384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662609" y="3632139"/>
            <a:ext cx="271379" cy="70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Прямоугольник 14"/>
              <p:cNvSpPr/>
              <p:nvPr/>
            </p:nvSpPr>
            <p:spPr>
              <a:xfrm>
                <a:off x="281560" y="3363219"/>
                <a:ext cx="762097" cy="261610"/>
              </a:xfrm>
              <a:prstGeom prst="rect">
                <a:avLst/>
              </a:prstGeom>
            </p:spPr>
            <p:txBody>
              <a:bodyPr wrap="square">
                <a:spAutoFit/>
              </a:bodyPr>
              <a:lstStyle/>
              <a:p>
                <a:r>
                  <a:rPr lang="en-US" sz="1050" dirty="0">
                    <a:solidFill>
                      <a:schemeClr val="accent1"/>
                    </a:solidFill>
                    <a:latin typeface="Lato"/>
                    <a:ea typeface="Lato"/>
                    <a:cs typeface="Lato"/>
                    <a:sym typeface="Lato"/>
                  </a:rPr>
                  <a:t>Cases </a:t>
                </a:r>
                <a14:m>
                  <m:oMath xmlns:m="http://schemas.openxmlformats.org/officeDocument/2006/math">
                    <m:sSub>
                      <m:sSubPr>
                        <m:ctrlPr>
                          <a:rPr lang="en-US" sz="1050" i="1">
                            <a:solidFill>
                              <a:schemeClr val="accent1"/>
                            </a:solidFill>
                            <a:latin typeface="Cambria Math" panose="02040503050406030204" pitchFamily="18" charset="0"/>
                            <a:ea typeface="Lato"/>
                            <a:cs typeface="Lato"/>
                            <a:sym typeface="Lato"/>
                          </a:rPr>
                        </m:ctrlPr>
                      </m:sSubPr>
                      <m:e>
                        <m:r>
                          <a:rPr lang="en-US" sz="1050">
                            <a:solidFill>
                              <a:schemeClr val="accent1"/>
                            </a:solidFill>
                            <a:latin typeface="Cambria Math" panose="02040503050406030204" pitchFamily="18" charset="0"/>
                            <a:ea typeface="Lato"/>
                            <a:cs typeface="Lato"/>
                            <a:sym typeface="Lato"/>
                          </a:rPr>
                          <m:t>𝑥</m:t>
                        </m:r>
                      </m:e>
                      <m:sub>
                        <m:r>
                          <a:rPr lang="en-US" sz="1050">
                            <a:solidFill>
                              <a:schemeClr val="accent1"/>
                            </a:solidFill>
                            <a:latin typeface="Cambria Math" panose="02040503050406030204" pitchFamily="18" charset="0"/>
                            <a:ea typeface="Lato"/>
                            <a:cs typeface="Lato"/>
                            <a:sym typeface="Lato"/>
                          </a:rPr>
                          <m:t>𝑖</m:t>
                        </m:r>
                      </m:sub>
                    </m:sSub>
                  </m:oMath>
                </a14:m>
                <a:endParaRPr lang="ru-RU" sz="1050" dirty="0">
                  <a:solidFill>
                    <a:schemeClr val="accent1"/>
                  </a:solidFill>
                  <a:latin typeface="Lato"/>
                  <a:ea typeface="Lato"/>
                  <a:cs typeface="Lato"/>
                  <a:sym typeface="Lato"/>
                </a:endParaRPr>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281560" y="3363219"/>
                <a:ext cx="762097" cy="261610"/>
              </a:xfrm>
              <a:prstGeom prst="rect">
                <a:avLst/>
              </a:prstGeom>
              <a:blipFill>
                <a:blip r:embed="rId7"/>
                <a:stretch>
                  <a:fillRect b="-930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7520337" y="2780713"/>
                <a:ext cx="875353" cy="261610"/>
              </a:xfrm>
              <a:prstGeom prst="rect">
                <a:avLst/>
              </a:prstGeom>
            </p:spPr>
            <p:txBody>
              <a:bodyPr wrap="square">
                <a:spAutoFit/>
              </a:bodyPr>
              <a:lstStyle/>
              <a:p>
                <a:r>
                  <a:rPr lang="en-US" sz="1050" dirty="0" smtClean="0">
                    <a:solidFill>
                      <a:schemeClr val="accent1"/>
                    </a:solidFill>
                    <a:latin typeface="Lato"/>
                    <a:ea typeface="Lato"/>
                    <a:cs typeface="Lato"/>
                    <a:sym typeface="Lato"/>
                  </a:rPr>
                  <a:t>Label </a:t>
                </a:r>
                <a14:m>
                  <m:oMath xmlns:m="http://schemas.openxmlformats.org/officeDocument/2006/math">
                    <m:sSub>
                      <m:sSubPr>
                        <m:ctrlPr>
                          <a:rPr lang="en-US" sz="1050" i="1">
                            <a:solidFill>
                              <a:schemeClr val="accent1"/>
                            </a:solidFill>
                            <a:latin typeface="Cambria Math" panose="02040503050406030204" pitchFamily="18" charset="0"/>
                            <a:ea typeface="Lato"/>
                            <a:cs typeface="Lato"/>
                            <a:sym typeface="Lato"/>
                          </a:rPr>
                        </m:ctrlPr>
                      </m:sSubPr>
                      <m:e>
                        <m:r>
                          <m:rPr>
                            <m:sty m:val="p"/>
                          </m:rPr>
                          <a:rPr lang="en-US" sz="1050" b="0" i="0" smtClean="0">
                            <a:solidFill>
                              <a:schemeClr val="accent1"/>
                            </a:solidFill>
                            <a:latin typeface="Cambria Math" panose="02040503050406030204" pitchFamily="18" charset="0"/>
                            <a:ea typeface="Lato"/>
                            <a:cs typeface="Lato"/>
                            <a:sym typeface="Lato"/>
                          </a:rPr>
                          <m:t>y</m:t>
                        </m:r>
                      </m:e>
                      <m:sub>
                        <m:r>
                          <a:rPr lang="en-US" sz="1050">
                            <a:solidFill>
                              <a:schemeClr val="accent1"/>
                            </a:solidFill>
                            <a:latin typeface="Cambria Math" panose="02040503050406030204" pitchFamily="18" charset="0"/>
                            <a:ea typeface="Lato"/>
                            <a:cs typeface="Lato"/>
                            <a:sym typeface="Lato"/>
                          </a:rPr>
                          <m:t>𝑖</m:t>
                        </m:r>
                      </m:sub>
                    </m:sSub>
                  </m:oMath>
                </a14:m>
                <a:endParaRPr lang="ru-RU" sz="1050" dirty="0">
                  <a:solidFill>
                    <a:schemeClr val="accent1"/>
                  </a:solidFill>
                  <a:latin typeface="Lato"/>
                  <a:ea typeface="Lato"/>
                  <a:cs typeface="Lato"/>
                  <a:sym typeface="Lato"/>
                </a:endParaRPr>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7520337" y="2780713"/>
                <a:ext cx="875353" cy="261610"/>
              </a:xfrm>
              <a:prstGeom prst="rect">
                <a:avLst/>
              </a:prstGeom>
              <a:blipFill>
                <a:blip r:embed="rId8"/>
                <a:stretch>
                  <a:fillRect b="-9302"/>
                </a:stretch>
              </a:blipFill>
            </p:spPr>
            <p:txBody>
              <a:bodyPr/>
              <a:lstStyle/>
              <a:p>
                <a:r>
                  <a:rPr lang="ru-RU">
                    <a:noFill/>
                  </a:rPr>
                  <a:t> </a:t>
                </a:r>
              </a:p>
            </p:txBody>
          </p:sp>
        </mc:Fallback>
      </mc:AlternateContent>
      <p:sp>
        <p:nvSpPr>
          <p:cNvPr id="17" name="Номер слайда 1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4</a:t>
            </a:fld>
            <a:endParaRPr lang="ru"/>
          </a:p>
        </p:txBody>
      </p:sp>
      <p:sp>
        <p:nvSpPr>
          <p:cNvPr id="18" name="Прямоугольник 17"/>
          <p:cNvSpPr/>
          <p:nvPr/>
        </p:nvSpPr>
        <p:spPr>
          <a:xfrm>
            <a:off x="5343940" y="2672474"/>
            <a:ext cx="875353" cy="261610"/>
          </a:xfrm>
          <a:prstGeom prst="rect">
            <a:avLst/>
          </a:prstGeom>
        </p:spPr>
        <p:txBody>
          <a:bodyPr wrap="square">
            <a:spAutoFit/>
          </a:bodyPr>
          <a:lstStyle/>
          <a:p>
            <a:r>
              <a:rPr lang="en-US" sz="1050" dirty="0" smtClean="0">
                <a:solidFill>
                  <a:schemeClr val="accent1"/>
                </a:solidFill>
                <a:latin typeface="Lato"/>
                <a:ea typeface="Lato"/>
                <a:cs typeface="Lato"/>
                <a:sym typeface="Lato"/>
              </a:rPr>
              <a:t>Features</a:t>
            </a:r>
            <a:endParaRPr lang="ru-RU" sz="1050" dirty="0">
              <a:solidFill>
                <a:schemeClr val="accent1"/>
              </a:solidFill>
              <a:latin typeface="Lato"/>
              <a:ea typeface="Lato"/>
              <a:cs typeface="Lato"/>
              <a:sym typeface="Lato"/>
            </a:endParaRPr>
          </a:p>
        </p:txBody>
      </p:sp>
      <p:cxnSp>
        <p:nvCxnSpPr>
          <p:cNvPr id="20" name="Прямая со стрелкой 19"/>
          <p:cNvCxnSpPr/>
          <p:nvPr/>
        </p:nvCxnSpPr>
        <p:spPr>
          <a:xfrm flipH="1">
            <a:off x="5399921" y="2938273"/>
            <a:ext cx="212035" cy="3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flipH="1">
            <a:off x="4433563" y="2938786"/>
            <a:ext cx="1172108" cy="31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882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325" y="644303"/>
            <a:ext cx="7688400" cy="535200"/>
          </a:xfrm>
        </p:spPr>
        <p:txBody>
          <a:bodyPr>
            <a:normAutofit fontScale="90000"/>
          </a:bodyPr>
          <a:lstStyle/>
          <a:p>
            <a:r>
              <a:rPr lang="en-US" dirty="0" smtClean="0"/>
              <a:t>2. K-Fold Cross-Validation: method description  </a:t>
            </a:r>
            <a:endParaRPr lang="ru-RU" dirty="0"/>
          </a:p>
        </p:txBody>
      </p:sp>
      <p:sp>
        <p:nvSpPr>
          <p:cNvPr id="7" name="Текст 6"/>
          <p:cNvSpPr>
            <a:spLocks noGrp="1"/>
          </p:cNvSpPr>
          <p:nvPr>
            <p:ph type="body" idx="1"/>
          </p:nvPr>
        </p:nvSpPr>
        <p:spPr>
          <a:xfrm>
            <a:off x="729325" y="1318650"/>
            <a:ext cx="3308772" cy="3326237"/>
          </a:xfrm>
        </p:spPr>
        <p:txBody>
          <a:bodyPr>
            <a:normAutofit fontScale="77500" lnSpcReduction="20000"/>
          </a:bodyPr>
          <a:lstStyle/>
          <a:p>
            <a:r>
              <a:rPr lang="en-US" sz="1600" dirty="0" smtClean="0"/>
              <a:t>Divide data is into k </a:t>
            </a:r>
            <a:r>
              <a:rPr lang="en-US" sz="1600" i="1" dirty="0" smtClean="0"/>
              <a:t>folds;</a:t>
            </a:r>
          </a:p>
          <a:p>
            <a:endParaRPr lang="en-US" sz="1600" dirty="0"/>
          </a:p>
          <a:p>
            <a:r>
              <a:rPr lang="en-US" sz="1600" dirty="0" smtClean="0"/>
              <a:t>k-1 are training subsets;</a:t>
            </a:r>
          </a:p>
          <a:p>
            <a:endParaRPr lang="en-US" sz="1600" dirty="0" smtClean="0"/>
          </a:p>
          <a:p>
            <a:r>
              <a:rPr lang="en-US" sz="1600" dirty="0" smtClean="0"/>
              <a:t>Perform k iterations of: </a:t>
            </a:r>
          </a:p>
          <a:p>
            <a:pPr lvl="1"/>
            <a:r>
              <a:rPr lang="en-US" sz="1200" dirty="0" smtClean="0"/>
              <a:t>model training on k-1 parts (green);</a:t>
            </a:r>
          </a:p>
          <a:p>
            <a:pPr lvl="1"/>
            <a:r>
              <a:rPr lang="en-US" sz="1200" dirty="0" smtClean="0"/>
              <a:t>model testing on the rest (blue).</a:t>
            </a:r>
          </a:p>
          <a:p>
            <a:pPr marL="444500" indent="-285750"/>
            <a:endParaRPr lang="en-US" sz="1600" dirty="0" smtClean="0"/>
          </a:p>
          <a:p>
            <a:pPr marL="444500" indent="-285750"/>
            <a:r>
              <a:rPr lang="en-US" sz="1600" dirty="0" smtClean="0"/>
              <a:t>Each of k parts is used for training just once;</a:t>
            </a:r>
          </a:p>
          <a:p>
            <a:pPr marL="444500" indent="-285750"/>
            <a:endParaRPr lang="en-US" sz="1600" dirty="0"/>
          </a:p>
          <a:p>
            <a:pPr marL="444500" indent="-285750"/>
            <a:r>
              <a:rPr lang="en-US" sz="1600" dirty="0" smtClean="0"/>
              <a:t>Get k performance measurements for k validation sets, average over them</a:t>
            </a:r>
            <a:r>
              <a:rPr lang="en-US" sz="1600" dirty="0"/>
              <a:t> </a:t>
            </a:r>
            <a:r>
              <a:rPr lang="en-US" sz="1600" dirty="0" smtClean="0"/>
              <a:t>and get </a:t>
            </a:r>
            <a:r>
              <a:rPr lang="en-US" sz="1600" i="1" dirty="0"/>
              <a:t>cross-validated </a:t>
            </a:r>
            <a:r>
              <a:rPr lang="en-US" sz="1600" i="1" dirty="0" smtClean="0"/>
              <a:t>performance</a:t>
            </a:r>
            <a:r>
              <a:rPr lang="en-US" sz="1600" dirty="0" smtClean="0"/>
              <a:t>;</a:t>
            </a:r>
          </a:p>
          <a:p>
            <a:pPr marL="444500" indent="-285750"/>
            <a:endParaRPr lang="en-US" sz="1600" dirty="0" smtClean="0"/>
          </a:p>
          <a:p>
            <a:pPr marL="444500" indent="-285750"/>
            <a:r>
              <a:rPr lang="en-US" sz="1600" dirty="0" smtClean="0"/>
              <a:t>In our example, k=5. </a:t>
            </a:r>
            <a:endParaRPr lang="en-US" sz="1600"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268" y="1318650"/>
            <a:ext cx="4508341" cy="3122726"/>
          </a:xfrm>
          <a:prstGeom prst="rect">
            <a:avLst/>
          </a:prstGeom>
        </p:spPr>
      </p:pic>
      <p:sp>
        <p:nvSpPr>
          <p:cNvPr id="9" name="Прямоугольник 8"/>
          <p:cNvSpPr/>
          <p:nvPr/>
        </p:nvSpPr>
        <p:spPr>
          <a:xfrm>
            <a:off x="6281530" y="4553888"/>
            <a:ext cx="2511079" cy="184666"/>
          </a:xfrm>
          <a:prstGeom prst="rect">
            <a:avLst/>
          </a:prstGeom>
        </p:spPr>
        <p:txBody>
          <a:bodyPr wrap="square">
            <a:spAutoFit/>
          </a:bodyPr>
          <a:lstStyle/>
          <a:p>
            <a:r>
              <a:rPr lang="en-US" sz="600" dirty="0" smtClean="0"/>
              <a:t>Source: </a:t>
            </a:r>
            <a:r>
              <a:rPr lang="ru-RU" sz="600" dirty="0" smtClean="0"/>
              <a:t>https</a:t>
            </a:r>
            <a:r>
              <a:rPr lang="ru-RU" sz="600" dirty="0"/>
              <a:t>://scikit-learn.org/stable/modules/cross_validation.html</a:t>
            </a:r>
          </a:p>
        </p:txBody>
      </p:sp>
      <p:sp>
        <p:nvSpPr>
          <p:cNvPr id="11" name="Стрелка вправо 10"/>
          <p:cNvSpPr/>
          <p:nvPr/>
        </p:nvSpPr>
        <p:spPr>
          <a:xfrm>
            <a:off x="7692887" y="2769704"/>
            <a:ext cx="238539"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2" name="Стрелка вправо 11"/>
          <p:cNvSpPr/>
          <p:nvPr/>
        </p:nvSpPr>
        <p:spPr>
          <a:xfrm>
            <a:off x="7692887" y="3034748"/>
            <a:ext cx="238539"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Стрелка вправо 12"/>
          <p:cNvSpPr/>
          <p:nvPr/>
        </p:nvSpPr>
        <p:spPr>
          <a:xfrm>
            <a:off x="7692887" y="3358762"/>
            <a:ext cx="238539"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Стрелка вправо 13"/>
          <p:cNvSpPr/>
          <p:nvPr/>
        </p:nvSpPr>
        <p:spPr>
          <a:xfrm>
            <a:off x="7692886" y="3637057"/>
            <a:ext cx="238539"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Стрелка вправо 14"/>
          <p:cNvSpPr/>
          <p:nvPr/>
        </p:nvSpPr>
        <p:spPr>
          <a:xfrm>
            <a:off x="7692886" y="3893443"/>
            <a:ext cx="238539"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TextBox 15"/>
          <p:cNvSpPr txBox="1"/>
          <p:nvPr/>
        </p:nvSpPr>
        <p:spPr>
          <a:xfrm>
            <a:off x="7931425" y="2684841"/>
            <a:ext cx="523461" cy="215444"/>
          </a:xfrm>
          <a:prstGeom prst="rect">
            <a:avLst/>
          </a:prstGeom>
          <a:noFill/>
        </p:spPr>
        <p:txBody>
          <a:bodyPr wrap="square" rtlCol="0">
            <a:spAutoFit/>
          </a:bodyPr>
          <a:lstStyle/>
          <a:p>
            <a:r>
              <a:rPr lang="en-US" sz="800" dirty="0" smtClean="0">
                <a:solidFill>
                  <a:schemeClr val="tx1"/>
                </a:solidFill>
              </a:rPr>
              <a:t>MSE 1</a:t>
            </a:r>
            <a:endParaRPr lang="ru-RU" sz="800" dirty="0">
              <a:solidFill>
                <a:schemeClr val="tx1"/>
              </a:solidFill>
            </a:endParaRPr>
          </a:p>
        </p:txBody>
      </p:sp>
      <p:sp>
        <p:nvSpPr>
          <p:cNvPr id="17" name="Прямоугольник 16"/>
          <p:cNvSpPr/>
          <p:nvPr/>
        </p:nvSpPr>
        <p:spPr>
          <a:xfrm>
            <a:off x="7923679" y="2952182"/>
            <a:ext cx="494046" cy="215444"/>
          </a:xfrm>
          <a:prstGeom prst="rect">
            <a:avLst/>
          </a:prstGeom>
        </p:spPr>
        <p:txBody>
          <a:bodyPr wrap="none">
            <a:spAutoFit/>
          </a:bodyPr>
          <a:lstStyle/>
          <a:p>
            <a:r>
              <a:rPr lang="en-US" sz="800" dirty="0" smtClean="0">
                <a:solidFill>
                  <a:schemeClr val="tx1"/>
                </a:solidFill>
              </a:rPr>
              <a:t>MSE 2</a:t>
            </a:r>
            <a:endParaRPr lang="ru-RU" sz="800" dirty="0">
              <a:solidFill>
                <a:schemeClr val="tx1"/>
              </a:solidFill>
            </a:endParaRPr>
          </a:p>
        </p:txBody>
      </p:sp>
      <p:sp>
        <p:nvSpPr>
          <p:cNvPr id="18" name="Прямоугольник 17"/>
          <p:cNvSpPr/>
          <p:nvPr/>
        </p:nvSpPr>
        <p:spPr>
          <a:xfrm>
            <a:off x="7911546" y="3277218"/>
            <a:ext cx="494046" cy="215444"/>
          </a:xfrm>
          <a:prstGeom prst="rect">
            <a:avLst/>
          </a:prstGeom>
        </p:spPr>
        <p:txBody>
          <a:bodyPr wrap="none">
            <a:spAutoFit/>
          </a:bodyPr>
          <a:lstStyle/>
          <a:p>
            <a:r>
              <a:rPr lang="en-US" sz="800" dirty="0" smtClean="0">
                <a:solidFill>
                  <a:schemeClr val="tx1"/>
                </a:solidFill>
              </a:rPr>
              <a:t>MSE 3</a:t>
            </a:r>
            <a:endParaRPr lang="ru-RU" sz="800" dirty="0">
              <a:solidFill>
                <a:schemeClr val="tx1"/>
              </a:solidFill>
            </a:endParaRPr>
          </a:p>
        </p:txBody>
      </p:sp>
      <p:sp>
        <p:nvSpPr>
          <p:cNvPr id="19" name="Прямоугольник 18"/>
          <p:cNvSpPr/>
          <p:nvPr/>
        </p:nvSpPr>
        <p:spPr>
          <a:xfrm>
            <a:off x="7911546" y="3539208"/>
            <a:ext cx="494046" cy="215444"/>
          </a:xfrm>
          <a:prstGeom prst="rect">
            <a:avLst/>
          </a:prstGeom>
        </p:spPr>
        <p:txBody>
          <a:bodyPr wrap="none">
            <a:spAutoFit/>
          </a:bodyPr>
          <a:lstStyle/>
          <a:p>
            <a:r>
              <a:rPr lang="en-US" sz="800" dirty="0" smtClean="0">
                <a:solidFill>
                  <a:schemeClr val="tx1"/>
                </a:solidFill>
              </a:rPr>
              <a:t>MSE 4</a:t>
            </a:r>
            <a:endParaRPr lang="ru-RU" sz="800" dirty="0">
              <a:solidFill>
                <a:schemeClr val="tx1"/>
              </a:solidFill>
            </a:endParaRPr>
          </a:p>
        </p:txBody>
      </p:sp>
      <p:sp>
        <p:nvSpPr>
          <p:cNvPr id="20" name="Прямоугольник 19"/>
          <p:cNvSpPr/>
          <p:nvPr/>
        </p:nvSpPr>
        <p:spPr>
          <a:xfrm>
            <a:off x="7900888" y="3807630"/>
            <a:ext cx="494046" cy="215444"/>
          </a:xfrm>
          <a:prstGeom prst="rect">
            <a:avLst/>
          </a:prstGeom>
        </p:spPr>
        <p:txBody>
          <a:bodyPr wrap="none">
            <a:spAutoFit/>
          </a:bodyPr>
          <a:lstStyle/>
          <a:p>
            <a:r>
              <a:rPr lang="en-US" sz="800" dirty="0" smtClean="0">
                <a:solidFill>
                  <a:schemeClr val="tx1"/>
                </a:solidFill>
              </a:rPr>
              <a:t>MSE 5</a:t>
            </a:r>
            <a:endParaRPr lang="ru-RU" sz="800" dirty="0">
              <a:solidFill>
                <a:schemeClr val="tx1"/>
              </a:solidFill>
            </a:endParaRPr>
          </a:p>
        </p:txBody>
      </p:sp>
      <p:sp>
        <p:nvSpPr>
          <p:cNvPr id="3" name="Номер слайда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5</a:t>
            </a:fld>
            <a:endParaRPr lang="ru"/>
          </a:p>
        </p:txBody>
      </p:sp>
    </p:spTree>
    <p:extLst>
      <p:ext uri="{BB962C8B-B14F-4D97-AF65-F5344CB8AC3E}">
        <p14:creationId xmlns:p14="http://schemas.microsoft.com/office/powerpoint/2010/main" val="57040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450" y="1241879"/>
            <a:ext cx="7688700" cy="535200"/>
          </a:xfrm>
        </p:spPr>
        <p:txBody>
          <a:bodyPr>
            <a:normAutofit fontScale="90000"/>
          </a:bodyPr>
          <a:lstStyle/>
          <a:p>
            <a:r>
              <a:rPr lang="en-US" dirty="0"/>
              <a:t>2. K-Fold Cross-Validation: method description </a:t>
            </a:r>
            <a:endParaRPr lang="ru-RU" dirty="0"/>
          </a:p>
        </p:txBody>
      </p:sp>
      <mc:AlternateContent xmlns:mc="http://schemas.openxmlformats.org/markup-compatibility/2006" xmlns:a14="http://schemas.microsoft.com/office/drawing/2010/main">
        <mc:Choice Requires="a14">
          <p:sp>
            <p:nvSpPr>
              <p:cNvPr id="5" name="Текст 4"/>
              <p:cNvSpPr>
                <a:spLocks noGrp="1"/>
              </p:cNvSpPr>
              <p:nvPr>
                <p:ph type="body" idx="1"/>
              </p:nvPr>
            </p:nvSpPr>
            <p:spPr>
              <a:xfrm>
                <a:off x="729450" y="1761598"/>
                <a:ext cx="7688700" cy="2988253"/>
              </a:xfrm>
            </p:spPr>
            <p:txBody>
              <a:bodyPr/>
              <a:lstStyle/>
              <a:p>
                <a:r>
                  <a:rPr lang="en-US" dirty="0" smtClean="0"/>
                  <a:t>MSE or any other </a:t>
                </a:r>
                <a:r>
                  <a:rPr lang="en-US" dirty="0"/>
                  <a:t>error is </a:t>
                </a:r>
                <a:r>
                  <a:rPr lang="en-US" dirty="0" smtClean="0"/>
                  <a:t>quantified with </a:t>
                </a:r>
                <a:r>
                  <a:rPr lang="en-US" dirty="0"/>
                  <a:t>loss function </a:t>
                </a:r>
                <a14:m>
                  <m:oMath xmlns:m="http://schemas.openxmlformats.org/officeDocument/2006/math">
                    <m:r>
                      <a:rPr lang="en-US" i="1" dirty="0" smtClean="0">
                        <a:latin typeface="Cambria Math" panose="02040503050406030204" pitchFamily="18" charset="0"/>
                      </a:rPr>
                      <m:t>𝐿</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r>
                      <a:rPr lang="en-US" i="1" dirty="0">
                        <a:latin typeface="Cambria Math" panose="02040503050406030204" pitchFamily="18" charset="0"/>
                      </a:rPr>
                      <m:t>, </m:t>
                    </m:r>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smtClean="0"/>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i="1" dirty="0">
                            <a:latin typeface="Cambria Math" panose="02040503050406030204" pitchFamily="18" charset="0"/>
                          </a:rPr>
                          <m:t>𝑖</m:t>
                        </m:r>
                      </m:sub>
                    </m:sSub>
                  </m:oMath>
                </a14:m>
                <a:r>
                  <a:rPr lang="en-US" dirty="0" smtClean="0"/>
                  <a:t> is predicted class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oMath>
                </a14:m>
                <a:r>
                  <a:rPr lang="en-US" dirty="0" smtClean="0"/>
                  <a:t> is the true class</a:t>
                </a:r>
              </a:p>
              <a:p>
                <a:r>
                  <a:rPr lang="en-US" dirty="0" smtClean="0"/>
                  <a:t>Two different errors: (1) the </a:t>
                </a:r>
                <a:r>
                  <a:rPr lang="en-US" i="1" dirty="0" smtClean="0"/>
                  <a:t>training error</a:t>
                </a:r>
                <a:r>
                  <a:rPr lang="en-US" dirty="0" smtClean="0"/>
                  <a:t> and (2) the </a:t>
                </a:r>
                <a:r>
                  <a:rPr lang="en-US" i="1" dirty="0" smtClean="0"/>
                  <a:t>test error</a:t>
                </a:r>
                <a:endParaRPr lang="en-US" dirty="0"/>
              </a:p>
              <a:p>
                <a:r>
                  <a:rPr lang="en-US" dirty="0" smtClean="0"/>
                  <a:t>Training error is often lower than test error </a:t>
                </a:r>
              </a:p>
              <a:p>
                <a:r>
                  <a:rPr lang="en-US" dirty="0" smtClean="0"/>
                  <a:t>Define </a:t>
                </a:r>
                <a:r>
                  <a:rPr lang="en-US" dirty="0"/>
                  <a:t>predicted </a:t>
                </a:r>
                <a:r>
                  <a:rPr lang="en-US" dirty="0" smtClean="0"/>
                  <a:t>class label as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e>
                      <m:sub>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smtClean="0"/>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𝑓</m:t>
                            </m:r>
                          </m:e>
                        </m:acc>
                      </m:e>
                      <m:sub>
                        <m:r>
                          <a:rPr lang="en-US" i="1" dirty="0">
                            <a:latin typeface="Cambria Math" panose="02040503050406030204" pitchFamily="18" charset="0"/>
                          </a:rPr>
                          <m:t>−</m:t>
                        </m:r>
                        <m:r>
                          <a:rPr lang="en-US" i="1" dirty="0">
                            <a:latin typeface="Cambria Math" panose="02040503050406030204" pitchFamily="18" charset="0"/>
                          </a:rPr>
                          <m:t>𝑘</m:t>
                        </m:r>
                      </m:sub>
                    </m:sSub>
                  </m:oMath>
                </a14:m>
                <a:r>
                  <a:rPr lang="en-US" dirty="0"/>
                  <a:t> is the model that was trained on all but the </a:t>
                </a:r>
                <a14:m>
                  <m:oMath xmlns:m="http://schemas.openxmlformats.org/officeDocument/2006/math">
                    <m:sSup>
                      <m:sSupPr>
                        <m:ctrlPr>
                          <a:rPr lang="en-US" i="1" dirty="0" smtClean="0">
                            <a:latin typeface="Cambria Math" panose="02040503050406030204" pitchFamily="18" charset="0"/>
                          </a:rPr>
                        </m:ctrlPr>
                      </m:sSupPr>
                      <m:e>
                        <m:r>
                          <m:rPr>
                            <m:sty m:val="p"/>
                          </m:rPr>
                          <a:rPr lang="en-US" b="0" i="0" dirty="0" smtClean="0">
                            <a:latin typeface="Cambria Math" panose="02040503050406030204" pitchFamily="18" charset="0"/>
                          </a:rPr>
                          <m:t>k</m:t>
                        </m:r>
                      </m:e>
                      <m:sup>
                        <m:r>
                          <m:rPr>
                            <m:sty m:val="p"/>
                          </m:rPr>
                          <a:rPr lang="en-US" b="0" i="0" dirty="0" smtClean="0">
                            <a:latin typeface="Cambria Math" panose="02040503050406030204" pitchFamily="18" charset="0"/>
                          </a:rPr>
                          <m:t>th</m:t>
                        </m:r>
                      </m:sup>
                    </m:sSup>
                  </m:oMath>
                </a14:m>
                <a:r>
                  <a:rPr lang="en-US" dirty="0" smtClean="0"/>
                  <a:t> subset </a:t>
                </a:r>
              </a:p>
              <a:p>
                <a:r>
                  <a:rPr lang="en-US" dirty="0" smtClean="0"/>
                  <a:t>Cross-validated estimate of the prediction error is therefore given by </a:t>
                </a:r>
              </a:p>
              <a:p>
                <a:pPr marL="146050" indent="0" algn="ctr">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𝜖</m:t>
                              </m:r>
                              <m:r>
                                <m:rPr>
                                  <m:nor/>
                                </m:rPr>
                                <a:rPr lang="en-US" sz="1400" dirty="0"/>
                                <m:t> </m:t>
                              </m:r>
                            </m:e>
                          </m:acc>
                        </m:e>
                        <m:sub>
                          <m:r>
                            <a:rPr lang="en-US" sz="1400" b="0" i="1" smtClean="0">
                              <a:latin typeface="Cambria Math" panose="02040503050406030204" pitchFamily="18" charset="0"/>
                              <a:ea typeface="Cambria Math" panose="02040503050406030204" pitchFamily="18" charset="0"/>
                            </a:rPr>
                            <m:t>𝑐𝑣</m:t>
                          </m:r>
                        </m:sub>
                      </m:sSub>
                      <m:r>
                        <a:rPr lang="en-US" sz="1400" i="1" dirty="0" smtClean="0">
                          <a:latin typeface="Cambria Math" panose="02040503050406030204" pitchFamily="18" charset="0"/>
                        </a:rPr>
                        <m:t>=</m:t>
                      </m:r>
                      <m:f>
                        <m:fPr>
                          <m:ctrlPr>
                            <a:rPr lang="en-US" sz="1400" i="1" dirty="0" smtClean="0">
                              <a:latin typeface="Cambria Math" panose="02040503050406030204" pitchFamily="18" charset="0"/>
                            </a:rPr>
                          </m:ctrlPr>
                        </m:fPr>
                        <m:num>
                          <m:r>
                            <a:rPr lang="en-US" sz="1400" b="0" i="1" dirty="0" smtClean="0">
                              <a:latin typeface="Cambria Math" panose="02040503050406030204" pitchFamily="18" charset="0"/>
                            </a:rPr>
                            <m:t>1</m:t>
                          </m:r>
                        </m:num>
                        <m:den>
                          <m:r>
                            <a:rPr lang="en-US" sz="1400" b="0" i="1" dirty="0" smtClean="0">
                              <a:latin typeface="Cambria Math" panose="02040503050406030204" pitchFamily="18" charset="0"/>
                            </a:rPr>
                            <m:t>𝑘</m:t>
                          </m:r>
                        </m:den>
                      </m:f>
                      <m:nary>
                        <m:naryPr>
                          <m:chr m:val="∑"/>
                          <m:ctrlPr>
                            <a:rPr lang="en-US" sz="1400" i="1" dirty="0" smtClean="0">
                              <a:latin typeface="Cambria Math" panose="02040503050406030204" pitchFamily="18" charset="0"/>
                            </a:rPr>
                          </m:ctrlPr>
                        </m:naryPr>
                        <m:sub>
                          <m:r>
                            <m:rPr>
                              <m:brk m:alnAt="23"/>
                            </m:rPr>
                            <a:rPr lang="en-US" sz="1400" b="0" i="1" dirty="0" smtClean="0">
                              <a:latin typeface="Cambria Math" panose="02040503050406030204" pitchFamily="18" charset="0"/>
                            </a:rPr>
                            <m:t>𝑖</m:t>
                          </m:r>
                          <m:r>
                            <a:rPr lang="en-US" sz="1400" b="0" i="1" dirty="0" smtClean="0">
                              <a:latin typeface="Cambria Math" panose="02040503050406030204" pitchFamily="18" charset="0"/>
                            </a:rPr>
                            <m:t>=1</m:t>
                          </m:r>
                        </m:sub>
                        <m:sup>
                          <m:r>
                            <a:rPr lang="en-US" sz="1400" b="0" i="1" dirty="0" smtClean="0">
                              <a:latin typeface="Cambria Math" panose="02040503050406030204" pitchFamily="18" charset="0"/>
                            </a:rPr>
                            <m:t>𝑘</m:t>
                          </m:r>
                        </m:sup>
                        <m:e>
                          <m:r>
                            <a:rPr lang="en-US" sz="1400" b="0" i="1" dirty="0" smtClean="0">
                              <a:latin typeface="Cambria Math" panose="02040503050406030204" pitchFamily="18" charset="0"/>
                            </a:rPr>
                            <m:t>𝐿</m:t>
                          </m:r>
                          <m:r>
                            <a:rPr lang="en-US" sz="1400" b="0" i="1" dirty="0" smtClean="0">
                              <a:latin typeface="Cambria Math" panose="02040503050406030204" pitchFamily="18" charset="0"/>
                            </a:rPr>
                            <m:t>(</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𝑖</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acc>
                                <m:accPr>
                                  <m:chr m:val="̂"/>
                                  <m:ctrlPr>
                                    <a:rPr lang="en-US" sz="1400" b="0" i="1" dirty="0" smtClean="0">
                                      <a:latin typeface="Cambria Math" panose="02040503050406030204" pitchFamily="18" charset="0"/>
                                      <a:ea typeface="Cambria Math" panose="02040503050406030204" pitchFamily="18" charset="0"/>
                                    </a:rPr>
                                  </m:ctrlPr>
                                </m:accPr>
                                <m:e>
                                  <m:r>
                                    <a:rPr lang="en-US" sz="1400" b="0" i="1" dirty="0" smtClean="0">
                                      <a:latin typeface="Cambria Math" panose="02040503050406030204" pitchFamily="18" charset="0"/>
                                      <a:ea typeface="Cambria Math" panose="02040503050406030204" pitchFamily="18" charset="0"/>
                                    </a:rPr>
                                    <m:t>𝑓</m:t>
                                  </m:r>
                                </m:e>
                              </m:acc>
                            </m:e>
                            <m:sub>
                              <m:r>
                                <a:rPr lang="en-US" sz="1400" b="0" i="1" dirty="0" smtClean="0">
                                  <a:latin typeface="Cambria Math" panose="02040503050406030204" pitchFamily="18" charset="0"/>
                                </a:rPr>
                                <m:t>−</m:t>
                              </m:r>
                              <m:r>
                                <a:rPr lang="en-US" sz="1400" b="0" i="1" dirty="0" smtClean="0">
                                  <a:latin typeface="Cambria Math" panose="02040503050406030204" pitchFamily="18" charset="0"/>
                                </a:rPr>
                                <m:t>𝑘</m:t>
                              </m:r>
                            </m:sub>
                          </m:sSub>
                          <m:r>
                            <a:rPr lang="en-US" sz="1400" b="0" i="1" dirty="0" smtClean="0">
                              <a:latin typeface="Cambria Math" panose="02040503050406030204" pitchFamily="18" charset="0"/>
                            </a:rPr>
                            <m:t>(</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𝑥</m:t>
                              </m:r>
                            </m:e>
                            <m:sub>
                              <m:r>
                                <a:rPr lang="en-US" sz="1400" b="0" i="1" dirty="0" smtClean="0">
                                  <a:latin typeface="Cambria Math" panose="02040503050406030204" pitchFamily="18" charset="0"/>
                                </a:rPr>
                                <m:t>𝑖</m:t>
                              </m:r>
                            </m:sub>
                          </m:sSub>
                          <m:r>
                            <a:rPr lang="en-US" sz="1400" b="0" i="1" dirty="0" smtClean="0">
                              <a:latin typeface="Cambria Math" panose="02040503050406030204" pitchFamily="18" charset="0"/>
                            </a:rPr>
                            <m:t>))</m:t>
                          </m:r>
                        </m:e>
                      </m:nary>
                    </m:oMath>
                  </m:oMathPara>
                </a14:m>
                <a:endParaRPr lang="en-US" dirty="0" smtClean="0"/>
              </a:p>
              <a:p>
                <a:endParaRPr lang="en-US" dirty="0" smtClean="0"/>
              </a:p>
              <a:p>
                <a:r>
                  <a:rPr lang="en-US" dirty="0" smtClean="0"/>
                  <a:t>Choice of K? Optimal is k = 5 to 10. </a:t>
                </a:r>
              </a:p>
            </p:txBody>
          </p:sp>
        </mc:Choice>
        <mc:Fallback xmlns="">
          <p:sp>
            <p:nvSpPr>
              <p:cNvPr id="5" name="Текст 4"/>
              <p:cNvSpPr>
                <a:spLocks noGrp="1" noRot="1" noChangeAspect="1" noMove="1" noResize="1" noEditPoints="1" noAdjustHandles="1" noChangeArrowheads="1" noChangeShapeType="1" noTextEdit="1"/>
              </p:cNvSpPr>
              <p:nvPr>
                <p:ph type="body" idx="1"/>
              </p:nvPr>
            </p:nvSpPr>
            <p:spPr>
              <a:xfrm>
                <a:off x="729450" y="1761598"/>
                <a:ext cx="7688700" cy="2988253"/>
              </a:xfrm>
              <a:blipFill>
                <a:blip r:embed="rId2"/>
                <a:stretch>
                  <a:fillRect/>
                </a:stretch>
              </a:blipFill>
            </p:spPr>
            <p:txBody>
              <a:bodyPr/>
              <a:lstStyle/>
              <a:p>
                <a:r>
                  <a:rPr lang="ru-RU">
                    <a:noFill/>
                  </a:rPr>
                  <a:t> </a:t>
                </a:r>
              </a:p>
            </p:txBody>
          </p:sp>
        </mc:Fallback>
      </mc:AlternateContent>
      <p:sp>
        <p:nvSpPr>
          <p:cNvPr id="6" name="Номер слайда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6</a:t>
            </a:fld>
            <a:endParaRPr lang="ru"/>
          </a:p>
        </p:txBody>
      </p:sp>
    </p:spTree>
    <p:extLst>
      <p:ext uri="{BB962C8B-B14F-4D97-AF65-F5344CB8AC3E}">
        <p14:creationId xmlns:p14="http://schemas.microsoft.com/office/powerpoint/2010/main" val="108761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2800" dirty="0" smtClean="0"/>
              <a:t>Stratified </a:t>
            </a:r>
            <a:r>
              <a:rPr lang="en-US" sz="2800" dirty="0"/>
              <a:t>random sampling</a:t>
            </a:r>
            <a:br>
              <a:rPr lang="en-US" sz="2800" dirty="0"/>
            </a:b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p:txBody>
              <a:bodyPr>
                <a:normAutofit/>
              </a:bodyPr>
              <a:lstStyle/>
              <a:p>
                <a:r>
                  <a:rPr lang="en-US" sz="1600" dirty="0" smtClean="0"/>
                  <a:t>Cross-validation often involves </a:t>
                </a:r>
                <a:r>
                  <a:rPr lang="en-US" sz="1600" i="1" dirty="0" smtClean="0"/>
                  <a:t>stratified random sampling</a:t>
                </a:r>
                <a:r>
                  <a:rPr lang="en-US" sz="1600" dirty="0" smtClean="0"/>
                  <a:t>;</a:t>
                </a:r>
              </a:p>
              <a:p>
                <a:r>
                  <a:rPr lang="en-US" sz="1600" dirty="0"/>
                  <a:t>Class proportions in the individual subsets reflect the proportions in the learning </a:t>
                </a:r>
                <a:r>
                  <a:rPr lang="en-US" sz="1600" dirty="0" smtClean="0"/>
                  <a:t>set;</a:t>
                </a:r>
                <a:endParaRPr lang="en-US" sz="1600" dirty="0">
                  <a:sym typeface="Raleway"/>
                </a:endParaRPr>
              </a:p>
              <a:p>
                <a:r>
                  <a:rPr lang="en-US" sz="1600" dirty="0" smtClean="0">
                    <a:sym typeface="Raleway"/>
                  </a:rPr>
                  <a:t>E.g. if </a:t>
                </a:r>
                <a14:m>
                  <m:oMath xmlns:m="http://schemas.openxmlformats.org/officeDocument/2006/math">
                    <m:r>
                      <a:rPr lang="en-US" sz="1600" i="1" dirty="0" smtClean="0">
                        <a:latin typeface="Cambria Math" panose="02040503050406030204" pitchFamily="18" charset="0"/>
                        <a:sym typeface="Raleway"/>
                      </a:rPr>
                      <m:t>𝑘</m:t>
                    </m:r>
                    <m:r>
                      <a:rPr lang="en-US" sz="1600" i="1" dirty="0" smtClean="0">
                        <a:latin typeface="Cambria Math" panose="02040503050406030204" pitchFamily="18" charset="0"/>
                        <a:sym typeface="Raleway"/>
                      </a:rPr>
                      <m:t>=10</m:t>
                    </m:r>
                  </m:oMath>
                </a14:m>
                <a:r>
                  <a:rPr lang="en-US" sz="1600" dirty="0" smtClean="0">
                    <a:sym typeface="Raleway"/>
                  </a:rPr>
                  <a:t>,  </a:t>
                </a:r>
                <a14:m>
                  <m:oMath xmlns:m="http://schemas.openxmlformats.org/officeDocument/2006/math">
                    <m:r>
                      <a:rPr lang="en-US" sz="1600" i="1" dirty="0" smtClean="0">
                        <a:latin typeface="Cambria Math" panose="02040503050406030204" pitchFamily="18" charset="0"/>
                        <a:sym typeface="Raleway"/>
                      </a:rPr>
                      <m:t>𝑛</m:t>
                    </m:r>
                    <m:r>
                      <a:rPr lang="en-US" sz="1600" i="1" dirty="0" smtClean="0">
                        <a:latin typeface="Cambria Math" panose="02040503050406030204" pitchFamily="18" charset="0"/>
                        <a:sym typeface="Raleway"/>
                      </a:rPr>
                      <m:t>=100</m:t>
                    </m:r>
                  </m:oMath>
                </a14:m>
                <a:r>
                  <a:rPr lang="en-US" sz="1600" dirty="0" smtClean="0">
                    <a:sym typeface="Raleway"/>
                  </a:rPr>
                  <a:t>, </a:t>
                </a:r>
                <a14:m>
                  <m:oMath xmlns:m="http://schemas.openxmlformats.org/officeDocument/2006/math">
                    <m:sSub>
                      <m:sSubPr>
                        <m:ctrlPr>
                          <a:rPr lang="en-US" sz="1600" i="1" smtClean="0">
                            <a:latin typeface="Cambria Math" panose="02040503050406030204" pitchFamily="18" charset="0"/>
                            <a:sym typeface="Raleway"/>
                          </a:rPr>
                        </m:ctrlPr>
                      </m:sSubPr>
                      <m:e>
                        <m:r>
                          <a:rPr lang="en-US" sz="1600" b="0" i="1" smtClean="0">
                            <a:latin typeface="Cambria Math" panose="02040503050406030204" pitchFamily="18" charset="0"/>
                            <a:sym typeface="Raleway"/>
                          </a:rPr>
                          <m:t>𝑛</m:t>
                        </m:r>
                      </m:e>
                      <m:sub>
                        <m:r>
                          <a:rPr lang="en-US" sz="1600" b="0" i="1" smtClean="0">
                            <a:latin typeface="Cambria Math" panose="02040503050406030204" pitchFamily="18" charset="0"/>
                            <a:sym typeface="Raleway"/>
                          </a:rPr>
                          <m:t>+</m:t>
                        </m:r>
                      </m:sub>
                    </m:sSub>
                    <m:r>
                      <a:rPr lang="en-US" sz="1600" b="0" i="1" smtClean="0">
                        <a:latin typeface="Cambria Math" panose="02040503050406030204" pitchFamily="18" charset="0"/>
                        <a:sym typeface="Raleway"/>
                      </a:rPr>
                      <m:t>=80</m:t>
                    </m:r>
                  </m:oMath>
                </a14:m>
                <a:r>
                  <a:rPr lang="en-US" sz="1600" dirty="0" smtClean="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=20</m:t>
                    </m:r>
                  </m:oMath>
                </a14:m>
                <a:r>
                  <a:rPr lang="en-US" sz="1600" dirty="0"/>
                  <a:t>, it is </a:t>
                </a:r>
                <a:r>
                  <a:rPr lang="en-US" sz="1600" dirty="0" smtClean="0"/>
                  <a:t>possible </a:t>
                </a:r>
                <a:r>
                  <a:rPr lang="en-US" sz="1600" dirty="0"/>
                  <a:t>that some validation sets contain only positive cases (or only negative cases</a:t>
                </a:r>
                <a:r>
                  <a:rPr lang="en-US" sz="1600" dirty="0" smtClean="0"/>
                  <a:t>);</a:t>
                </a:r>
              </a:p>
              <a:p>
                <a:r>
                  <a:rPr lang="en-US" sz="1600" dirty="0" err="1" smtClean="0"/>
                  <a:t>Stratificaton</a:t>
                </a:r>
                <a:r>
                  <a:rPr lang="en-US" sz="1600" dirty="0" smtClean="0"/>
                  <a:t> </a:t>
                </a:r>
                <a:r>
                  <a:rPr lang="en-US" sz="1600" dirty="0" err="1" smtClean="0"/>
                  <a:t>quarantees</a:t>
                </a:r>
                <a:r>
                  <a:rPr lang="en-US" sz="1600" dirty="0"/>
                  <a:t> </a:t>
                </a:r>
                <a:r>
                  <a:rPr lang="en-US" sz="1600" dirty="0" smtClean="0"/>
                  <a:t>each validation set to </a:t>
                </a:r>
                <a:r>
                  <a:rPr lang="en-US" sz="1600" dirty="0"/>
                  <a:t>contain about </a:t>
                </a:r>
                <a:r>
                  <a:rPr lang="en-US" sz="1600" dirty="0" smtClean="0"/>
                  <a:t>8 </a:t>
                </a:r>
                <a:r>
                  <a:rPr lang="en-US" sz="1600" dirty="0"/>
                  <a:t>positive cases and </a:t>
                </a:r>
                <a:r>
                  <a:rPr lang="en-US" sz="1600" dirty="0" smtClean="0"/>
                  <a:t>2 </a:t>
                </a:r>
                <a:r>
                  <a:rPr lang="en-US" sz="1600" dirty="0"/>
                  <a:t>negative cases, thereby reflecting the class ratio in the learning </a:t>
                </a:r>
                <a:r>
                  <a:rPr lang="en-US" sz="1600" dirty="0" smtClean="0"/>
                  <a:t>set;</a:t>
                </a:r>
                <a:endParaRPr lang="en-US" sz="1600"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7</a:t>
            </a:fld>
            <a:endParaRPr lang="ru"/>
          </a:p>
        </p:txBody>
      </p:sp>
      <p:sp>
        <p:nvSpPr>
          <p:cNvPr id="5" name="Прямоугольник 4"/>
          <p:cNvSpPr/>
          <p:nvPr/>
        </p:nvSpPr>
        <p:spPr>
          <a:xfrm>
            <a:off x="729450" y="109791"/>
            <a:ext cx="2751074" cy="338554"/>
          </a:xfrm>
          <a:prstGeom prst="rect">
            <a:avLst/>
          </a:prstGeom>
        </p:spPr>
        <p:txBody>
          <a:bodyPr wrap="none">
            <a:spAutoFit/>
          </a:bodyPr>
          <a:lstStyle/>
          <a:p>
            <a:r>
              <a:rPr lang="en-US" sz="1600" b="1" dirty="0">
                <a:solidFill>
                  <a:schemeClr val="accent1">
                    <a:lumMod val="60000"/>
                    <a:lumOff val="40000"/>
                  </a:schemeClr>
                </a:solidFill>
                <a:latin typeface="Raleway"/>
                <a:ea typeface="Raleway"/>
                <a:cs typeface="Raleway"/>
                <a:sym typeface="Raleway"/>
              </a:rPr>
              <a:t>2. K-Fold Cross-Validation</a:t>
            </a:r>
            <a:endParaRPr lang="ru-RU" sz="1600" b="1" dirty="0">
              <a:solidFill>
                <a:schemeClr val="accent1">
                  <a:lumMod val="60000"/>
                  <a:lumOff val="40000"/>
                </a:schemeClr>
              </a:solidFill>
              <a:latin typeface="Raleway"/>
              <a:ea typeface="Raleway"/>
              <a:cs typeface="Raleway"/>
              <a:sym typeface="Raleway"/>
            </a:endParaRPr>
          </a:p>
        </p:txBody>
      </p:sp>
    </p:spTree>
    <p:extLst>
      <p:ext uri="{BB962C8B-B14F-4D97-AF65-F5344CB8AC3E}">
        <p14:creationId xmlns:p14="http://schemas.microsoft.com/office/powerpoint/2010/main" val="1432975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450" y="636163"/>
            <a:ext cx="7688700" cy="535200"/>
          </a:xfrm>
        </p:spPr>
        <p:txBody>
          <a:bodyPr>
            <a:normAutofit fontScale="90000"/>
          </a:bodyPr>
          <a:lstStyle/>
          <a:p>
            <a:r>
              <a:rPr lang="en-US" dirty="0" smtClean="0"/>
              <a:t>Special case of k-fold CV </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729450" y="1330127"/>
                <a:ext cx="7688700" cy="3175613"/>
              </a:xfrm>
            </p:spPr>
            <p:txBody>
              <a:bodyPr>
                <a:normAutofit/>
              </a:bodyPr>
              <a:lstStyle/>
              <a:p>
                <a:r>
                  <a:rPr lang="en-US" sz="1400" dirty="0" smtClean="0"/>
                  <a:t>A special case of k-fold cross validation is </a:t>
                </a:r>
                <a:r>
                  <a:rPr lang="en-US" sz="1400" i="1" dirty="0" smtClean="0"/>
                  <a:t>n-fold cross validation, also known as leave-one-out cross validation (LOOCV).</a:t>
                </a:r>
                <a:r>
                  <a:rPr lang="en-US" sz="1400" dirty="0" smtClean="0"/>
                  <a:t> </a:t>
                </a:r>
                <a:endParaRPr lang="ru-RU" sz="1400" dirty="0" smtClean="0"/>
              </a:p>
              <a:p>
                <a:r>
                  <a:rPr lang="en-US" sz="1400" dirty="0" smtClean="0"/>
                  <a:t>Set </a:t>
                </a:r>
                <a14:m>
                  <m:oMath xmlns:m="http://schemas.openxmlformats.org/officeDocument/2006/math">
                    <m:r>
                      <a:rPr lang="en-US" sz="1400" i="1" dirty="0" smtClean="0">
                        <a:latin typeface="Cambria Math" panose="02040503050406030204" pitchFamily="18" charset="0"/>
                      </a:rPr>
                      <m:t>𝑘</m:t>
                    </m:r>
                    <m:r>
                      <a:rPr lang="en-US" sz="1400" i="1" dirty="0" smtClean="0">
                        <a:latin typeface="Cambria Math" panose="02040503050406030204" pitchFamily="18" charset="0"/>
                      </a:rPr>
                      <m:t>=</m:t>
                    </m:r>
                    <m:r>
                      <a:rPr lang="en-US" sz="1400" i="1" dirty="0" smtClean="0">
                        <a:latin typeface="Cambria Math" panose="02040503050406030204" pitchFamily="18" charset="0"/>
                      </a:rPr>
                      <m:t>𝑛</m:t>
                    </m:r>
                  </m:oMath>
                </a14:m>
                <a:r>
                  <a:rPr lang="en-US" sz="1400" dirty="0" smtClean="0"/>
                  <a:t>, i.e</a:t>
                </a:r>
                <a:r>
                  <a:rPr lang="en-US" sz="1400" dirty="0"/>
                  <a:t>. each individual case = hold-out case for the validation set</a:t>
                </a:r>
                <a:endParaRPr lang="en-US" sz="1400" dirty="0" smtClean="0"/>
              </a:p>
              <a:p>
                <a:r>
                  <a:rPr lang="en-US" sz="1400" dirty="0" smtClean="0"/>
                  <a:t>Formula:</a:t>
                </a:r>
              </a:p>
              <a:p>
                <a:pPr marL="146046" indent="0" algn="ctr">
                  <a:buNone/>
                </a:pP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𝐶𝑉</m:t>
                        </m:r>
                      </m:e>
                      <m: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sub>
                    </m:sSub>
                    <m:r>
                      <a:rPr lang="en-US" sz="2000" i="1" dirty="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𝑛</m:t>
                        </m:r>
                      </m:den>
                    </m:f>
                    <m:nary>
                      <m:naryPr>
                        <m:chr m:val="∑"/>
                        <m:ctrlPr>
                          <a:rPr lang="en-US" sz="2000" i="1" dirty="0">
                            <a:latin typeface="Cambria Math" panose="02040503050406030204" pitchFamily="18" charset="0"/>
                          </a:rPr>
                        </m:ctrlPr>
                      </m:naryPr>
                      <m:sub>
                        <m:r>
                          <m:rPr>
                            <m:brk m:alnAt="23"/>
                          </m:rPr>
                          <a:rPr lang="en-US" sz="2000" i="1" dirty="0">
                            <a:latin typeface="Cambria Math" panose="02040503050406030204" pitchFamily="18" charset="0"/>
                          </a:rPr>
                          <m:t>𝑖</m:t>
                        </m:r>
                        <m:r>
                          <a:rPr lang="en-US" sz="2000" i="1" dirty="0">
                            <a:latin typeface="Cambria Math" panose="02040503050406030204" pitchFamily="18" charset="0"/>
                          </a:rPr>
                          <m:t>=1</m:t>
                        </m:r>
                      </m:sub>
                      <m:sup>
                        <m:r>
                          <a:rPr lang="en-US" sz="2000" i="1" dirty="0">
                            <a:latin typeface="Cambria Math" panose="02040503050406030204" pitchFamily="18" charset="0"/>
                          </a:rPr>
                          <m:t>𝑛</m:t>
                        </m:r>
                      </m:sup>
                      <m:e>
                        <m:r>
                          <a:rPr lang="en-US" sz="2000" i="1" dirty="0">
                            <a:latin typeface="Cambria Math" panose="02040503050406030204" pitchFamily="18" charset="0"/>
                          </a:rPr>
                          <m:t> </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𝑖</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𝑦</m:t>
                                        </m:r>
                                      </m:e>
                                    </m:acc>
                                  </m:e>
                                  <m:sub>
                                    <m:r>
                                      <a:rPr lang="en-US" sz="2000" i="1" dirty="0">
                                        <a:latin typeface="Cambria Math" panose="02040503050406030204" pitchFamily="18" charset="0"/>
                                      </a:rPr>
                                      <m:t>𝑖</m:t>
                                    </m:r>
                                  </m:sub>
                                </m:sSub>
                              </m:num>
                              <m:den>
                                <m:r>
                                  <a:rPr lang="en-US" sz="2000" i="1" dirty="0">
                                    <a:latin typeface="Cambria Math" panose="02040503050406030204" pitchFamily="18" charset="0"/>
                                  </a:rPr>
                                  <m:t>1−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h</m:t>
                                    </m:r>
                                  </m:e>
                                  <m:sub>
                                    <m:r>
                                      <a:rPr lang="en-US" sz="2000" i="1" dirty="0">
                                        <a:latin typeface="Cambria Math" panose="02040503050406030204" pitchFamily="18" charset="0"/>
                                      </a:rPr>
                                      <m:t>𝑖</m:t>
                                    </m:r>
                                  </m:sub>
                                </m:sSub>
                              </m:den>
                            </m:f>
                            <m:r>
                              <a:rPr lang="en-US" sz="2000" i="1" dirty="0">
                                <a:latin typeface="Cambria Math" panose="02040503050406030204" pitchFamily="18" charset="0"/>
                              </a:rPr>
                              <m:t>)</m:t>
                            </m:r>
                          </m:e>
                          <m:sup>
                            <m:r>
                              <a:rPr lang="en-US" sz="2000" i="1" dirty="0">
                                <a:latin typeface="Cambria Math" panose="02040503050406030204" pitchFamily="18" charset="0"/>
                              </a:rPr>
                              <m:t>2</m:t>
                            </m:r>
                          </m:sup>
                        </m:sSup>
                      </m:e>
                    </m:nary>
                  </m:oMath>
                </a14:m>
                <a:r>
                  <a:rPr lang="en-US" sz="1400" dirty="0" smtClean="0"/>
                  <a:t>, </a:t>
                </a:r>
              </a:p>
              <a:p>
                <a:pPr marL="146046" indent="0">
                  <a:buNone/>
                </a:pPr>
                <a:r>
                  <a:rPr lang="en-US" sz="1400" dirty="0"/>
                  <a:t>	</a:t>
                </a:r>
                <a:r>
                  <a:rPr lang="en-US" sz="1400" dirty="0" smtClean="0"/>
                  <a:t>where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h</m:t>
                        </m:r>
                      </m:e>
                      <m:sub>
                        <m:r>
                          <a:rPr lang="en-US" sz="1400" b="0" i="1" smtClean="0">
                            <a:latin typeface="Cambria Math" panose="02040503050406030204" pitchFamily="18" charset="0"/>
                          </a:rPr>
                          <m:t>𝑖</m:t>
                        </m:r>
                      </m:sub>
                    </m:sSub>
                  </m:oMath>
                </a14:m>
                <a:r>
                  <a:rPr lang="en-US" sz="1400" dirty="0" smtClean="0"/>
                  <a:t> is the leverage. </a:t>
                </a:r>
              </a:p>
              <a:p>
                <a:pPr marL="431796" indent="-285750"/>
                <a:r>
                  <a:rPr lang="en-US" sz="1400" dirty="0" smtClean="0"/>
                  <a:t>Advantage: The </a:t>
                </a:r>
                <a:r>
                  <a:rPr lang="en-US" sz="1400" dirty="0"/>
                  <a:t>test error in LOOCV is approximately an unbiased estimate of the true prediction </a:t>
                </a:r>
                <a:r>
                  <a:rPr lang="en-US" sz="1400" dirty="0" smtClean="0"/>
                  <a:t>error</a:t>
                </a:r>
              </a:p>
              <a:p>
                <a:pPr marL="431796" indent="-285750"/>
                <a:r>
                  <a:rPr lang="en-US" sz="1400" dirty="0" smtClean="0"/>
                  <a:t>Disadvantage: high computational cost due to large </a:t>
                </a:r>
                <a14:m>
                  <m:oMath xmlns:m="http://schemas.openxmlformats.org/officeDocument/2006/math">
                    <m:r>
                      <a:rPr lang="en-US" sz="1400" i="1" dirty="0" smtClean="0">
                        <a:latin typeface="Cambria Math" panose="02040503050406030204" pitchFamily="18" charset="0"/>
                      </a:rPr>
                      <m:t>𝑛</m:t>
                    </m:r>
                  </m:oMath>
                </a14:m>
                <a:r>
                  <a:rPr lang="en-US" sz="1400" dirty="0" smtClean="0"/>
                  <a:t> </a:t>
                </a:r>
                <a:endParaRPr lang="en-US" sz="1400"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729450" y="1330127"/>
                <a:ext cx="7688700" cy="3175613"/>
              </a:xfrm>
              <a:blipFill>
                <a:blip r:embed="rId2"/>
                <a:stretch>
                  <a:fillRect/>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ru" smtClean="0"/>
              <a:pPr/>
              <a:t>8</a:t>
            </a:fld>
            <a:endParaRPr lang="ru"/>
          </a:p>
        </p:txBody>
      </p:sp>
      <p:sp>
        <p:nvSpPr>
          <p:cNvPr id="5" name="Прямоугольник 4"/>
          <p:cNvSpPr/>
          <p:nvPr/>
        </p:nvSpPr>
        <p:spPr>
          <a:xfrm>
            <a:off x="729450" y="109791"/>
            <a:ext cx="2751074" cy="338554"/>
          </a:xfrm>
          <a:prstGeom prst="rect">
            <a:avLst/>
          </a:prstGeom>
        </p:spPr>
        <p:txBody>
          <a:bodyPr wrap="none">
            <a:spAutoFit/>
          </a:bodyPr>
          <a:lstStyle/>
          <a:p>
            <a:r>
              <a:rPr lang="en-US" sz="1600" b="1" dirty="0">
                <a:solidFill>
                  <a:schemeClr val="accent1">
                    <a:lumMod val="60000"/>
                    <a:lumOff val="40000"/>
                  </a:schemeClr>
                </a:solidFill>
                <a:latin typeface="Raleway"/>
                <a:ea typeface="Raleway"/>
                <a:cs typeface="Raleway"/>
                <a:sym typeface="Raleway"/>
              </a:rPr>
              <a:t>2. K-Fold Cross-Validation</a:t>
            </a:r>
            <a:endParaRPr lang="ru-RU" sz="1600" b="1" dirty="0">
              <a:solidFill>
                <a:schemeClr val="accent1">
                  <a:lumMod val="60000"/>
                  <a:lumOff val="40000"/>
                </a:schemeClr>
              </a:solidFill>
              <a:latin typeface="Raleway"/>
              <a:ea typeface="Raleway"/>
              <a:cs typeface="Raleway"/>
              <a:sym typeface="Raleway"/>
            </a:endParaRPr>
          </a:p>
        </p:txBody>
      </p:sp>
    </p:spTree>
    <p:extLst>
      <p:ext uri="{BB962C8B-B14F-4D97-AF65-F5344CB8AC3E}">
        <p14:creationId xmlns:p14="http://schemas.microsoft.com/office/powerpoint/2010/main" val="214678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504" y="634662"/>
            <a:ext cx="7688400" cy="535200"/>
          </a:xfrm>
        </p:spPr>
        <p:txBody>
          <a:bodyPr>
            <a:normAutofit fontScale="90000"/>
          </a:bodyPr>
          <a:lstStyle/>
          <a:p>
            <a:r>
              <a:rPr lang="en-US" dirty="0" smtClean="0"/>
              <a:t>Pros and cons of the method </a:t>
            </a:r>
            <a:endParaRPr lang="ru-RU" dirty="0"/>
          </a:p>
        </p:txBody>
      </p:sp>
      <p:sp>
        <p:nvSpPr>
          <p:cNvPr id="3" name="Текст 2"/>
          <p:cNvSpPr>
            <a:spLocks noGrp="1"/>
          </p:cNvSpPr>
          <p:nvPr>
            <p:ph type="body" idx="1"/>
          </p:nvPr>
        </p:nvSpPr>
        <p:spPr>
          <a:xfrm>
            <a:off x="729504" y="1761812"/>
            <a:ext cx="3774300" cy="2663575"/>
          </a:xfrm>
        </p:spPr>
        <p:txBody>
          <a:bodyPr>
            <a:normAutofit lnSpcReduction="10000"/>
          </a:bodyPr>
          <a:lstStyle/>
          <a:p>
            <a:r>
              <a:rPr lang="en-US" dirty="0" smtClean="0"/>
              <a:t>Provides a reliable measure of how good the model is</a:t>
            </a:r>
            <a:endParaRPr lang="ru-RU" dirty="0" smtClean="0"/>
          </a:p>
          <a:p>
            <a:r>
              <a:rPr lang="en-US" dirty="0" smtClean="0"/>
              <a:t>Every observation is used for training and testing =&gt; no “waste” of data (i.e. no data remains as just test set)</a:t>
            </a:r>
          </a:p>
          <a:p>
            <a:r>
              <a:rPr lang="en-US" dirty="0" smtClean="0"/>
              <a:t>Multiple </a:t>
            </a:r>
            <a:r>
              <a:rPr lang="en-US" dirty="0"/>
              <a:t>test errors for different test </a:t>
            </a:r>
            <a:r>
              <a:rPr lang="en-US" dirty="0" smtClean="0"/>
              <a:t>sets =&gt; get an average </a:t>
            </a:r>
            <a:r>
              <a:rPr lang="en-US" dirty="0"/>
              <a:t>and </a:t>
            </a:r>
            <a:r>
              <a:rPr lang="en-US" dirty="0" err="1" smtClean="0"/>
              <a:t>std</a:t>
            </a:r>
            <a:r>
              <a:rPr lang="en-US" dirty="0" smtClean="0"/>
              <a:t> for </a:t>
            </a:r>
            <a:r>
              <a:rPr lang="en-US" dirty="0"/>
              <a:t>these test </a:t>
            </a:r>
            <a:r>
              <a:rPr lang="en-US" dirty="0" smtClean="0"/>
              <a:t>errors =&gt; a better idea </a:t>
            </a:r>
            <a:r>
              <a:rPr lang="en-US" dirty="0"/>
              <a:t>about </a:t>
            </a:r>
            <a:r>
              <a:rPr lang="en-US" dirty="0" smtClean="0"/>
              <a:t>the range the </a:t>
            </a:r>
            <a:r>
              <a:rPr lang="en-US" dirty="0"/>
              <a:t>actual model accuracy will likely be when you put into </a:t>
            </a:r>
            <a:r>
              <a:rPr lang="en-US" dirty="0" smtClean="0"/>
              <a:t>production </a:t>
            </a:r>
          </a:p>
          <a:p>
            <a:r>
              <a:rPr lang="en-US" dirty="0" smtClean="0"/>
              <a:t>Might help in preventing overfitting </a:t>
            </a:r>
          </a:p>
        </p:txBody>
      </p:sp>
      <p:sp>
        <p:nvSpPr>
          <p:cNvPr id="4" name="Текст 3"/>
          <p:cNvSpPr>
            <a:spLocks noGrp="1"/>
          </p:cNvSpPr>
          <p:nvPr>
            <p:ph type="body" idx="2"/>
          </p:nvPr>
        </p:nvSpPr>
        <p:spPr>
          <a:xfrm>
            <a:off x="4643604" y="1761812"/>
            <a:ext cx="3774300" cy="2663575"/>
          </a:xfrm>
        </p:spPr>
        <p:txBody>
          <a:bodyPr/>
          <a:lstStyle/>
          <a:p>
            <a:r>
              <a:rPr lang="en-US" dirty="0" smtClean="0"/>
              <a:t>With many iterations, this method becomes time consuming and requires a large computational effort</a:t>
            </a:r>
          </a:p>
        </p:txBody>
      </p:sp>
      <p:sp>
        <p:nvSpPr>
          <p:cNvPr id="6" name="Плюс 5"/>
          <p:cNvSpPr/>
          <p:nvPr/>
        </p:nvSpPr>
        <p:spPr>
          <a:xfrm>
            <a:off x="2414558" y="1380811"/>
            <a:ext cx="404191" cy="417444"/>
          </a:xfrm>
          <a:prstGeom prst="mathPlu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
        <p:nvSpPr>
          <p:cNvPr id="7" name="Минус 6"/>
          <p:cNvSpPr/>
          <p:nvPr/>
        </p:nvSpPr>
        <p:spPr>
          <a:xfrm>
            <a:off x="6288156" y="1436405"/>
            <a:ext cx="503583" cy="344557"/>
          </a:xfrm>
          <a:prstGeom prst="mathMin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8" name="Прямоугольник 7"/>
          <p:cNvSpPr/>
          <p:nvPr/>
        </p:nvSpPr>
        <p:spPr>
          <a:xfrm>
            <a:off x="6288156" y="4561654"/>
            <a:ext cx="2620544" cy="184666"/>
          </a:xfrm>
          <a:prstGeom prst="rect">
            <a:avLst/>
          </a:prstGeom>
        </p:spPr>
        <p:txBody>
          <a:bodyPr wrap="square">
            <a:spAutoFit/>
          </a:bodyPr>
          <a:lstStyle/>
          <a:p>
            <a:r>
              <a:rPr lang="en-US" sz="600" dirty="0" smtClean="0"/>
              <a:t>Source: </a:t>
            </a:r>
            <a:r>
              <a:rPr lang="ru-RU" sz="600" dirty="0" smtClean="0"/>
              <a:t>https</a:t>
            </a:r>
            <a:r>
              <a:rPr lang="ru-RU" sz="600" dirty="0"/>
              <a:t>://rapidminer.com/blog/validate-models-cross-validation/</a:t>
            </a:r>
          </a:p>
        </p:txBody>
      </p:sp>
      <p:sp>
        <p:nvSpPr>
          <p:cNvPr id="5" name="Номер слайда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9</a:t>
            </a:fld>
            <a:endParaRPr lang="ru"/>
          </a:p>
        </p:txBody>
      </p:sp>
      <p:sp>
        <p:nvSpPr>
          <p:cNvPr id="9" name="Прямоугольник 8"/>
          <p:cNvSpPr/>
          <p:nvPr/>
        </p:nvSpPr>
        <p:spPr>
          <a:xfrm>
            <a:off x="729504" y="85160"/>
            <a:ext cx="2751074" cy="338554"/>
          </a:xfrm>
          <a:prstGeom prst="rect">
            <a:avLst/>
          </a:prstGeom>
        </p:spPr>
        <p:txBody>
          <a:bodyPr wrap="none">
            <a:spAutoFit/>
          </a:bodyPr>
          <a:lstStyle/>
          <a:p>
            <a:r>
              <a:rPr lang="en-US" sz="1600" b="1" dirty="0">
                <a:solidFill>
                  <a:schemeClr val="accent1">
                    <a:lumMod val="60000"/>
                    <a:lumOff val="40000"/>
                  </a:schemeClr>
                </a:solidFill>
                <a:latin typeface="Raleway"/>
                <a:ea typeface="Raleway"/>
                <a:cs typeface="Raleway"/>
                <a:sym typeface="Raleway"/>
              </a:rPr>
              <a:t>2. K-Fold Cross-Validation</a:t>
            </a:r>
            <a:endParaRPr lang="ru-RU" sz="1600" b="1" dirty="0">
              <a:solidFill>
                <a:schemeClr val="accent1">
                  <a:lumMod val="60000"/>
                  <a:lumOff val="40000"/>
                </a:schemeClr>
              </a:solidFill>
              <a:latin typeface="Raleway"/>
              <a:ea typeface="Raleway"/>
              <a:cs typeface="Raleway"/>
              <a:sym typeface="Raleway"/>
            </a:endParaRPr>
          </a:p>
        </p:txBody>
      </p:sp>
    </p:spTree>
    <p:extLst>
      <p:ext uri="{BB962C8B-B14F-4D97-AF65-F5344CB8AC3E}">
        <p14:creationId xmlns:p14="http://schemas.microsoft.com/office/powerpoint/2010/main" val="3804575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4996</TotalTime>
  <Words>851</Words>
  <Application>Microsoft Office PowerPoint</Application>
  <PresentationFormat>Экран (16:9)</PresentationFormat>
  <Paragraphs>161</Paragraphs>
  <Slides>15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Cambria Math</vt:lpstr>
      <vt:lpstr>Arial</vt:lpstr>
      <vt:lpstr>Raleway</vt:lpstr>
      <vt:lpstr>Wingdings</vt:lpstr>
      <vt:lpstr>Lato</vt:lpstr>
      <vt:lpstr>Streamline</vt:lpstr>
      <vt:lpstr>Cross-Validation </vt:lpstr>
      <vt:lpstr>Presentation outline</vt:lpstr>
      <vt:lpstr>Introduction</vt:lpstr>
      <vt:lpstr>1. Introduction</vt:lpstr>
      <vt:lpstr>2. K-Fold Cross-Validation: method description  </vt:lpstr>
      <vt:lpstr>2. K-Fold Cross-Validation: method description </vt:lpstr>
      <vt:lpstr>Stratified random sampling </vt:lpstr>
      <vt:lpstr>Special case of k-fold CV </vt:lpstr>
      <vt:lpstr>Pros and cons of the method </vt:lpstr>
      <vt:lpstr>3. Possible applications of CV</vt:lpstr>
      <vt:lpstr>4. Example: CV for tuning model’s parameters</vt:lpstr>
      <vt:lpstr>4. Example: CV for tuning model’s parameters</vt:lpstr>
      <vt:lpstr>4. Example: CV for tuning model’s parameters</vt:lpstr>
      <vt:lpstr>Summary </vt:lpstr>
      <vt:lpstr>Reference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Margarita</dc:creator>
  <cp:lastModifiedBy>Margarita</cp:lastModifiedBy>
  <cp:revision>118</cp:revision>
  <dcterms:modified xsi:type="dcterms:W3CDTF">2021-12-17T13:26:04Z</dcterms:modified>
</cp:coreProperties>
</file>