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497" r:id="rId3"/>
    <p:sldId id="499" r:id="rId4"/>
    <p:sldId id="516" r:id="rId5"/>
    <p:sldId id="501" r:id="rId6"/>
    <p:sldId id="502" r:id="rId7"/>
    <p:sldId id="503" r:id="rId8"/>
    <p:sldId id="515" r:id="rId9"/>
    <p:sldId id="269" r:id="rId1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E8B7B1-2B3C-4F2B-9A3E-8FC10A3C2134}" v="67" dt="2025-02-04T04:36:42.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20-04-2025</a:t>
            </a:fld>
            <a:endParaRPr lang="en-IN" dirty="0"/>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dirty="0"/>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dirty="0"/>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dirty="0"/>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D09C5-5417-D475-4EC7-7390BD650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CC4856-48F3-E4D0-7A32-15A0C5FB9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7A1E04-A59C-D177-9DB3-B4BCAF59431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041B67B7-D01E-2BEA-EC3A-33006DEE4A7D}"/>
              </a:ext>
            </a:extLst>
          </p:cNvPr>
          <p:cNvSpPr>
            <a:spLocks noGrp="1"/>
          </p:cNvSpPr>
          <p:nvPr>
            <p:ph type="sldNum" sz="quarter" idx="5"/>
          </p:nvPr>
        </p:nvSpPr>
        <p:spPr/>
        <p:txBody>
          <a:bodyPr/>
          <a:lstStyle/>
          <a:p>
            <a:fld id="{DAB949B3-C4AB-4FB2-8B24-B07A558BD59F}" type="slidenum">
              <a:rPr lang="en-IN" smtClean="0"/>
              <a:t>4</a:t>
            </a:fld>
            <a:endParaRPr lang="en-IN" dirty="0"/>
          </a:p>
        </p:txBody>
      </p:sp>
    </p:spTree>
    <p:extLst>
      <p:ext uri="{BB962C8B-B14F-4D97-AF65-F5344CB8AC3E}">
        <p14:creationId xmlns:p14="http://schemas.microsoft.com/office/powerpoint/2010/main" val="1632342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dirty="0"/>
          </a:p>
        </p:txBody>
      </p:sp>
    </p:spTree>
    <p:extLst>
      <p:ext uri="{BB962C8B-B14F-4D97-AF65-F5344CB8AC3E}">
        <p14:creationId xmlns:p14="http://schemas.microsoft.com/office/powerpoint/2010/main" val="31608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dirty="0"/>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dirty="0"/>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E0825-DCF2-B7EA-4553-22BB0EFE20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0B43E4-1C15-4D24-1611-A68B9F9FEF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317EC-2B20-2B2F-C3FE-CD843D758488}"/>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8E566EC3-D4E2-7293-977F-6404DF78BE4D}"/>
              </a:ext>
            </a:extLst>
          </p:cNvPr>
          <p:cNvSpPr>
            <a:spLocks noGrp="1"/>
          </p:cNvSpPr>
          <p:nvPr>
            <p:ph type="sldNum" sz="quarter" idx="5"/>
          </p:nvPr>
        </p:nvSpPr>
        <p:spPr/>
        <p:txBody>
          <a:bodyPr/>
          <a:lstStyle/>
          <a:p>
            <a:fld id="{DAB949B3-C4AB-4FB2-8B24-B07A558BD59F}" type="slidenum">
              <a:rPr lang="en-IN" smtClean="0"/>
              <a:t>8</a:t>
            </a:fld>
            <a:endParaRPr lang="en-IN" dirty="0"/>
          </a:p>
        </p:txBody>
      </p:sp>
    </p:spTree>
    <p:extLst>
      <p:ext uri="{BB962C8B-B14F-4D97-AF65-F5344CB8AC3E}">
        <p14:creationId xmlns:p14="http://schemas.microsoft.com/office/powerpoint/2010/main" val="387803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dirty="0"/>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20-04-2025</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dirty="0"/>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784400076"/>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 NUMBER</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pPr algn="ctr"/>
                      <a:r>
                        <a:rPr lang="en-US" dirty="0"/>
                        <a:t>2301010346</a:t>
                      </a:r>
                    </a:p>
                  </a:txBody>
                  <a:tcPr/>
                </a:tc>
                <a:tc>
                  <a:txBody>
                    <a:bodyPr/>
                    <a:lstStyle/>
                    <a:p>
                      <a:pPr algn="ctr"/>
                      <a:r>
                        <a:rPr lang="en-US" dirty="0"/>
                        <a:t>ARCHI GARG</a:t>
                      </a:r>
                    </a:p>
                  </a:txBody>
                  <a:tcPr/>
                </a:tc>
                <a:extLst>
                  <a:ext uri="{0D108BD9-81ED-4DB2-BD59-A6C34878D82A}">
                    <a16:rowId xmlns:a16="http://schemas.microsoft.com/office/drawing/2014/main" val="4176101868"/>
                  </a:ext>
                </a:extLst>
              </a:tr>
              <a:tr h="370840">
                <a:tc>
                  <a:txBody>
                    <a:bodyPr/>
                    <a:lstStyle/>
                    <a:p>
                      <a:pPr algn="ctr"/>
                      <a:r>
                        <a:rPr lang="en-US" dirty="0"/>
                        <a:t>2301010343</a:t>
                      </a:r>
                    </a:p>
                  </a:txBody>
                  <a:tcPr/>
                </a:tc>
                <a:tc>
                  <a:txBody>
                    <a:bodyPr/>
                    <a:lstStyle/>
                    <a:p>
                      <a:pPr algn="ctr"/>
                      <a:r>
                        <a:rPr lang="en-US" dirty="0"/>
                        <a:t>VARTIKA VERMA</a:t>
                      </a:r>
                    </a:p>
                  </a:txBody>
                  <a:tcPr/>
                </a:tc>
                <a:extLst>
                  <a:ext uri="{0D108BD9-81ED-4DB2-BD59-A6C34878D82A}">
                    <a16:rowId xmlns:a16="http://schemas.microsoft.com/office/drawing/2014/main" val="1958206324"/>
                  </a:ext>
                </a:extLst>
              </a:tr>
              <a:tr h="370840">
                <a:tc>
                  <a:txBody>
                    <a:bodyPr/>
                    <a:lstStyle/>
                    <a:p>
                      <a:pPr algn="ctr"/>
                      <a:r>
                        <a:rPr lang="en-US" dirty="0"/>
                        <a:t>2301010345</a:t>
                      </a:r>
                    </a:p>
                  </a:txBody>
                  <a:tcPr/>
                </a:tc>
                <a:tc>
                  <a:txBody>
                    <a:bodyPr/>
                    <a:lstStyle/>
                    <a:p>
                      <a:pPr algn="ctr"/>
                      <a:r>
                        <a:rPr lang="en-US" dirty="0"/>
                        <a:t>ADITYA PORWAL</a:t>
                      </a:r>
                    </a:p>
                  </a:txBody>
                  <a:tcPr/>
                </a:tc>
                <a:extLst>
                  <a:ext uri="{0D108BD9-81ED-4DB2-BD59-A6C34878D82A}">
                    <a16:rowId xmlns:a16="http://schemas.microsoft.com/office/drawing/2014/main" val="441949598"/>
                  </a:ext>
                </a:extLst>
              </a:tr>
              <a:tr h="370840">
                <a:tc>
                  <a:txBody>
                    <a:bodyPr/>
                    <a:lstStyle/>
                    <a:p>
                      <a:pPr algn="ctr"/>
                      <a:r>
                        <a:rPr lang="en-US" dirty="0"/>
                        <a:t>2301010406</a:t>
                      </a:r>
                    </a:p>
                  </a:txBody>
                  <a:tcPr/>
                </a:tc>
                <a:tc>
                  <a:txBody>
                    <a:bodyPr/>
                    <a:lstStyle/>
                    <a:p>
                      <a:pPr algn="ctr"/>
                      <a:r>
                        <a:rPr lang="en-US" dirty="0"/>
                        <a:t>YANKILA BISHT</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752239" y="1424660"/>
            <a:ext cx="3665492" cy="707886"/>
          </a:xfrm>
          <a:prstGeom prst="rect">
            <a:avLst/>
          </a:prstGeom>
          <a:noFill/>
        </p:spPr>
        <p:txBody>
          <a:bodyPr wrap="square" lIns="91440" tIns="45720" rIns="91440" bIns="45720" anchor="t">
            <a:spAutoFit/>
          </a:bodyPr>
          <a:lstStyle/>
          <a:p>
            <a:pPr algn="ctr">
              <a:buSzPct val="25000"/>
            </a:pPr>
            <a:r>
              <a:rPr lang="en-IN" sz="4000" b="1" dirty="0">
                <a:solidFill>
                  <a:srgbClr val="C00000"/>
                </a:solidFill>
                <a:ea typeface="Cambria"/>
                <a:cs typeface="Times New Roman"/>
              </a:rPr>
              <a:t>Anek Creations</a:t>
            </a:r>
            <a:endParaRPr lang="en-IN" sz="4000" b="1" dirty="0">
              <a:solidFill>
                <a:srgbClr val="C00000"/>
              </a:solidFill>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lIns="91440" tIns="45720" rIns="91440" bIns="45720" anchor="t">
            <a:spAutoFit/>
          </a:bodyPr>
          <a:lstStyle/>
          <a:p>
            <a:pPr>
              <a:buSzPct val="25000"/>
            </a:pPr>
            <a:r>
              <a:rPr lang="en-IN" sz="1800" b="1" dirty="0">
                <a:solidFill>
                  <a:srgbClr val="0070C0"/>
                </a:solidFill>
                <a:ea typeface="Cambria"/>
                <a:cs typeface="Times New Roman"/>
                <a:sym typeface="Arial"/>
              </a:rPr>
              <a:t>Industry Mentor:</a:t>
            </a:r>
            <a:r>
              <a:rPr lang="en-IN" b="1" dirty="0">
                <a:solidFill>
                  <a:srgbClr val="0070C0"/>
                </a:solidFill>
                <a:ea typeface="Cambria"/>
                <a:cs typeface="Times New Roman"/>
                <a:sym typeface="Arial"/>
              </a:rPr>
              <a:t> Mr. Deepak Singh</a:t>
            </a:r>
            <a:endParaRPr lang="en-IN" sz="1800" b="1" dirty="0">
              <a:solidFill>
                <a:srgbClr val="0070C0"/>
              </a:solidFill>
              <a:ea typeface="Cambria" panose="02040503050406030204" pitchFamily="18" charset="0"/>
              <a:cs typeface="Times New Roman" panose="02020603050405020304" pitchFamily="18" charset="0"/>
              <a:sym typeface="Arial"/>
            </a:endParaRPr>
          </a:p>
          <a:p>
            <a:pPr>
              <a:buSzPct val="25000"/>
            </a:pPr>
            <a:r>
              <a:rPr lang="en-IN" b="1" dirty="0">
                <a:solidFill>
                  <a:srgbClr val="0070C0"/>
                </a:solidFill>
                <a:ea typeface="Cambria"/>
                <a:cs typeface="Times New Roman"/>
                <a:sym typeface="Arial"/>
              </a:rPr>
              <a:t>Faculty Mentor:</a:t>
            </a:r>
            <a:r>
              <a:rPr lang="en-IN" sz="1800" b="1" dirty="0">
                <a:solidFill>
                  <a:srgbClr val="0070C0"/>
                </a:solidFill>
                <a:ea typeface="Cambria"/>
                <a:cs typeface="Times New Roman"/>
                <a:sym typeface="Arial"/>
              </a:rPr>
              <a:t> </a:t>
            </a:r>
            <a:r>
              <a:rPr lang="en-IN" b="1" dirty="0">
                <a:solidFill>
                  <a:srgbClr val="0070C0"/>
                </a:solidFill>
                <a:ea typeface="Cambria"/>
                <a:cs typeface="Times New Roman"/>
                <a:sym typeface="Arial"/>
              </a:rPr>
              <a:t>Ms. Suman</a:t>
            </a:r>
            <a:endParaRPr lang="en-IN" sz="1800" b="1" dirty="0">
              <a:solidFill>
                <a:srgbClr val="0070C0"/>
              </a:solidFill>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42536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2008" y="298355"/>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FDB4E55-E8A7-B5A4-91F1-26E6C1BB7E02}"/>
              </a:ext>
            </a:extLst>
          </p:cNvPr>
          <p:cNvSpPr txBox="1"/>
          <p:nvPr/>
        </p:nvSpPr>
        <p:spPr>
          <a:xfrm>
            <a:off x="59269" y="1259353"/>
            <a:ext cx="89974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This project aims to develop a user-friendly e-commerce website for </a:t>
            </a:r>
            <a:r>
              <a:rPr lang="en-IN" sz="2400" b="1" dirty="0">
                <a:ea typeface="Cambria"/>
                <a:cs typeface="Times New Roman"/>
              </a:rPr>
              <a:t>Anek Creations</a:t>
            </a:r>
            <a:r>
              <a:rPr lang="en-US" sz="2400" dirty="0"/>
              <a:t> that specializes in handmade and customized items, expanding its current offline presence to the digital space. The online platform will showcase the store’s unique product range with high-quality images, detailed descriptions and personalization options, enabling customers to explore and purchase from any location. </a:t>
            </a:r>
            <a:endParaRPr lang="en-US" sz="2400" dirty="0">
              <a:ea typeface="Calibri"/>
              <a:cs typeface="Calibri"/>
            </a:endParaRPr>
          </a:p>
        </p:txBody>
      </p:sp>
    </p:spTree>
    <p:extLst>
      <p:ext uri="{BB962C8B-B14F-4D97-AF65-F5344CB8AC3E}">
        <p14:creationId xmlns:p14="http://schemas.microsoft.com/office/powerpoint/2010/main" val="33537842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FA16E-2688-ABB5-55E3-C8A739543FD3}"/>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15BF8E7D-F2E4-567B-B765-E0030424953E}"/>
              </a:ext>
            </a:extLst>
          </p:cNvPr>
          <p:cNvSpPr>
            <a:spLocks noChangeArrowheads="1"/>
          </p:cNvSpPr>
          <p:nvPr/>
        </p:nvSpPr>
        <p:spPr bwMode="auto">
          <a:xfrm>
            <a:off x="0" y="300479"/>
            <a:ext cx="45993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SzPct val="25000"/>
            </a:pPr>
            <a:r>
              <a:rPr lang="en-IN" sz="3200" b="1" kern="100" dirty="0">
                <a:latin typeface="Verdana" panose="020B0604030504040204" pitchFamily="34" charset="0"/>
                <a:cs typeface="Times New Roman" panose="02020603050405020304" pitchFamily="18" charset="0"/>
              </a:rPr>
              <a:t>Problem statement</a:t>
            </a:r>
          </a:p>
        </p:txBody>
      </p:sp>
      <p:cxnSp>
        <p:nvCxnSpPr>
          <p:cNvPr id="7" name="Straight Connector 6">
            <a:extLst>
              <a:ext uri="{FF2B5EF4-FFF2-40B4-BE49-F238E27FC236}">
                <a16:creationId xmlns:a16="http://schemas.microsoft.com/office/drawing/2014/main" id="{9397FA1D-FA33-44B3-528F-28C6878890EE}"/>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B710259-8B5A-BA08-5002-99A9042FC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C9A29434-293A-8034-5F0B-E100A066DB6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F4C469C-2403-B439-F346-DCD57DCB7522}"/>
              </a:ext>
            </a:extLst>
          </p:cNvPr>
          <p:cNvSpPr txBox="1"/>
          <p:nvPr/>
        </p:nvSpPr>
        <p:spPr>
          <a:xfrm>
            <a:off x="48836" y="1200865"/>
            <a:ext cx="8915652" cy="2308324"/>
          </a:xfrm>
          <a:prstGeom prst="rect">
            <a:avLst/>
          </a:prstGeom>
          <a:noFill/>
        </p:spPr>
        <p:txBody>
          <a:bodyPr wrap="square" lIns="91440" tIns="45720" rIns="91440" bIns="45720" rtlCol="0" anchor="t">
            <a:spAutoFit/>
          </a:bodyPr>
          <a:lstStyle/>
          <a:p>
            <a:r>
              <a:rPr lang="en-US" sz="2400" dirty="0">
                <a:ea typeface="Calibri"/>
                <a:cs typeface="Calibri"/>
              </a:rPr>
              <a:t>Due to low footfall at the offline store, Anek Creation faced scalability issues in the  ever-growing market space of handmade craft items. In order to provide an easy-to-use solution, after thoughtful discussion we as a team prompted the idea of creating a website that would aim to increase the order rate and serve as basis of future business expansions.</a:t>
            </a:r>
          </a:p>
        </p:txBody>
      </p:sp>
    </p:spTree>
    <p:extLst>
      <p:ext uri="{BB962C8B-B14F-4D97-AF65-F5344CB8AC3E}">
        <p14:creationId xmlns:p14="http://schemas.microsoft.com/office/powerpoint/2010/main" val="27894263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8933" y="300479"/>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423333" y="1464808"/>
            <a:ext cx="7484534" cy="4065857"/>
          </a:xfrm>
          <a:prstGeom prst="rect">
            <a:avLst/>
          </a:prstGeom>
          <a:noFill/>
        </p:spPr>
        <p:txBody>
          <a:bodyPr wrap="square" lIns="91440" tIns="45720" rIns="91440" bIns="45720" anchor="t">
            <a:spAutoFit/>
          </a:bodyPr>
          <a:lstStyle/>
          <a:p>
            <a:pPr>
              <a:buNone/>
            </a:pPr>
            <a:r>
              <a:rPr lang="en-US" b="1" dirty="0"/>
              <a:t>📱 Ensure Responsive &amp; Mobile-Friendly Design</a:t>
            </a:r>
            <a:endParaRPr lang="en-US" dirty="0"/>
          </a:p>
          <a:p>
            <a:pPr>
              <a:buFont typeface="Arial" panose="020B0604020202020204" pitchFamily="34" charset="0"/>
              <a:buChar char="•"/>
            </a:pPr>
            <a:r>
              <a:rPr lang="en-US" dirty="0"/>
              <a:t>Create a seamless user experience across devices (mobile, tablet, desktop), as a large portion of e-commerce traffic comes from mobile users.</a:t>
            </a:r>
          </a:p>
          <a:p>
            <a:pPr>
              <a:buNone/>
            </a:pPr>
            <a:endParaRPr lang="en-US" b="1" dirty="0"/>
          </a:p>
          <a:p>
            <a:pPr>
              <a:buNone/>
            </a:pPr>
            <a:endParaRPr lang="en-US" b="1" dirty="0"/>
          </a:p>
          <a:p>
            <a:pPr>
              <a:buNone/>
            </a:pPr>
            <a:r>
              <a:rPr lang="en-US" b="1" dirty="0"/>
              <a:t>🎨 Deliver Intuitive User Interface (UI)</a:t>
            </a:r>
            <a:endParaRPr lang="en-US" dirty="0"/>
          </a:p>
          <a:p>
            <a:pPr>
              <a:buFont typeface="Arial" panose="020B0604020202020204" pitchFamily="34" charset="0"/>
              <a:buChar char="•"/>
            </a:pPr>
            <a:r>
              <a:rPr lang="en-US" dirty="0"/>
              <a:t>Design clean navigation, search filters, product pages, and checkout flows that are user-centric and improve conversion rates.</a:t>
            </a:r>
          </a:p>
          <a:p>
            <a:pPr>
              <a:buFont typeface="Arial" panose="020B0604020202020204" pitchFamily="34" charset="0"/>
              <a:buChar char="•"/>
            </a:pPr>
            <a:endParaRPr lang="en-US" dirty="0"/>
          </a:p>
          <a:p>
            <a:r>
              <a:rPr lang="en-US" b="1" dirty="0"/>
              <a:t>👥 Implement User Authentication &amp; Profiles</a:t>
            </a:r>
            <a:endParaRPr lang="en-US" dirty="0"/>
          </a:p>
          <a:p>
            <a:pPr>
              <a:buFont typeface="Arial" panose="020B0604020202020204" pitchFamily="34" charset="0"/>
              <a:buChar char="•"/>
            </a:pPr>
            <a:r>
              <a:rPr lang="en-US" dirty="0"/>
              <a:t>Allow users to register, log in, view order history, and save preferences using secure and efficient authentication mechanisms.</a:t>
            </a:r>
          </a:p>
          <a:p>
            <a:pPr>
              <a:buFont typeface="Arial" panose="020B0604020202020204" pitchFamily="34" charset="0"/>
              <a:buChar char="•"/>
            </a:pPr>
            <a:endParaRPr lang="en-US" dirty="0"/>
          </a:p>
          <a:p>
            <a:pPr marL="457200" indent="-457200">
              <a:lnSpc>
                <a:spcPct val="150000"/>
              </a:lnSpc>
              <a:buFont typeface="Arial"/>
              <a:buChar char="•"/>
            </a:pPr>
            <a:endParaRPr lang="en-IN" dirty="0">
              <a:ea typeface="Calibri"/>
              <a:cs typeface="Calibri"/>
            </a:endParaRPr>
          </a:p>
        </p:txBody>
      </p:sp>
    </p:spTree>
    <p:extLst>
      <p:ext uri="{BB962C8B-B14F-4D97-AF65-F5344CB8AC3E}">
        <p14:creationId xmlns:p14="http://schemas.microsoft.com/office/powerpoint/2010/main" val="957423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2008" y="244288"/>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A6E2C4C-DBE7-E8F7-AB3E-F91B5EB5A7B0}"/>
              </a:ext>
            </a:extLst>
          </p:cNvPr>
          <p:cNvSpPr txBox="1"/>
          <p:nvPr/>
        </p:nvSpPr>
        <p:spPr>
          <a:xfrm>
            <a:off x="310773" y="1225689"/>
            <a:ext cx="83344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ea typeface="Calibri"/>
                <a:cs typeface="Calibri"/>
              </a:rPr>
              <a:t>Approach taken to solve the problem</a:t>
            </a:r>
            <a:endParaRPr lang="en-US" b="1" dirty="0"/>
          </a:p>
          <a:p>
            <a:endParaRPr lang="en-US" dirty="0">
              <a:ea typeface="Calibri"/>
              <a:cs typeface="Calibri"/>
            </a:endParaRPr>
          </a:p>
          <a:p>
            <a:r>
              <a:rPr lang="en-US" dirty="0">
                <a:ea typeface="Calibri"/>
                <a:cs typeface="Calibri"/>
              </a:rPr>
              <a:t>Due to low footfall at the offline, Anek Creation faced scalability issues in the  ever growing market space of handmade craft items. In order to provide an easy to use solution, after thoughtful discussion we as a team prompted the idea of creating a website that would aim to increase the order rate and serve as basis of future business expansions.</a:t>
            </a:r>
          </a:p>
          <a:p>
            <a:endParaRPr lang="en-US" dirty="0">
              <a:ea typeface="Calibri"/>
              <a:cs typeface="Calibri"/>
            </a:endParaRPr>
          </a:p>
          <a:p>
            <a:r>
              <a:rPr lang="en-US" dirty="0">
                <a:ea typeface="Calibri"/>
                <a:cs typeface="Calibri"/>
              </a:rPr>
              <a:t>We planned to take on a collaborative approach for completing this project by taking combined efforts for creating each part of the project.</a:t>
            </a:r>
          </a:p>
          <a:p>
            <a:endParaRPr lang="en-US" dirty="0">
              <a:ea typeface="Calibri"/>
              <a:cs typeface="Calibri"/>
            </a:endParaRPr>
          </a:p>
          <a:p>
            <a:endParaRPr lang="en-US" dirty="0"/>
          </a:p>
          <a:p>
            <a:r>
              <a:rPr lang="en-US" b="1" dirty="0"/>
              <a:t>Tools &amp; Software Used:</a:t>
            </a:r>
            <a:endParaRPr lang="en-US" dirty="0"/>
          </a:p>
          <a:p>
            <a:pPr marL="285750" indent="-285750">
              <a:buFont typeface="Arial"/>
              <a:buChar char="•"/>
            </a:pPr>
            <a:r>
              <a:rPr lang="en-US" b="1" dirty="0">
                <a:ea typeface="+mn-lt"/>
                <a:cs typeface="+mn-lt"/>
              </a:rPr>
              <a:t>Design &amp; Prototyping:</a:t>
            </a:r>
            <a:r>
              <a:rPr lang="en-US" dirty="0">
                <a:ea typeface="+mn-lt"/>
                <a:cs typeface="+mn-lt"/>
              </a:rPr>
              <a:t> Creately ,Canva,Sketches,tailingwind</a:t>
            </a:r>
            <a:endParaRPr lang="en-US" dirty="0"/>
          </a:p>
          <a:p>
            <a:pPr marL="285750" indent="-285750">
              <a:buFont typeface="Arial"/>
              <a:buChar char="•"/>
            </a:pPr>
            <a:r>
              <a:rPr lang="en-US" b="1" dirty="0">
                <a:ea typeface="+mn-lt"/>
                <a:cs typeface="+mn-lt"/>
              </a:rPr>
              <a:t>Development:</a:t>
            </a:r>
            <a:r>
              <a:rPr lang="en-US" dirty="0">
                <a:ea typeface="+mn-lt"/>
                <a:cs typeface="+mn-lt"/>
              </a:rPr>
              <a:t> HTML, CSS, JavaScript, React, Nest.js</a:t>
            </a:r>
            <a:endParaRPr lang="en-US" dirty="0"/>
          </a:p>
          <a:p>
            <a:pPr marL="285750" indent="-285750">
              <a:buFont typeface="Arial"/>
              <a:buChar char="•"/>
            </a:pPr>
            <a:r>
              <a:rPr lang="en-US" b="1" dirty="0">
                <a:ea typeface="+mn-lt"/>
                <a:cs typeface="+mn-lt"/>
              </a:rPr>
              <a:t>Database: </a:t>
            </a:r>
            <a:r>
              <a:rPr lang="en-US" dirty="0">
                <a:ea typeface="+mn-lt"/>
                <a:cs typeface="+mn-lt"/>
              </a:rPr>
              <a:t>MySQL</a:t>
            </a:r>
            <a:endParaRPr lang="en-US" dirty="0"/>
          </a:p>
        </p:txBody>
      </p:sp>
    </p:spTree>
    <p:extLst>
      <p:ext uri="{BB962C8B-B14F-4D97-AF65-F5344CB8AC3E}">
        <p14:creationId xmlns:p14="http://schemas.microsoft.com/office/powerpoint/2010/main" val="3295812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8" name="Picture 7" descr="A diagram of a diagram&#10;&#10;AI-generated content may be incorrect.">
            <a:extLst>
              <a:ext uri="{FF2B5EF4-FFF2-40B4-BE49-F238E27FC236}">
                <a16:creationId xmlns:a16="http://schemas.microsoft.com/office/drawing/2014/main" id="{82D81AB8-6896-89B3-998C-58B1DFBED77D}"/>
              </a:ext>
            </a:extLst>
          </p:cNvPr>
          <p:cNvPicPr>
            <a:picLocks noChangeAspect="1"/>
          </p:cNvPicPr>
          <p:nvPr/>
        </p:nvPicPr>
        <p:blipFill>
          <a:blip r:embed="rId4"/>
          <a:stretch>
            <a:fillRect/>
          </a:stretch>
        </p:blipFill>
        <p:spPr>
          <a:xfrm>
            <a:off x="453710" y="1295386"/>
            <a:ext cx="8001001" cy="4904168"/>
          </a:xfrm>
          <a:prstGeom prst="rect">
            <a:avLst/>
          </a:prstGeom>
        </p:spPr>
      </p:pic>
    </p:spTree>
    <p:extLst>
      <p:ext uri="{BB962C8B-B14F-4D97-AF65-F5344CB8AC3E}">
        <p14:creationId xmlns:p14="http://schemas.microsoft.com/office/powerpoint/2010/main" val="2093371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CD3FB-668B-4F66-B76A-D14EB14E6132}"/>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77D32ACD-B608-1C10-5AF4-3323661B4F0F}"/>
              </a:ext>
            </a:extLst>
          </p:cNvPr>
          <p:cNvSpPr>
            <a:spLocks noChangeArrowheads="1"/>
          </p:cNvSpPr>
          <p:nvPr/>
        </p:nvSpPr>
        <p:spPr bwMode="auto">
          <a:xfrm>
            <a:off x="103414" y="298973"/>
            <a:ext cx="73726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a:ea typeface="Times New Roman" panose="02020603050405020304" pitchFamily="18" charset="0"/>
                <a:cs typeface="Times New Roman"/>
              </a:rPr>
              <a:t>Expected Results and Impacts </a:t>
            </a:r>
            <a:endParaRPr lang="en-IN" sz="3200" b="1" dirty="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A0BFF282-BD84-9210-E116-0FE78964D97F}"/>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6A72ED2-1584-E46E-725C-BBAF7D3DE4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2" name="Rectangle 2">
            <a:extLst>
              <a:ext uri="{FF2B5EF4-FFF2-40B4-BE49-F238E27FC236}">
                <a16:creationId xmlns:a16="http://schemas.microsoft.com/office/drawing/2014/main" id="{55241A33-FA84-9707-C861-445AF9198B5E}"/>
              </a:ext>
            </a:extLst>
          </p:cNvPr>
          <p:cNvSpPr>
            <a:spLocks noChangeArrowheads="1"/>
          </p:cNvSpPr>
          <p:nvPr/>
        </p:nvSpPr>
        <p:spPr bwMode="auto">
          <a:xfrm>
            <a:off x="72008" y="1131100"/>
            <a:ext cx="864616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Increased Sales &amp; Revenue</a:t>
            </a:r>
            <a:r>
              <a:rPr kumimoji="0" lang="en-US" altLang="en-US" sz="1800" b="0" i="0" u="none" strike="noStrike" cap="none" normalizeH="0" baseline="0" dirty="0">
                <a:ln>
                  <a:noFill/>
                </a:ln>
                <a:solidFill>
                  <a:schemeClr val="tx1"/>
                </a:solidFill>
                <a:effectLst/>
                <a:latin typeface="Arial" panose="020B0604020202020204" pitchFamily="34" charset="0"/>
              </a:rPr>
              <a:t> – Expand customer reach beyond the offline store, leading to higher order volume and revenue growth.</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Brand Visibility</a:t>
            </a:r>
            <a:r>
              <a:rPr kumimoji="0" lang="en-US" altLang="en-US" sz="1800" b="0" i="0" u="none" strike="noStrike" cap="none" normalizeH="0" baseline="0" dirty="0">
                <a:ln>
                  <a:noFill/>
                </a:ln>
                <a:solidFill>
                  <a:schemeClr val="tx1"/>
                </a:solidFill>
                <a:effectLst/>
                <a:latin typeface="Arial" panose="020B0604020202020204" pitchFamily="34" charset="0"/>
              </a:rPr>
              <a:t> – Establish a strong online presence, attracting a wider audience through digital marketing, SEO, and social media.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Customer Experience</a:t>
            </a:r>
            <a:r>
              <a:rPr kumimoji="0" lang="en-US" altLang="en-US" sz="1800" b="0" i="0" u="none" strike="noStrike" cap="none" normalizeH="0" baseline="0" dirty="0">
                <a:ln>
                  <a:noFill/>
                </a:ln>
                <a:solidFill>
                  <a:schemeClr val="tx1"/>
                </a:solidFill>
                <a:effectLst/>
                <a:latin typeface="Arial" panose="020B0604020202020204" pitchFamily="34" charset="0"/>
              </a:rPr>
              <a:t> – Provide a seamless, user-friendly shopping platform with easy navigation, and order tracking.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Customization &amp; Personalization</a:t>
            </a:r>
            <a:r>
              <a:rPr kumimoji="0" lang="en-US" altLang="en-US" sz="1800" b="0" i="0" u="none" strike="noStrike" cap="none" normalizeH="0" baseline="0" dirty="0">
                <a:ln>
                  <a:noFill/>
                </a:ln>
                <a:solidFill>
                  <a:schemeClr val="tx1"/>
                </a:solidFill>
                <a:effectLst/>
                <a:latin typeface="Arial" panose="020B0604020202020204" pitchFamily="34" charset="0"/>
              </a:rPr>
              <a:t> – Offer customers the ability to personalize products, increasing engagement and satisfaction.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Expanded Market Reach</a:t>
            </a:r>
            <a:r>
              <a:rPr kumimoji="0" lang="en-US" altLang="en-US" sz="1800" b="0" i="0" u="none" strike="noStrike" cap="none" normalizeH="0" baseline="0" dirty="0">
                <a:ln>
                  <a:noFill/>
                </a:ln>
                <a:solidFill>
                  <a:schemeClr val="tx1"/>
                </a:solidFill>
                <a:effectLst/>
                <a:latin typeface="Arial" panose="020B0604020202020204" pitchFamily="34" charset="0"/>
              </a:rPr>
              <a:t> – Enable nationwide and potentially international sales, overcoming geographical limitations of the offline store. </a:t>
            </a:r>
          </a:p>
        </p:txBody>
      </p:sp>
    </p:spTree>
    <p:extLst>
      <p:ext uri="{BB962C8B-B14F-4D97-AF65-F5344CB8AC3E}">
        <p14:creationId xmlns:p14="http://schemas.microsoft.com/office/powerpoint/2010/main" val="2706762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549</Words>
  <Application>Microsoft Office PowerPoint</Application>
  <PresentationFormat>On-screen Show (4:3)</PresentationFormat>
  <Paragraphs>68</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Archi Garg</cp:lastModifiedBy>
  <cp:revision>2</cp:revision>
  <cp:lastPrinted>2022-09-05T08:43:44Z</cp:lastPrinted>
  <dcterms:created xsi:type="dcterms:W3CDTF">2020-01-16T09:05:56Z</dcterms:created>
  <dcterms:modified xsi:type="dcterms:W3CDTF">2025-04-20T11:15:13Z</dcterms:modified>
</cp:coreProperties>
</file>