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1" d="100"/>
          <a:sy n="61" d="100"/>
        </p:scale>
        <p:origin x="8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2F4EE5-A196-44FE-B724-480B2E1AE750}" type="datetimeFigureOut">
              <a:rPr lang="en-US" smtClean="0"/>
              <a:t>31-May-20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479CB-8E74-4B6C-A2FA-F1F62291067D}" type="slidenum">
              <a:rPr lang="en-US" smtClean="0"/>
              <a:t>‹#›</a:t>
            </a:fld>
            <a:endParaRPr lang="en-US"/>
          </a:p>
        </p:txBody>
      </p:sp>
    </p:spTree>
    <p:extLst>
      <p:ext uri="{BB962C8B-B14F-4D97-AF65-F5344CB8AC3E}">
        <p14:creationId xmlns:p14="http://schemas.microsoft.com/office/powerpoint/2010/main" val="630555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2F4EE5-A196-44FE-B724-480B2E1AE750}" type="datetimeFigureOut">
              <a:rPr lang="en-US" smtClean="0"/>
              <a:t>31-May-20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479CB-8E74-4B6C-A2FA-F1F62291067D}" type="slidenum">
              <a:rPr lang="en-US" smtClean="0"/>
              <a:t>‹#›</a:t>
            </a:fld>
            <a:endParaRPr lang="en-US"/>
          </a:p>
        </p:txBody>
      </p:sp>
    </p:spTree>
    <p:extLst>
      <p:ext uri="{BB962C8B-B14F-4D97-AF65-F5344CB8AC3E}">
        <p14:creationId xmlns:p14="http://schemas.microsoft.com/office/powerpoint/2010/main" val="33348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52F4EE5-A196-44FE-B724-480B2E1AE750}" type="datetimeFigureOut">
              <a:rPr lang="en-US" smtClean="0"/>
              <a:t>31-May-20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479CB-8E74-4B6C-A2FA-F1F62291067D}" type="slidenum">
              <a:rPr lang="en-US" smtClean="0"/>
              <a:t>‹#›</a:t>
            </a:fld>
            <a:endParaRPr lang="en-US"/>
          </a:p>
        </p:txBody>
      </p:sp>
    </p:spTree>
    <p:extLst>
      <p:ext uri="{BB962C8B-B14F-4D97-AF65-F5344CB8AC3E}">
        <p14:creationId xmlns:p14="http://schemas.microsoft.com/office/powerpoint/2010/main" val="2021250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52F4EE5-A196-44FE-B724-480B2E1AE750}" type="datetimeFigureOut">
              <a:rPr lang="en-US" smtClean="0"/>
              <a:t>31-May-20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479CB-8E74-4B6C-A2FA-F1F62291067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28679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2F4EE5-A196-44FE-B724-480B2E1AE750}" type="datetimeFigureOut">
              <a:rPr lang="en-US" smtClean="0"/>
              <a:t>31-May-20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479CB-8E74-4B6C-A2FA-F1F62291067D}" type="slidenum">
              <a:rPr lang="en-US" smtClean="0"/>
              <a:t>‹#›</a:t>
            </a:fld>
            <a:endParaRPr lang="en-US"/>
          </a:p>
        </p:txBody>
      </p:sp>
    </p:spTree>
    <p:extLst>
      <p:ext uri="{BB962C8B-B14F-4D97-AF65-F5344CB8AC3E}">
        <p14:creationId xmlns:p14="http://schemas.microsoft.com/office/powerpoint/2010/main" val="422772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52F4EE5-A196-44FE-B724-480B2E1AE750}" type="datetimeFigureOut">
              <a:rPr lang="en-US" smtClean="0"/>
              <a:t>31-May-20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479CB-8E74-4B6C-A2FA-F1F62291067D}" type="slidenum">
              <a:rPr lang="en-US" smtClean="0"/>
              <a:t>‹#›</a:t>
            </a:fld>
            <a:endParaRPr lang="en-US"/>
          </a:p>
        </p:txBody>
      </p:sp>
    </p:spTree>
    <p:extLst>
      <p:ext uri="{BB962C8B-B14F-4D97-AF65-F5344CB8AC3E}">
        <p14:creationId xmlns:p14="http://schemas.microsoft.com/office/powerpoint/2010/main" val="4041645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52F4EE5-A196-44FE-B724-480B2E1AE750}" type="datetimeFigureOut">
              <a:rPr lang="en-US" smtClean="0"/>
              <a:t>31-May-20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479CB-8E74-4B6C-A2FA-F1F62291067D}" type="slidenum">
              <a:rPr lang="en-US" smtClean="0"/>
              <a:t>‹#›</a:t>
            </a:fld>
            <a:endParaRPr lang="en-US"/>
          </a:p>
        </p:txBody>
      </p:sp>
    </p:spTree>
    <p:extLst>
      <p:ext uri="{BB962C8B-B14F-4D97-AF65-F5344CB8AC3E}">
        <p14:creationId xmlns:p14="http://schemas.microsoft.com/office/powerpoint/2010/main" val="2578315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2F4EE5-A196-44FE-B724-480B2E1AE750}" type="datetimeFigureOut">
              <a:rPr lang="en-US" smtClean="0"/>
              <a:t>31-May-20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479CB-8E74-4B6C-A2FA-F1F62291067D}" type="slidenum">
              <a:rPr lang="en-US" smtClean="0"/>
              <a:t>‹#›</a:t>
            </a:fld>
            <a:endParaRPr lang="en-US"/>
          </a:p>
        </p:txBody>
      </p:sp>
    </p:spTree>
    <p:extLst>
      <p:ext uri="{BB962C8B-B14F-4D97-AF65-F5344CB8AC3E}">
        <p14:creationId xmlns:p14="http://schemas.microsoft.com/office/powerpoint/2010/main" val="3204738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2F4EE5-A196-44FE-B724-480B2E1AE750}" type="datetimeFigureOut">
              <a:rPr lang="en-US" smtClean="0"/>
              <a:t>31-May-20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479CB-8E74-4B6C-A2FA-F1F62291067D}" type="slidenum">
              <a:rPr lang="en-US" smtClean="0"/>
              <a:t>‹#›</a:t>
            </a:fld>
            <a:endParaRPr lang="en-US"/>
          </a:p>
        </p:txBody>
      </p:sp>
    </p:spTree>
    <p:extLst>
      <p:ext uri="{BB962C8B-B14F-4D97-AF65-F5344CB8AC3E}">
        <p14:creationId xmlns:p14="http://schemas.microsoft.com/office/powerpoint/2010/main" val="54925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52F4EE5-A196-44FE-B724-480B2E1AE750}" type="datetimeFigureOut">
              <a:rPr lang="en-US" smtClean="0"/>
              <a:t>31-May-20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479CB-8E74-4B6C-A2FA-F1F62291067D}" type="slidenum">
              <a:rPr lang="en-US" smtClean="0"/>
              <a:t>‹#›</a:t>
            </a:fld>
            <a:endParaRPr lang="en-US"/>
          </a:p>
        </p:txBody>
      </p:sp>
    </p:spTree>
    <p:extLst>
      <p:ext uri="{BB962C8B-B14F-4D97-AF65-F5344CB8AC3E}">
        <p14:creationId xmlns:p14="http://schemas.microsoft.com/office/powerpoint/2010/main" val="1290756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2F4EE5-A196-44FE-B724-480B2E1AE750}" type="datetimeFigureOut">
              <a:rPr lang="en-US" smtClean="0"/>
              <a:t>31-May-20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479CB-8E74-4B6C-A2FA-F1F62291067D}" type="slidenum">
              <a:rPr lang="en-US" smtClean="0"/>
              <a:t>‹#›</a:t>
            </a:fld>
            <a:endParaRPr lang="en-US"/>
          </a:p>
        </p:txBody>
      </p:sp>
    </p:spTree>
    <p:extLst>
      <p:ext uri="{BB962C8B-B14F-4D97-AF65-F5344CB8AC3E}">
        <p14:creationId xmlns:p14="http://schemas.microsoft.com/office/powerpoint/2010/main" val="3724337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2F4EE5-A196-44FE-B724-480B2E1AE750}" type="datetimeFigureOut">
              <a:rPr lang="en-US" smtClean="0"/>
              <a:t>31-May-20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479CB-8E74-4B6C-A2FA-F1F62291067D}" type="slidenum">
              <a:rPr lang="en-US" smtClean="0"/>
              <a:t>‹#›</a:t>
            </a:fld>
            <a:endParaRPr lang="en-US"/>
          </a:p>
        </p:txBody>
      </p:sp>
    </p:spTree>
    <p:extLst>
      <p:ext uri="{BB962C8B-B14F-4D97-AF65-F5344CB8AC3E}">
        <p14:creationId xmlns:p14="http://schemas.microsoft.com/office/powerpoint/2010/main" val="1929238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2F4EE5-A196-44FE-B724-480B2E1AE750}" type="datetimeFigureOut">
              <a:rPr lang="en-US" smtClean="0"/>
              <a:t>31-May-20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4479CB-8E74-4B6C-A2FA-F1F62291067D}" type="slidenum">
              <a:rPr lang="en-US" smtClean="0"/>
              <a:t>‹#›</a:t>
            </a:fld>
            <a:endParaRPr lang="en-US"/>
          </a:p>
        </p:txBody>
      </p:sp>
    </p:spTree>
    <p:extLst>
      <p:ext uri="{BB962C8B-B14F-4D97-AF65-F5344CB8AC3E}">
        <p14:creationId xmlns:p14="http://schemas.microsoft.com/office/powerpoint/2010/main" val="2777018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52F4EE5-A196-44FE-B724-480B2E1AE750}" type="datetimeFigureOut">
              <a:rPr lang="en-US" smtClean="0"/>
              <a:t>31-May-20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D4479CB-8E74-4B6C-A2FA-F1F62291067D}" type="slidenum">
              <a:rPr lang="en-US" smtClean="0"/>
              <a:t>‹#›</a:t>
            </a:fld>
            <a:endParaRPr lang="en-US"/>
          </a:p>
        </p:txBody>
      </p:sp>
    </p:spTree>
    <p:extLst>
      <p:ext uri="{BB962C8B-B14F-4D97-AF65-F5344CB8AC3E}">
        <p14:creationId xmlns:p14="http://schemas.microsoft.com/office/powerpoint/2010/main" val="3779011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52F4EE5-A196-44FE-B724-480B2E1AE750}" type="datetimeFigureOut">
              <a:rPr lang="en-US" smtClean="0"/>
              <a:t>31-May-20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D4479CB-8E74-4B6C-A2FA-F1F62291067D}" type="slidenum">
              <a:rPr lang="en-US" smtClean="0"/>
              <a:t>‹#›</a:t>
            </a:fld>
            <a:endParaRPr lang="en-US"/>
          </a:p>
        </p:txBody>
      </p:sp>
    </p:spTree>
    <p:extLst>
      <p:ext uri="{BB962C8B-B14F-4D97-AF65-F5344CB8AC3E}">
        <p14:creationId xmlns:p14="http://schemas.microsoft.com/office/powerpoint/2010/main" val="1440757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52F4EE5-A196-44FE-B724-480B2E1AE750}" type="datetimeFigureOut">
              <a:rPr lang="en-US" smtClean="0"/>
              <a:t>31-May-20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D4479CB-8E74-4B6C-A2FA-F1F62291067D}" type="slidenum">
              <a:rPr lang="en-US" smtClean="0"/>
              <a:t>‹#›</a:t>
            </a:fld>
            <a:endParaRPr lang="en-US"/>
          </a:p>
        </p:txBody>
      </p:sp>
    </p:spTree>
    <p:extLst>
      <p:ext uri="{BB962C8B-B14F-4D97-AF65-F5344CB8AC3E}">
        <p14:creationId xmlns:p14="http://schemas.microsoft.com/office/powerpoint/2010/main" val="123532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2F4EE5-A196-44FE-B724-480B2E1AE750}" type="datetimeFigureOut">
              <a:rPr lang="en-US" smtClean="0"/>
              <a:t>31-May-20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479CB-8E74-4B6C-A2FA-F1F62291067D}" type="slidenum">
              <a:rPr lang="en-US" smtClean="0"/>
              <a:t>‹#›</a:t>
            </a:fld>
            <a:endParaRPr lang="en-US"/>
          </a:p>
        </p:txBody>
      </p:sp>
    </p:spTree>
    <p:extLst>
      <p:ext uri="{BB962C8B-B14F-4D97-AF65-F5344CB8AC3E}">
        <p14:creationId xmlns:p14="http://schemas.microsoft.com/office/powerpoint/2010/main" val="1996548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52F4EE5-A196-44FE-B724-480B2E1AE750}" type="datetimeFigureOut">
              <a:rPr lang="en-US" smtClean="0"/>
              <a:t>31-May-20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D4479CB-8E74-4B6C-A2FA-F1F62291067D}" type="slidenum">
              <a:rPr lang="en-US" smtClean="0"/>
              <a:t>‹#›</a:t>
            </a:fld>
            <a:endParaRPr lang="en-US"/>
          </a:p>
        </p:txBody>
      </p:sp>
    </p:spTree>
    <p:extLst>
      <p:ext uri="{BB962C8B-B14F-4D97-AF65-F5344CB8AC3E}">
        <p14:creationId xmlns:p14="http://schemas.microsoft.com/office/powerpoint/2010/main" val="4080779364"/>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EE1ADD-403D-4A10-89D2-AFD11301A0F3}"/>
              </a:ext>
            </a:extLst>
          </p:cNvPr>
          <p:cNvSpPr>
            <a:spLocks noGrp="1"/>
          </p:cNvSpPr>
          <p:nvPr>
            <p:ph type="title"/>
          </p:nvPr>
        </p:nvSpPr>
        <p:spPr>
          <a:xfrm>
            <a:off x="913774" y="1298027"/>
            <a:ext cx="10364451" cy="5559973"/>
          </a:xfrm>
        </p:spPr>
        <p:txBody>
          <a:bodyPr>
            <a:normAutofit/>
          </a:bodyPr>
          <a:lstStyle/>
          <a:p>
            <a:pPr algn="ctr"/>
            <a:r>
              <a:rPr lang="en-US" sz="5400" b="1" dirty="0">
                <a:latin typeface="Times New Roman" panose="02020603050405020304" pitchFamily="18" charset="0"/>
                <a:cs typeface="Times New Roman" panose="02020603050405020304" pitchFamily="18" charset="0"/>
              </a:rPr>
              <a:t>Capstone Project </a:t>
            </a:r>
            <a:br>
              <a:rPr lang="en-US" sz="5400" b="1" dirty="0">
                <a:latin typeface="Times New Roman" panose="02020603050405020304" pitchFamily="18" charset="0"/>
                <a:cs typeface="Times New Roman" panose="02020603050405020304" pitchFamily="18" charset="0"/>
              </a:rPr>
            </a:br>
            <a:br>
              <a:rPr lang="en-US" sz="5400" b="1" dirty="0">
                <a:latin typeface="Times New Roman" panose="02020603050405020304" pitchFamily="18" charset="0"/>
                <a:cs typeface="Times New Roman" panose="02020603050405020304" pitchFamily="18" charset="0"/>
              </a:rPr>
            </a:br>
            <a:r>
              <a:rPr lang="en-US" sz="5400" b="1" dirty="0">
                <a:latin typeface="Times New Roman" panose="02020603050405020304" pitchFamily="18" charset="0"/>
                <a:cs typeface="Times New Roman" panose="02020603050405020304" pitchFamily="18" charset="0"/>
              </a:rPr>
              <a:t>The Battle of the Neighborhoods</a:t>
            </a:r>
            <a:br>
              <a:rPr lang="en-US" sz="5400" b="1" dirty="0">
                <a:latin typeface="Times New Roman" panose="02020603050405020304" pitchFamily="18" charset="0"/>
                <a:cs typeface="Times New Roman" panose="02020603050405020304" pitchFamily="18" charset="0"/>
              </a:rPr>
            </a:br>
            <a:r>
              <a:rPr lang="en-US" sz="5400" b="1" dirty="0">
                <a:latin typeface="Times New Roman" panose="02020603050405020304" pitchFamily="18" charset="0"/>
                <a:cs typeface="Times New Roman" panose="02020603050405020304" pitchFamily="18" charset="0"/>
              </a:rPr>
              <a:t> of </a:t>
            </a:r>
            <a:br>
              <a:rPr lang="en-US" sz="5400" b="1" dirty="0">
                <a:latin typeface="Times New Roman" panose="02020603050405020304" pitchFamily="18" charset="0"/>
                <a:cs typeface="Times New Roman" panose="02020603050405020304" pitchFamily="18" charset="0"/>
              </a:rPr>
            </a:br>
            <a:r>
              <a:rPr lang="en-US" sz="5400" b="1" dirty="0">
                <a:latin typeface="Times New Roman" panose="02020603050405020304" pitchFamily="18" charset="0"/>
                <a:cs typeface="Times New Roman" panose="02020603050405020304" pitchFamily="18" charset="0"/>
              </a:rPr>
              <a:t>New York City</a:t>
            </a:r>
            <a:br>
              <a:rPr lang="en-US" sz="5400" b="1" dirty="0">
                <a:latin typeface="Times New Roman" panose="02020603050405020304" pitchFamily="18" charset="0"/>
                <a:cs typeface="Times New Roman" panose="02020603050405020304" pitchFamily="18" charset="0"/>
              </a:rPr>
            </a:br>
            <a:endParaRPr lang="en-US"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7849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DA2DC-7A68-4423-A1D6-C1556432B1F4}"/>
              </a:ext>
            </a:extLst>
          </p:cNvPr>
          <p:cNvSpPr>
            <a:spLocks noGrp="1"/>
          </p:cNvSpPr>
          <p:nvPr>
            <p:ph type="title"/>
          </p:nvPr>
        </p:nvSpPr>
        <p:spPr/>
        <p:txBody>
          <a:bodyPr/>
          <a:lstStyle/>
          <a:p>
            <a:pPr algn="ctr"/>
            <a:r>
              <a:rPr lang="en-US" sz="4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 K-means…</a:t>
            </a:r>
            <a:endParaRPr lang="en-US" sz="4400" dirty="0"/>
          </a:p>
        </p:txBody>
      </p:sp>
      <p:sp>
        <p:nvSpPr>
          <p:cNvPr id="3" name="Content Placeholder 2">
            <a:extLst>
              <a:ext uri="{FF2B5EF4-FFF2-40B4-BE49-F238E27FC236}">
                <a16:creationId xmlns:a16="http://schemas.microsoft.com/office/drawing/2014/main" id="{8888835B-6E62-438B-A8B5-EC1A7AE6305F}"/>
              </a:ext>
            </a:extLst>
          </p:cNvPr>
          <p:cNvSpPr>
            <a:spLocks noGrp="1"/>
          </p:cNvSpPr>
          <p:nvPr>
            <p:ph idx="1"/>
          </p:nvPr>
        </p:nvSpPr>
        <p:spPr/>
        <p:txBody>
          <a:bodyPr>
            <a:normAutofit fontScale="92500" lnSpcReduction="10000"/>
          </a:bodyPr>
          <a:lstStyle/>
          <a:p>
            <a:pPr algn="just"/>
            <a:r>
              <a:rPr lang="en-US" sz="2400" dirty="0">
                <a:latin typeface="Times New Roman" panose="02020603050405020304" pitchFamily="18" charset="0"/>
                <a:cs typeface="Times New Roman" panose="02020603050405020304" pitchFamily="18" charset="0"/>
              </a:rPr>
              <a:t>Set the number of clusters and fitted the K-means by assigning the random state, then the cluster centers were assigned using the longitude and latitude.  </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he clusters represented groupings of most of the candidate locations and cluster centers were placed nicely in the middle of the zones 'rich' with location candidates.</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Addresses of those cluster centers were a good starting point for exploring the neighborhoods to find the best possible location based on neighborhood specifics.</a:t>
            </a:r>
          </a:p>
        </p:txBody>
      </p:sp>
    </p:spTree>
    <p:extLst>
      <p:ext uri="{BB962C8B-B14F-4D97-AF65-F5344CB8AC3E}">
        <p14:creationId xmlns:p14="http://schemas.microsoft.com/office/powerpoint/2010/main" val="230965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1A08-F3C0-4608-9047-C6E784713B7C}"/>
              </a:ext>
            </a:extLst>
          </p:cNvPr>
          <p:cNvSpPr>
            <a:spLocks noGrp="1"/>
          </p:cNvSpPr>
          <p:nvPr>
            <p:ph type="title"/>
          </p:nvPr>
        </p:nvSpPr>
        <p:spPr/>
        <p:txBody>
          <a:bodyPr/>
          <a:lstStyle/>
          <a:p>
            <a:pPr algn="ctr"/>
            <a:r>
              <a:rPr lang="en-US" sz="5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endPar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A16C71-7879-4D6D-A4B9-99705059F7B8}"/>
              </a:ext>
            </a:extLst>
          </p:cNvPr>
          <p:cNvSpPr>
            <a:spLocks noGrp="1"/>
          </p:cNvSpPr>
          <p:nvPr>
            <p:ph idx="1"/>
          </p:nvPr>
        </p:nvSpPr>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The analysis showed that although there was a great number of restaurants in New York City</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There were packets of low restaurant density fairly close to city center.</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Highest concentration of restaurants was detected south and north-west from New York City</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Created a dense grid of location candidates (spaced 100m </a:t>
            </a:r>
            <a:r>
              <a:rPr lang="en-US" sz="2400" dirty="0" err="1">
                <a:latin typeface="Times New Roman" panose="02020603050405020304" pitchFamily="18" charset="0"/>
                <a:cs typeface="Times New Roman" panose="02020603050405020304" pitchFamily="18" charset="0"/>
              </a:rPr>
              <a:t>appart</a:t>
            </a:r>
            <a:r>
              <a:rPr lang="en-US" sz="2400"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41416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A4F8-02B0-468F-8CC1-12A447F38091}"/>
              </a:ext>
            </a:extLst>
          </p:cNvPr>
          <p:cNvSpPr>
            <a:spLocks noGrp="1"/>
          </p:cNvSpPr>
          <p:nvPr>
            <p:ph type="title"/>
          </p:nvPr>
        </p:nvSpPr>
        <p:spPr/>
        <p:txBody>
          <a:bodyPr/>
          <a:lstStyle/>
          <a:p>
            <a:pPr algn="ctr"/>
            <a:r>
              <a:rPr lang="en-US" sz="5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endParaRPr lang="en-US" sz="4800" dirty="0"/>
          </a:p>
        </p:txBody>
      </p:sp>
      <p:sp>
        <p:nvSpPr>
          <p:cNvPr id="3" name="Content Placeholder 2">
            <a:extLst>
              <a:ext uri="{FF2B5EF4-FFF2-40B4-BE49-F238E27FC236}">
                <a16:creationId xmlns:a16="http://schemas.microsoft.com/office/drawing/2014/main" id="{1E290D73-9422-4A98-A283-EE19448F340E}"/>
              </a:ext>
            </a:extLst>
          </p:cNvPr>
          <p:cNvSpPr>
            <a:spLocks noGrp="1"/>
          </p:cNvSpPr>
          <p:nvPr>
            <p:ph idx="1"/>
          </p:nvPr>
        </p:nvSpPr>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Those locations were then filtered so that those with more than two restaurants in radius of 250m and those with an Italian restaurant closer than 400m were removed.</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Then clustered to create zones of interest which contain greatest number of location candidates.</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Addresses of centers of those zones were also generated using reverse geocoding to be used as markers/starting points for more detailed local analysis based on other factors.</a:t>
            </a:r>
          </a:p>
          <a:p>
            <a:endParaRPr lang="en-US" dirty="0"/>
          </a:p>
        </p:txBody>
      </p:sp>
    </p:spTree>
    <p:extLst>
      <p:ext uri="{BB962C8B-B14F-4D97-AF65-F5344CB8AC3E}">
        <p14:creationId xmlns:p14="http://schemas.microsoft.com/office/powerpoint/2010/main" val="3669108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6886-6442-4B8F-B492-985BBB874882}"/>
              </a:ext>
            </a:extLst>
          </p:cNvPr>
          <p:cNvSpPr>
            <a:spLocks noGrp="1"/>
          </p:cNvSpPr>
          <p:nvPr>
            <p:ph type="title"/>
          </p:nvPr>
        </p:nvSpPr>
        <p:spPr/>
        <p:txBody>
          <a:bodyPr/>
          <a:lstStyle/>
          <a:p>
            <a:pPr algn="ctr"/>
            <a:r>
              <a:rPr lang="en-US" sz="5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endParaRPr lang="en-US" sz="4800" dirty="0"/>
          </a:p>
        </p:txBody>
      </p:sp>
      <p:sp>
        <p:nvSpPr>
          <p:cNvPr id="3" name="Content Placeholder 2">
            <a:extLst>
              <a:ext uri="{FF2B5EF4-FFF2-40B4-BE49-F238E27FC236}">
                <a16:creationId xmlns:a16="http://schemas.microsoft.com/office/drawing/2014/main" id="{7844E561-1D80-486E-AF85-4A28D5A06A08}"/>
              </a:ext>
            </a:extLst>
          </p:cNvPr>
          <p:cNvSpPr>
            <a:spLocks noGrp="1"/>
          </p:cNvSpPr>
          <p:nvPr>
            <p:ph idx="1"/>
          </p:nvPr>
        </p:nvSpPr>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Result of all this is 15 zones containing largest number of potential new restaurant locations based on number of and distance to existing venues</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Recommended zones should therefore be considered only as a starting point for more detailed analysis </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Result in location which has not only no nearby competition but also other factors taken into account and all other relevant conditions met.</a:t>
            </a:r>
          </a:p>
          <a:p>
            <a:endParaRPr lang="en-US" dirty="0"/>
          </a:p>
        </p:txBody>
      </p:sp>
    </p:spTree>
    <p:extLst>
      <p:ext uri="{BB962C8B-B14F-4D97-AF65-F5344CB8AC3E}">
        <p14:creationId xmlns:p14="http://schemas.microsoft.com/office/powerpoint/2010/main" val="958283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F046E-9D3E-43FF-8C18-C6C28BA92272}"/>
              </a:ext>
            </a:extLst>
          </p:cNvPr>
          <p:cNvSpPr>
            <a:spLocks noGrp="1"/>
          </p:cNvSpPr>
          <p:nvPr>
            <p:ph type="title"/>
          </p:nvPr>
        </p:nvSpPr>
        <p:spPr/>
        <p:txBody>
          <a:bodyPr/>
          <a:lstStyle/>
          <a:p>
            <a:pPr algn="ctr"/>
            <a:r>
              <a:rPr lang="en-US" sz="5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br>
              <a:rPr lang="en-US" b="1" dirty="0"/>
            </a:br>
            <a:endParaRPr lang="en-US" dirty="0"/>
          </a:p>
        </p:txBody>
      </p:sp>
      <p:sp>
        <p:nvSpPr>
          <p:cNvPr id="3" name="Content Placeholder 2">
            <a:extLst>
              <a:ext uri="{FF2B5EF4-FFF2-40B4-BE49-F238E27FC236}">
                <a16:creationId xmlns:a16="http://schemas.microsoft.com/office/drawing/2014/main" id="{EBCF429C-FD09-46F3-8847-416C9F7D209D}"/>
              </a:ext>
            </a:extLst>
          </p:cNvPr>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purpose of this project was to:</a:t>
            </a:r>
          </a:p>
          <a:p>
            <a:pPr algn="just"/>
            <a:r>
              <a:rPr lang="en-US" sz="2400" dirty="0">
                <a:latin typeface="Times New Roman" panose="02020603050405020304" pitchFamily="18" charset="0"/>
                <a:cs typeface="Times New Roman" panose="02020603050405020304" pitchFamily="18" charset="0"/>
              </a:rPr>
              <a:t>identify New York City areas close to center with low number of restaurants and particularly the Italian restaurants in order to aid stakeholders in narrowing down the search for optimal location for a new Italian restaurant. </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By calculating restaurant density distribution from Foursquare data we have first identified general boroughs that justify further analysis</a:t>
            </a:r>
          </a:p>
        </p:txBody>
      </p:sp>
    </p:spTree>
    <p:extLst>
      <p:ext uri="{BB962C8B-B14F-4D97-AF65-F5344CB8AC3E}">
        <p14:creationId xmlns:p14="http://schemas.microsoft.com/office/powerpoint/2010/main" val="4094113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7CDA9-45B4-4283-8957-07C7CE7897D8}"/>
              </a:ext>
            </a:extLst>
          </p:cNvPr>
          <p:cNvSpPr>
            <a:spLocks noGrp="1"/>
          </p:cNvSpPr>
          <p:nvPr>
            <p:ph type="title"/>
          </p:nvPr>
        </p:nvSpPr>
        <p:spPr/>
        <p:txBody>
          <a:bodyPr/>
          <a:lstStyle/>
          <a:p>
            <a:pPr algn="ctr"/>
            <a:r>
              <a:rPr lang="en-US" sz="5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br>
              <a:rPr lang="en-US" b="1" dirty="0"/>
            </a:br>
            <a:endParaRPr lang="en-US" dirty="0"/>
          </a:p>
        </p:txBody>
      </p:sp>
      <p:sp>
        <p:nvSpPr>
          <p:cNvPr id="3" name="Content Placeholder 2">
            <a:extLst>
              <a:ext uri="{FF2B5EF4-FFF2-40B4-BE49-F238E27FC236}">
                <a16:creationId xmlns:a16="http://schemas.microsoft.com/office/drawing/2014/main" id="{6690C5A1-9D31-4EE5-B1CB-0DFB915EEFCE}"/>
              </a:ext>
            </a:extLst>
          </p:cNvPr>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Generated extensive collection of locations which satisfy some basic requirements regarding existing nearby restaurants. </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Final decision on optimal restaurant location will be made by stakeholders based on specific characteristics of neighborhoods and locations in every recommended zone, taking into consideration additional factors like attractiveness of each location, levels of noise / proximity to major roads, real estate availability, prices, social and economic dynamics of every neighborhood etc.</a:t>
            </a:r>
          </a:p>
          <a:p>
            <a:endParaRPr lang="en-US" dirty="0"/>
          </a:p>
        </p:txBody>
      </p:sp>
    </p:spTree>
    <p:extLst>
      <p:ext uri="{BB962C8B-B14F-4D97-AF65-F5344CB8AC3E}">
        <p14:creationId xmlns:p14="http://schemas.microsoft.com/office/powerpoint/2010/main" val="1600362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EBF14-A386-471C-9A64-E39B249CA371}"/>
              </a:ext>
            </a:extLst>
          </p:cNvPr>
          <p:cNvSpPr>
            <a:spLocks noGrp="1"/>
          </p:cNvSpPr>
          <p:nvPr>
            <p:ph type="title"/>
          </p:nvPr>
        </p:nvSpPr>
        <p:spPr/>
        <p:txBody>
          <a:bodyPr/>
          <a:lstStyle/>
          <a:p>
            <a:pPr algn="ctr"/>
            <a:r>
              <a:rPr lang="en-US" sz="5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Business problem</a:t>
            </a:r>
            <a:endPar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7EA4D8-C647-442C-B9AC-26B1C65C7CC3}"/>
              </a:ext>
            </a:extLst>
          </p:cNvPr>
          <p:cNvSpPr>
            <a:spLocks noGrp="1"/>
          </p:cNvSpPr>
          <p:nvPr>
            <p:ph idx="1"/>
          </p:nvPr>
        </p:nvSpPr>
        <p:spPr/>
        <p:txBody>
          <a:bodyPr>
            <a:normAutofit fontScale="85000" lnSpcReduction="10000"/>
          </a:bodyPr>
          <a:lstStyle/>
          <a:p>
            <a:r>
              <a:rPr lang="en-US" sz="2800" dirty="0">
                <a:latin typeface="Times New Roman" panose="02020603050405020304" pitchFamily="18" charset="0"/>
                <a:cs typeface="Times New Roman" panose="02020603050405020304" pitchFamily="18" charset="0"/>
              </a:rPr>
              <a:t>Tried to find an optimal location for a restaurant. </a:t>
            </a:r>
          </a:p>
          <a:p>
            <a:pPr marL="0" indent="0">
              <a:buNone/>
            </a:pP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Particularly, this project is targeted to stakeholders interested in opening an Italian restaurant in New York City, USA.</a:t>
            </a:r>
          </a:p>
          <a:p>
            <a:pPr marL="0" indent="0">
              <a:buNone/>
            </a:pP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Tried to detect locations that are not already crowded with restaurants.</a:t>
            </a:r>
          </a:p>
          <a:p>
            <a:pPr marL="0" indent="0">
              <a:buNone/>
            </a:pP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Specially interested in areas with no Italian restaurants in vicinity and preferred locations as close to city center as possible</a:t>
            </a:r>
          </a:p>
          <a:p>
            <a:pPr marL="0" indent="0">
              <a:buNone/>
            </a:pPr>
            <a:endParaRPr lang="en-US" dirty="0"/>
          </a:p>
        </p:txBody>
      </p:sp>
    </p:spTree>
    <p:extLst>
      <p:ext uri="{BB962C8B-B14F-4D97-AF65-F5344CB8AC3E}">
        <p14:creationId xmlns:p14="http://schemas.microsoft.com/office/powerpoint/2010/main" val="3715158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2B7E-A6FD-4EFE-AB11-75A5DD7964DB}"/>
              </a:ext>
            </a:extLst>
          </p:cNvPr>
          <p:cNvSpPr>
            <a:spLocks noGrp="1"/>
          </p:cNvSpPr>
          <p:nvPr>
            <p:ph type="title"/>
          </p:nvPr>
        </p:nvSpPr>
        <p:spPr/>
        <p:txBody>
          <a:bodyPr/>
          <a:lstStyle/>
          <a:p>
            <a:pPr algn="ctr"/>
            <a:r>
              <a:rPr lang="en-US" sz="5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Business problem….</a:t>
            </a:r>
            <a:endParaRPr lang="en-US" sz="4800" dirty="0"/>
          </a:p>
        </p:txBody>
      </p:sp>
      <p:sp>
        <p:nvSpPr>
          <p:cNvPr id="3" name="Content Placeholder 2">
            <a:extLst>
              <a:ext uri="{FF2B5EF4-FFF2-40B4-BE49-F238E27FC236}">
                <a16:creationId xmlns:a16="http://schemas.microsoft.com/office/drawing/2014/main" id="{061B4329-B23A-4819-8558-534E3A1D0F2A}"/>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Assuming that first two conditions are met </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Used my data science powers to generate a few most promising neighborhoods based on this criteria. </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Advantages of each area is clearly expressed and hence the best possible final location can be chosen by stakeholders.</a:t>
            </a:r>
          </a:p>
          <a:p>
            <a:endParaRPr lang="en-US" dirty="0"/>
          </a:p>
        </p:txBody>
      </p:sp>
    </p:spTree>
    <p:extLst>
      <p:ext uri="{BB962C8B-B14F-4D97-AF65-F5344CB8AC3E}">
        <p14:creationId xmlns:p14="http://schemas.microsoft.com/office/powerpoint/2010/main" val="438321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7282A-A18B-4D47-B713-E1E8EBF7B895}"/>
              </a:ext>
            </a:extLst>
          </p:cNvPr>
          <p:cNvSpPr>
            <a:spLocks noGrp="1"/>
          </p:cNvSpPr>
          <p:nvPr>
            <p:ph type="title"/>
          </p:nvPr>
        </p:nvSpPr>
        <p:spPr/>
        <p:txBody>
          <a:bodyPr/>
          <a:lstStyle/>
          <a:p>
            <a:pPr algn="ctr"/>
            <a:r>
              <a:rPr lang="en-US" sz="5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and It’s Sources</a:t>
            </a:r>
          </a:p>
        </p:txBody>
      </p:sp>
      <p:sp>
        <p:nvSpPr>
          <p:cNvPr id="3" name="Content Placeholder 2">
            <a:extLst>
              <a:ext uri="{FF2B5EF4-FFF2-40B4-BE49-F238E27FC236}">
                <a16:creationId xmlns:a16="http://schemas.microsoft.com/office/drawing/2014/main" id="{9786D2D3-F1C1-41E9-9CBB-D0920248AE2B}"/>
              </a:ext>
            </a:extLst>
          </p:cNvPr>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Based on definition of the  problem, factors that influenced the decision are:</a:t>
            </a:r>
          </a:p>
          <a:p>
            <a:pPr lvl="0" algn="just"/>
            <a:r>
              <a:rPr lang="en-US" sz="2400" dirty="0">
                <a:latin typeface="Times New Roman" panose="02020603050405020304" pitchFamily="18" charset="0"/>
                <a:cs typeface="Times New Roman" panose="02020603050405020304" pitchFamily="18" charset="0"/>
              </a:rPr>
              <a:t>number of existing restaurants in the neighborhood (any type of restaurant)</a:t>
            </a:r>
          </a:p>
          <a:p>
            <a:pPr lvl="0" algn="just"/>
            <a:r>
              <a:rPr lang="en-US" sz="2400" dirty="0">
                <a:latin typeface="Times New Roman" panose="02020603050405020304" pitchFamily="18" charset="0"/>
                <a:cs typeface="Times New Roman" panose="02020603050405020304" pitchFamily="18" charset="0"/>
              </a:rPr>
              <a:t>number of and distance to Italian restaurants in the neighborhood, if any</a:t>
            </a:r>
          </a:p>
          <a:p>
            <a:pPr lvl="0" algn="just"/>
            <a:r>
              <a:rPr lang="en-US" sz="2400" dirty="0">
                <a:latin typeface="Times New Roman" panose="02020603050405020304" pitchFamily="18" charset="0"/>
                <a:cs typeface="Times New Roman" panose="02020603050405020304" pitchFamily="18" charset="0"/>
              </a:rPr>
              <a:t>distance of neighborhood from city center</a:t>
            </a:r>
          </a:p>
          <a:p>
            <a:pPr marL="0" indent="0">
              <a:buNone/>
            </a:pPr>
            <a:r>
              <a:rPr lang="en-US" sz="2400" dirty="0">
                <a:latin typeface="Times New Roman" panose="02020603050405020304" pitchFamily="18" charset="0"/>
                <a:cs typeface="Times New Roman" panose="02020603050405020304" pitchFamily="18" charset="0"/>
              </a:rPr>
              <a:t>In order to define the neighborhoods, a regularly spaced grid of locations, centered around city center is used.</a:t>
            </a:r>
          </a:p>
          <a:p>
            <a:pPr marL="0" indent="0">
              <a:buNone/>
            </a:pPr>
            <a:endParaRPr lang="en-US" dirty="0"/>
          </a:p>
        </p:txBody>
      </p:sp>
    </p:spTree>
    <p:extLst>
      <p:ext uri="{BB962C8B-B14F-4D97-AF65-F5344CB8AC3E}">
        <p14:creationId xmlns:p14="http://schemas.microsoft.com/office/powerpoint/2010/main" val="1298069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554B-4A5E-47DC-9A33-E47989846307}"/>
              </a:ext>
            </a:extLst>
          </p:cNvPr>
          <p:cNvSpPr>
            <a:spLocks noGrp="1"/>
          </p:cNvSpPr>
          <p:nvPr>
            <p:ph type="title"/>
          </p:nvPr>
        </p:nvSpPr>
        <p:spPr/>
        <p:txBody>
          <a:bodyPr/>
          <a:lstStyle/>
          <a:p>
            <a:pPr algn="ctr"/>
            <a:r>
              <a:rPr lang="en-US" sz="5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and It’s Sources….</a:t>
            </a:r>
            <a:endParaRPr lang="en-US" sz="4800" dirty="0"/>
          </a:p>
        </p:txBody>
      </p:sp>
      <p:sp>
        <p:nvSpPr>
          <p:cNvPr id="3" name="Content Placeholder 2">
            <a:extLst>
              <a:ext uri="{FF2B5EF4-FFF2-40B4-BE49-F238E27FC236}">
                <a16:creationId xmlns:a16="http://schemas.microsoft.com/office/drawing/2014/main" id="{FF05791F-CF50-490C-A747-6F702517E061}"/>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Following are the data sources that were needed to extract the required information:</a:t>
            </a:r>
          </a:p>
          <a:p>
            <a:pPr lvl="0"/>
            <a:r>
              <a:rPr lang="en-US" sz="2400" dirty="0">
                <a:latin typeface="Times New Roman" panose="02020603050405020304" pitchFamily="18" charset="0"/>
                <a:cs typeface="Times New Roman" panose="02020603050405020304" pitchFamily="18" charset="0"/>
              </a:rPr>
              <a:t>centers of candidate areas will be generated algorithmically and approximate addresses of centers of those areas will be obtained using Google Maps API reverse geocoding</a:t>
            </a:r>
          </a:p>
          <a:p>
            <a:pPr lvl="0"/>
            <a:r>
              <a:rPr lang="en-US" sz="2400" dirty="0">
                <a:latin typeface="Times New Roman" panose="02020603050405020304" pitchFamily="18" charset="0"/>
                <a:cs typeface="Times New Roman" panose="02020603050405020304" pitchFamily="18" charset="0"/>
              </a:rPr>
              <a:t>number of restaurants and their type and location in every neighborhood will be obtained using Foursquare API</a:t>
            </a:r>
          </a:p>
          <a:p>
            <a:pPr lvl="0"/>
            <a:r>
              <a:rPr lang="en-US" sz="2400" dirty="0">
                <a:latin typeface="Times New Roman" panose="02020603050405020304" pitchFamily="18" charset="0"/>
                <a:cs typeface="Times New Roman" panose="02020603050405020304" pitchFamily="18" charset="0"/>
              </a:rPr>
              <a:t>coordinate of New York City center will be obtained using Google Maps API geocoding</a:t>
            </a:r>
          </a:p>
          <a:p>
            <a:endParaRPr lang="en-US" dirty="0"/>
          </a:p>
        </p:txBody>
      </p:sp>
    </p:spTree>
    <p:extLst>
      <p:ext uri="{BB962C8B-B14F-4D97-AF65-F5344CB8AC3E}">
        <p14:creationId xmlns:p14="http://schemas.microsoft.com/office/powerpoint/2010/main" val="2399439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4DB2E-3857-422E-BA72-D6F6FE7F66C9}"/>
              </a:ext>
            </a:extLst>
          </p:cNvPr>
          <p:cNvSpPr>
            <a:spLocks noGrp="1"/>
          </p:cNvSpPr>
          <p:nvPr>
            <p:ph type="title"/>
          </p:nvPr>
        </p:nvSpPr>
        <p:spPr/>
        <p:txBody>
          <a:bodyPr/>
          <a:lstStyle/>
          <a:p>
            <a:pPr algn="ctr"/>
            <a:r>
              <a:rPr lang="en-US" sz="5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 </a:t>
            </a:r>
            <a:br>
              <a:rPr lang="en-US" b="1" dirty="0"/>
            </a:br>
            <a:endParaRPr lang="en-US" sz="5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229D5B-2933-441B-83CE-A858D02EED8F}"/>
              </a:ext>
            </a:extLst>
          </p:cNvPr>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Directed the efforts on detecting areas of New York City that have low restaurant density, particularly those with low number of Italian restaurants</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Limited the analysis to area ~6km around city center.</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Initially, collected the required</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data: location and category of every restaurant within 6km from city center and identified Italian restaurants as per the Foursquare categorization.</a:t>
            </a:r>
          </a:p>
          <a:p>
            <a:pPr algn="just"/>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1765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A775-AC25-4C92-B841-C298DDBE0C2A}"/>
              </a:ext>
            </a:extLst>
          </p:cNvPr>
          <p:cNvSpPr>
            <a:spLocks noGrp="1"/>
          </p:cNvSpPr>
          <p:nvPr>
            <p:ph type="title"/>
          </p:nvPr>
        </p:nvSpPr>
        <p:spPr/>
        <p:txBody>
          <a:bodyPr/>
          <a:lstStyle/>
          <a:p>
            <a:pPr algn="ctr"/>
            <a:r>
              <a:rPr lang="en-US" sz="5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endParaRPr lang="en-US" dirty="0"/>
          </a:p>
        </p:txBody>
      </p:sp>
      <p:sp>
        <p:nvSpPr>
          <p:cNvPr id="3" name="Content Placeholder 2">
            <a:extLst>
              <a:ext uri="{FF2B5EF4-FFF2-40B4-BE49-F238E27FC236}">
                <a16:creationId xmlns:a16="http://schemas.microsoft.com/office/drawing/2014/main" id="{B92E6D5D-E0D3-463D-809F-43B86AFC09CA}"/>
              </a:ext>
            </a:extLst>
          </p:cNvPr>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Secondly, the calculation and exploration of </a:t>
            </a:r>
            <a:r>
              <a:rPr lang="en-US" sz="2400" b="1" dirty="0">
                <a:latin typeface="Times New Roman" panose="02020603050405020304" pitchFamily="18" charset="0"/>
                <a:cs typeface="Times New Roman" panose="02020603050405020304" pitchFamily="18" charset="0"/>
              </a:rPr>
              <a:t>restaurant density </a:t>
            </a:r>
            <a:r>
              <a:rPr lang="en-US" sz="2400" dirty="0">
                <a:latin typeface="Times New Roman" panose="02020603050405020304" pitchFamily="18" charset="0"/>
                <a:cs typeface="Times New Roman" panose="02020603050405020304" pitchFamily="18" charset="0"/>
              </a:rPr>
              <a:t>across different areas of New York city was done.</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Heatmaps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are used to identify a few promising areas close to center with low number of restaurants in general</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No Italian restaurants in the vicinity and focused  the attention on those areas.</a:t>
            </a:r>
          </a:p>
          <a:p>
            <a:endParaRPr lang="en-US" dirty="0"/>
          </a:p>
        </p:txBody>
      </p:sp>
    </p:spTree>
    <p:extLst>
      <p:ext uri="{BB962C8B-B14F-4D97-AF65-F5344CB8AC3E}">
        <p14:creationId xmlns:p14="http://schemas.microsoft.com/office/powerpoint/2010/main" val="3191674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223A3-2FE7-45D5-A901-C0D8A5FAD793}"/>
              </a:ext>
            </a:extLst>
          </p:cNvPr>
          <p:cNvSpPr>
            <a:spLocks noGrp="1"/>
          </p:cNvSpPr>
          <p:nvPr>
            <p:ph type="title"/>
          </p:nvPr>
        </p:nvSpPr>
        <p:spPr/>
        <p:txBody>
          <a:bodyPr/>
          <a:lstStyle/>
          <a:p>
            <a:pPr algn="ctr"/>
            <a:r>
              <a:rPr lang="en-US" sz="5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endParaRPr lang="en-US" sz="4800" dirty="0"/>
          </a:p>
        </p:txBody>
      </p:sp>
      <p:sp>
        <p:nvSpPr>
          <p:cNvPr id="3" name="Content Placeholder 2">
            <a:extLst>
              <a:ext uri="{FF2B5EF4-FFF2-40B4-BE49-F238E27FC236}">
                <a16:creationId xmlns:a16="http://schemas.microsoft.com/office/drawing/2014/main" id="{19F712B5-48C9-4749-9F94-F36B55CECC62}"/>
              </a:ext>
            </a:extLst>
          </p:cNvPr>
          <p:cNvSpPr>
            <a:spLocks noGrp="1"/>
          </p:cNvSpPr>
          <p:nvPr>
            <p:ph idx="1"/>
          </p:nvPr>
        </p:nvSpPr>
        <p:spPr/>
        <p:txBody>
          <a:bodyPr>
            <a:normAutofit fontScale="92500" lnSpcReduction="10000"/>
          </a:bodyPr>
          <a:lstStyle/>
          <a:p>
            <a:pPr algn="just"/>
            <a:r>
              <a:rPr lang="en-US" sz="2400" dirty="0">
                <a:latin typeface="Times New Roman" panose="02020603050405020304" pitchFamily="18" charset="0"/>
                <a:cs typeface="Times New Roman" panose="02020603050405020304" pitchFamily="18" charset="0"/>
              </a:rPr>
              <a:t>In the final step, focused on most promising areas and within those, created clusters of locations that meet some basic requirements established in discussion with stakeholders.</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Considered  locations with no more than two restaurants in radius of 250 meters</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and wanted  locations without Italian restaurants in radius of 400 meters.</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Presented the map of all such </a:t>
            </a:r>
            <a:r>
              <a:rPr lang="en-US" sz="2400" dirty="0" err="1">
                <a:latin typeface="Times New Roman" panose="02020603050405020304" pitchFamily="18" charset="0"/>
                <a:cs typeface="Times New Roman" panose="02020603050405020304" pitchFamily="18" charset="0"/>
              </a:rPr>
              <a:t>locatoons</a:t>
            </a:r>
            <a:r>
              <a:rPr lang="en-US" sz="2400" dirty="0">
                <a:latin typeface="Times New Roman" panose="02020603050405020304" pitchFamily="18" charset="0"/>
                <a:cs typeface="Times New Roman" panose="02020603050405020304" pitchFamily="18" charset="0"/>
              </a:rPr>
              <a:t> </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Created clusters using k-means clustering</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1281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5C61D-3F95-460D-B201-28FAEAAFEB3E}"/>
              </a:ext>
            </a:extLst>
          </p:cNvPr>
          <p:cNvSpPr>
            <a:spLocks noGrp="1"/>
          </p:cNvSpPr>
          <p:nvPr>
            <p:ph type="title"/>
          </p:nvPr>
        </p:nvSpPr>
        <p:spPr/>
        <p:txBody>
          <a:bodyPr/>
          <a:lstStyle/>
          <a:p>
            <a:pPr algn="ctr"/>
            <a:r>
              <a:rPr lang="en-US" sz="4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 K-means</a:t>
            </a:r>
            <a:br>
              <a:rPr lang="en-US" dirty="0"/>
            </a:br>
            <a:endParaRPr lang="en-US" sz="4800" dirty="0"/>
          </a:p>
        </p:txBody>
      </p:sp>
      <p:sp>
        <p:nvSpPr>
          <p:cNvPr id="3" name="Content Placeholder 2">
            <a:extLst>
              <a:ext uri="{FF2B5EF4-FFF2-40B4-BE49-F238E27FC236}">
                <a16:creationId xmlns:a16="http://schemas.microsoft.com/office/drawing/2014/main" id="{F608BE03-9D8C-48F3-B55E-FB46DFE3211F}"/>
              </a:ext>
            </a:extLst>
          </p:cNvPr>
          <p:cNvSpPr>
            <a:spLocks noGrp="1"/>
          </p:cNvSpPr>
          <p:nvPr>
            <p:ph idx="1"/>
          </p:nvPr>
        </p:nvSpPr>
        <p:spPr/>
        <p:txBody>
          <a:bodyPr>
            <a:normAutofit fontScale="92500" lnSpcReduction="10000"/>
          </a:bodyPr>
          <a:lstStyle/>
          <a:p>
            <a:pPr algn="just"/>
            <a:r>
              <a:rPr lang="en-US" sz="2400" dirty="0">
                <a:latin typeface="Times New Roman" panose="02020603050405020304" pitchFamily="18" charset="0"/>
                <a:cs typeface="Times New Roman" panose="02020603050405020304" pitchFamily="18" charset="0"/>
              </a:rPr>
              <a:t>Clustering refers to the splitting of the data into a set of groups based on the underlying characteristics or patterns in the data. </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One of the popular clustering algorithms is known as the ‘k-means clustering’</a:t>
            </a:r>
          </a:p>
          <a:p>
            <a:pPr marL="0" indent="0" algn="just">
              <a:buNone/>
            </a:pPr>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Splits the data into a set of clusters based on the distances between each data point and the center location of each cluster.</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Clustered the locations to create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centers of zones containing good locations</a:t>
            </a:r>
          </a:p>
        </p:txBody>
      </p:sp>
    </p:spTree>
    <p:extLst>
      <p:ext uri="{BB962C8B-B14F-4D97-AF65-F5344CB8AC3E}">
        <p14:creationId xmlns:p14="http://schemas.microsoft.com/office/powerpoint/2010/main" val="3295303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973</Words>
  <Application>Microsoft Office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Times New Roman</vt:lpstr>
      <vt:lpstr>Wingdings 3</vt:lpstr>
      <vt:lpstr>Ion</vt:lpstr>
      <vt:lpstr>Capstone Project   The Battle of the Neighborhoods  of  New York City </vt:lpstr>
      <vt:lpstr>Business problem</vt:lpstr>
      <vt:lpstr>Business problem….</vt:lpstr>
      <vt:lpstr>Data and It’s Sources</vt:lpstr>
      <vt:lpstr>Data and It’s Sources….</vt:lpstr>
      <vt:lpstr>Methodology  </vt:lpstr>
      <vt:lpstr>Methodology….</vt:lpstr>
      <vt:lpstr>Methodology….</vt:lpstr>
      <vt:lpstr>Exploratory data analysis: K-means </vt:lpstr>
      <vt:lpstr>Exploratory data analysis: K-means…</vt:lpstr>
      <vt:lpstr>Results and Discussion</vt:lpstr>
      <vt:lpstr>Results and Discussion….</vt:lpstr>
      <vt:lpstr>Results and Discussion….</vt:lpstr>
      <vt:lpstr>Conclusion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Madan Kumar</dc:creator>
  <cp:lastModifiedBy>Madan Kumar</cp:lastModifiedBy>
  <cp:revision>11</cp:revision>
  <dcterms:created xsi:type="dcterms:W3CDTF">2020-05-31T13:33:07Z</dcterms:created>
  <dcterms:modified xsi:type="dcterms:W3CDTF">2020-05-31T14:57:59Z</dcterms:modified>
</cp:coreProperties>
</file>