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5" r:id="rId12"/>
    <p:sldId id="266" r:id="rId13"/>
  </p:sldIdLst>
  <p:sldSz cx="18288000" cy="10287000"/>
  <p:notesSz cx="6858000" cy="9144000"/>
  <p:embeddedFontLst>
    <p:embeddedFont>
      <p:font typeface="Clear Sans Regular Bold" panose="020B0604020202020204" charset="0"/>
      <p:regular r:id="rId15"/>
    </p:embeddedFont>
    <p:embeddedFont>
      <p:font typeface="DM Sans" pitchFamily="2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86598" autoAdjust="0"/>
  </p:normalViewPr>
  <p:slideViewPr>
    <p:cSldViewPr>
      <p:cViewPr varScale="1">
        <p:scale>
          <a:sx n="44" d="100"/>
          <a:sy n="44" d="100"/>
        </p:scale>
        <p:origin x="96" y="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2.jpe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1423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[]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">
            <a:extLst>
              <a:ext uri="{FF2B5EF4-FFF2-40B4-BE49-F238E27FC236}">
                <a16:creationId xmlns:a16="http://schemas.microsoft.com/office/drawing/2014/main" id="{ACF07005-A3CB-B942-6B42-FAE906C14D0E}"/>
              </a:ext>
            </a:extLst>
          </p:cNvPr>
          <p:cNvGrpSpPr/>
          <p:nvPr/>
        </p:nvGrpSpPr>
        <p:grpSpPr>
          <a:xfrm rot="1153642">
            <a:off x="760864" y="7995500"/>
            <a:ext cx="3545508" cy="3370302"/>
            <a:chOff x="0" y="0"/>
            <a:chExt cx="4727344" cy="4493736"/>
          </a:xfrm>
        </p:grpSpPr>
        <p:grpSp>
          <p:nvGrpSpPr>
            <p:cNvPr id="4" name="Group 11">
              <a:extLst>
                <a:ext uri="{FF2B5EF4-FFF2-40B4-BE49-F238E27FC236}">
                  <a16:creationId xmlns:a16="http://schemas.microsoft.com/office/drawing/2014/main" id="{E4BF548B-56EA-949C-9294-00F85B377A6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6" name="Freeform 12">
                <a:extLst>
                  <a:ext uri="{FF2B5EF4-FFF2-40B4-BE49-F238E27FC236}">
                    <a16:creationId xmlns:a16="http://schemas.microsoft.com/office/drawing/2014/main" id="{DEFF0683-0990-F1E1-F8EF-2924524D82E3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13">
              <a:extLst>
                <a:ext uri="{FF2B5EF4-FFF2-40B4-BE49-F238E27FC236}">
                  <a16:creationId xmlns:a16="http://schemas.microsoft.com/office/drawing/2014/main" id="{170E6FCF-70DF-6B6F-8F47-967707012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" name="AutoShape 22">
            <a:extLst>
              <a:ext uri="{FF2B5EF4-FFF2-40B4-BE49-F238E27FC236}">
                <a16:creationId xmlns:a16="http://schemas.microsoft.com/office/drawing/2014/main" id="{4BB99740-BC03-CAF5-A022-E3151785FD50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79EB2CD3-D5FA-DAE6-0A10-B5796EA37590}"/>
              </a:ext>
            </a:extLst>
          </p:cNvPr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9D9980B2-1D5A-62CE-15F9-9B12838C2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E728EBAB-6D94-9917-C486-187194CED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18851BF9-8FFA-AEFE-6B16-AB998DA15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08B83A38-4786-F753-5F4F-35F8EEB2F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96C5CB55-7244-4F1F-9581-B5332CD3F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8">
              <a:extLst>
                <a:ext uri="{FF2B5EF4-FFF2-40B4-BE49-F238E27FC236}">
                  <a16:creationId xmlns:a16="http://schemas.microsoft.com/office/drawing/2014/main" id="{E75ABA51-E089-47CF-FEE8-DC7A68E84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9">
              <a:extLst>
                <a:ext uri="{FF2B5EF4-FFF2-40B4-BE49-F238E27FC236}">
                  <a16:creationId xmlns:a16="http://schemas.microsoft.com/office/drawing/2014/main" id="{18AFD0B8-DAB5-3E0D-27B8-9C036C703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9" name="Group 14">
            <a:extLst>
              <a:ext uri="{FF2B5EF4-FFF2-40B4-BE49-F238E27FC236}">
                <a16:creationId xmlns:a16="http://schemas.microsoft.com/office/drawing/2014/main" id="{E2391594-A89D-821A-3F40-A511F27F777F}"/>
              </a:ext>
            </a:extLst>
          </p:cNvPr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20" name="Picture 15">
              <a:extLst>
                <a:ext uri="{FF2B5EF4-FFF2-40B4-BE49-F238E27FC236}">
                  <a16:creationId xmlns:a16="http://schemas.microsoft.com/office/drawing/2014/main" id="{F89AD4EC-050C-967E-2D81-73D79BC2B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16">
              <a:extLst>
                <a:ext uri="{FF2B5EF4-FFF2-40B4-BE49-F238E27FC236}">
                  <a16:creationId xmlns:a16="http://schemas.microsoft.com/office/drawing/2014/main" id="{954C85F5-5375-2AB6-2380-2D8DD3B8C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17">
              <a:extLst>
                <a:ext uri="{FF2B5EF4-FFF2-40B4-BE49-F238E27FC236}">
                  <a16:creationId xmlns:a16="http://schemas.microsoft.com/office/drawing/2014/main" id="{2653AC8F-3809-130E-D447-F0F9D71A0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18">
              <a:extLst>
                <a:ext uri="{FF2B5EF4-FFF2-40B4-BE49-F238E27FC236}">
                  <a16:creationId xmlns:a16="http://schemas.microsoft.com/office/drawing/2014/main" id="{83E417D0-ED5D-C5C2-A5AC-B373EEAF1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19">
              <a:extLst>
                <a:ext uri="{FF2B5EF4-FFF2-40B4-BE49-F238E27FC236}">
                  <a16:creationId xmlns:a16="http://schemas.microsoft.com/office/drawing/2014/main" id="{D1B89F89-F979-F5EA-3D60-16DB8151F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0">
              <a:extLst>
                <a:ext uri="{FF2B5EF4-FFF2-40B4-BE49-F238E27FC236}">
                  <a16:creationId xmlns:a16="http://schemas.microsoft.com/office/drawing/2014/main" id="{52A3DAC3-F6AE-55A3-44F4-56B69D1D6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1">
              <a:extLst>
                <a:ext uri="{FF2B5EF4-FFF2-40B4-BE49-F238E27FC236}">
                  <a16:creationId xmlns:a16="http://schemas.microsoft.com/office/drawing/2014/main" id="{66EC2412-2E0E-09E3-56A5-3149C408D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7" name="AutoShape 22">
            <a:extLst>
              <a:ext uri="{FF2B5EF4-FFF2-40B4-BE49-F238E27FC236}">
                <a16:creationId xmlns:a16="http://schemas.microsoft.com/office/drawing/2014/main" id="{4F80F232-3F67-D3A5-13C1-E2A7064FAFAD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8" name="Group 23">
            <a:extLst>
              <a:ext uri="{FF2B5EF4-FFF2-40B4-BE49-F238E27FC236}">
                <a16:creationId xmlns:a16="http://schemas.microsoft.com/office/drawing/2014/main" id="{3F974A49-6B27-1624-6489-D600B7B305D3}"/>
              </a:ext>
            </a:extLst>
          </p:cNvPr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9" name="Group 24">
              <a:extLst>
                <a:ext uri="{FF2B5EF4-FFF2-40B4-BE49-F238E27FC236}">
                  <a16:creationId xmlns:a16="http://schemas.microsoft.com/office/drawing/2014/main" id="{1A3DBD65-A2C1-C74D-8BFB-8A6D39C52B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31" name="Freeform 25">
                <a:extLst>
                  <a:ext uri="{FF2B5EF4-FFF2-40B4-BE49-F238E27FC236}">
                    <a16:creationId xmlns:a16="http://schemas.microsoft.com/office/drawing/2014/main" id="{71499A61-AC2E-2D06-B5FC-65D6F851DA3F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30" name="Picture 26">
              <a:extLst>
                <a:ext uri="{FF2B5EF4-FFF2-40B4-BE49-F238E27FC236}">
                  <a16:creationId xmlns:a16="http://schemas.microsoft.com/office/drawing/2014/main" id="{1026CB01-2FB0-851D-5ECB-CD66D77F4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0FFA87D-CD99-AA96-4576-7A324800C107}"/>
              </a:ext>
            </a:extLst>
          </p:cNvPr>
          <p:cNvSpPr txBox="1"/>
          <p:nvPr/>
        </p:nvSpPr>
        <p:spPr>
          <a:xfrm>
            <a:off x="9906000" y="30861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Unique categories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6B1E3AD-61DA-101B-66F2-CE3F4B8EEF6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757" t="43333" r="37500" b="23599"/>
          <a:stretch/>
        </p:blipFill>
        <p:spPr>
          <a:xfrm>
            <a:off x="4153810" y="2248813"/>
            <a:ext cx="10705190" cy="541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57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6DFD884-A889-3AEF-4712-C4C5190100CF}"/>
              </a:ext>
            </a:extLst>
          </p:cNvPr>
          <p:cNvSpPr txBox="1"/>
          <p:nvPr/>
        </p:nvSpPr>
        <p:spPr>
          <a:xfrm>
            <a:off x="10788840" y="657100"/>
            <a:ext cx="746998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The dataset includes various content categories such as animals, cooking, culture, dogs, education, fitness, food, healthy eating, public speaking, science, soccer, studying, technology, tennis, travel, and veganism.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öhne"/>
              </a:rPr>
              <a:t>T</a:t>
            </a:r>
            <a:r>
              <a:rPr lang="en-US" sz="2400" b="0" i="0" dirty="0">
                <a:effectLst/>
                <a:latin typeface="Söhne"/>
              </a:rPr>
              <a:t>he top five categories with the highest sum are animals, science, healthy eating, technology, and food.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The month with the most posts </a:t>
            </a:r>
            <a:r>
              <a:rPr lang="en-US" sz="2400" dirty="0">
                <a:latin typeface="Söhne"/>
              </a:rPr>
              <a:t>is</a:t>
            </a:r>
            <a:r>
              <a:rPr lang="en-US" sz="2400" b="1" i="0" u="sng" dirty="0">
                <a:effectLst/>
                <a:latin typeface="Söhne"/>
              </a:rPr>
              <a:t> May(2138)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u="sng" dirty="0"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Söhne"/>
              </a:rPr>
              <a:t>T</a:t>
            </a:r>
            <a:r>
              <a:rPr lang="en-US" sz="2400" b="0" i="0" dirty="0">
                <a:effectLst/>
                <a:latin typeface="Söhne"/>
              </a:rPr>
              <a:t>he top five categories with the highest reaction count are animals</a:t>
            </a:r>
            <a:r>
              <a:rPr lang="en-US" sz="2400" b="1" i="0" dirty="0">
                <a:effectLst/>
                <a:latin typeface="Söhne"/>
              </a:rPr>
              <a:t>(1897)</a:t>
            </a:r>
            <a:r>
              <a:rPr lang="en-US" sz="2400" b="0" i="0" dirty="0">
                <a:effectLst/>
                <a:latin typeface="Söhne"/>
              </a:rPr>
              <a:t>, science</a:t>
            </a:r>
            <a:r>
              <a:rPr lang="en-US" sz="2400" b="1" i="0" dirty="0">
                <a:effectLst/>
                <a:latin typeface="Söhne"/>
              </a:rPr>
              <a:t>(1796)</a:t>
            </a:r>
            <a:r>
              <a:rPr lang="en-US" sz="2400" b="0" i="0" dirty="0">
                <a:effectLst/>
                <a:latin typeface="Söhne"/>
              </a:rPr>
              <a:t>, healthy eating</a:t>
            </a:r>
            <a:r>
              <a:rPr lang="en-US" sz="2400" b="1" i="0" dirty="0">
                <a:effectLst/>
                <a:latin typeface="Söhne"/>
              </a:rPr>
              <a:t>(1717)</a:t>
            </a:r>
            <a:r>
              <a:rPr lang="en-US" sz="2400" b="0" i="0" dirty="0">
                <a:effectLst/>
                <a:latin typeface="Söhne"/>
              </a:rPr>
              <a:t>, technology</a:t>
            </a:r>
            <a:r>
              <a:rPr lang="en-US" sz="2400" b="1" i="0" dirty="0">
                <a:effectLst/>
                <a:latin typeface="Söhne"/>
              </a:rPr>
              <a:t>(1699)</a:t>
            </a:r>
            <a:r>
              <a:rPr lang="en-US" sz="2400" b="0" i="0" dirty="0">
                <a:effectLst/>
                <a:latin typeface="Söhne"/>
              </a:rPr>
              <a:t>, and food</a:t>
            </a:r>
            <a:r>
              <a:rPr lang="en-US" sz="2400" b="1" i="0" dirty="0">
                <a:effectLst/>
                <a:latin typeface="Söhne"/>
              </a:rPr>
              <a:t>(1698)</a:t>
            </a:r>
            <a:r>
              <a:rPr lang="en-US" sz="2400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u="sng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AB699D-3682-CC84-D219-ED7FEB1CC8C4}"/>
              </a:ext>
            </a:extLst>
          </p:cNvPr>
          <p:cNvSpPr txBox="1"/>
          <p:nvPr/>
        </p:nvSpPr>
        <p:spPr>
          <a:xfrm>
            <a:off x="8719949" y="2601679"/>
            <a:ext cx="676989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start our engagement with Social Buzz, we are running a 3-month initial project to prove to them that we are the best firm to work with. They are expecting the following: </a:t>
            </a:r>
          </a:p>
          <a:p>
            <a:endParaRPr lang="en-US" sz="2800" dirty="0"/>
          </a:p>
          <a:p>
            <a:r>
              <a:rPr lang="en-US" dirty="0"/>
              <a:t>-</a:t>
            </a:r>
            <a:r>
              <a:rPr lang="en-US" sz="2400" dirty="0"/>
              <a:t>An audit of their big data practice </a:t>
            </a:r>
          </a:p>
          <a:p>
            <a:r>
              <a:rPr lang="en-US" sz="2400" dirty="0"/>
              <a:t>- Recommendations for a successful IPO </a:t>
            </a:r>
          </a:p>
          <a:p>
            <a:r>
              <a:rPr lang="en-US" sz="2400" dirty="0"/>
              <a:t>-An analysis of their content categories that highlights the top 5 categories with the largest aggregate popularity </a:t>
            </a: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5762A9-475D-3ED4-8C6C-AA89F935D7A0}"/>
              </a:ext>
            </a:extLst>
          </p:cNvPr>
          <p:cNvSpPr txBox="1"/>
          <p:nvPr/>
        </p:nvSpPr>
        <p:spPr>
          <a:xfrm>
            <a:off x="2590800" y="4950546"/>
            <a:ext cx="98382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 over </a:t>
            </a:r>
            <a:r>
              <a:rPr lang="en-US" sz="2800" b="1" u="sng" dirty="0">
                <a:solidFill>
                  <a:schemeClr val="bg1"/>
                </a:solidFill>
              </a:rPr>
              <a:t>100,000</a:t>
            </a:r>
            <a:r>
              <a:rPr lang="en-US" sz="2800" b="1" dirty="0">
                <a:solidFill>
                  <a:schemeClr val="bg1"/>
                </a:solidFill>
              </a:rPr>
              <a:t> pieces of content every day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252AA4-DD8C-34F0-AED9-85B2C486DC99}"/>
              </a:ext>
            </a:extLst>
          </p:cNvPr>
          <p:cNvSpPr txBox="1"/>
          <p:nvPr/>
        </p:nvSpPr>
        <p:spPr>
          <a:xfrm>
            <a:off x="2590800" y="5635994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solidFill>
                  <a:schemeClr val="bg1"/>
                </a:solidFill>
              </a:rPr>
              <a:t>36,500,000</a:t>
            </a:r>
            <a:r>
              <a:rPr lang="en-IN" sz="2800" dirty="0">
                <a:solidFill>
                  <a:schemeClr val="bg1"/>
                </a:solidFill>
              </a:rPr>
              <a:t>  content per 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B033C7-82DA-1FD4-00DB-06CDFDCB827A}"/>
              </a:ext>
            </a:extLst>
          </p:cNvPr>
          <p:cNvSpPr txBox="1"/>
          <p:nvPr/>
        </p:nvSpPr>
        <p:spPr>
          <a:xfrm>
            <a:off x="2497666" y="6622643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Data Management Challenges ??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DAC7BA-578C-74F9-7F93-EF410ACC4021}"/>
              </a:ext>
            </a:extLst>
          </p:cNvPr>
          <p:cNvSpPr txBox="1"/>
          <p:nvPr/>
        </p:nvSpPr>
        <p:spPr>
          <a:xfrm>
            <a:off x="2497666" y="8195696"/>
            <a:ext cx="6951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Find the Top </a:t>
            </a:r>
            <a:r>
              <a:rPr lang="en-US" sz="3200" b="1" u="sng" dirty="0">
                <a:solidFill>
                  <a:schemeClr val="bg1"/>
                </a:solidFill>
              </a:rPr>
              <a:t>5</a:t>
            </a:r>
            <a:r>
              <a:rPr lang="en-US" sz="2800" dirty="0">
                <a:solidFill>
                  <a:schemeClr val="bg1"/>
                </a:solidFill>
              </a:rPr>
              <a:t> categories of content from the dataset.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258402" y="4060725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233982" y="1010015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0393472-7832-7937-F42F-95FAE4C720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618" y="6950670"/>
            <a:ext cx="2232180" cy="2181007"/>
          </a:xfrm>
          <a:prstGeom prst="ellipse">
            <a:avLst/>
          </a:prstGeom>
          <a:ln w="63500" cap="rnd">
            <a:solidFill>
              <a:schemeClr val="tx2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FB3B018-B5BB-A1BA-93D9-F43FFAC11AC7}"/>
              </a:ext>
            </a:extLst>
          </p:cNvPr>
          <p:cNvSpPr txBox="1"/>
          <p:nvPr/>
        </p:nvSpPr>
        <p:spPr>
          <a:xfrm>
            <a:off x="13948884" y="1454169"/>
            <a:ext cx="45677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Andrew Fleming</a:t>
            </a:r>
          </a:p>
          <a:p>
            <a:r>
              <a:rPr lang="en-US" sz="32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(Chief Technical Architect)</a:t>
            </a:r>
            <a:endParaRPr lang="en-IN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5439EC-A65E-1C13-658C-FA1368B43C23}"/>
              </a:ext>
            </a:extLst>
          </p:cNvPr>
          <p:cNvSpPr txBox="1"/>
          <p:nvPr/>
        </p:nvSpPr>
        <p:spPr>
          <a:xfrm>
            <a:off x="13948884" y="4533900"/>
            <a:ext cx="4339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itchFamily="2" charset="0"/>
              </a:rPr>
              <a:t>Marcus </a:t>
            </a:r>
            <a:r>
              <a:rPr lang="en-IN" sz="24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itchFamily="2" charset="0"/>
              </a:rPr>
              <a:t>Rompton</a:t>
            </a:r>
            <a:r>
              <a:rPr lang="en-IN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itchFamily="2" charset="0"/>
              </a:rPr>
              <a:t> </a:t>
            </a:r>
          </a:p>
          <a:p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itchFamily="2" charset="0"/>
              </a:rPr>
              <a:t>(Senior Principle)</a:t>
            </a:r>
            <a:endParaRPr lang="en-IN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7BA04F-37C8-CA2E-F3A9-D5D114A40BAA}"/>
              </a:ext>
            </a:extLst>
          </p:cNvPr>
          <p:cNvSpPr txBox="1"/>
          <p:nvPr/>
        </p:nvSpPr>
        <p:spPr>
          <a:xfrm>
            <a:off x="14097000" y="7658100"/>
            <a:ext cx="3684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Gaurav Singh</a:t>
            </a:r>
          </a:p>
          <a:p>
            <a:r>
              <a:rPr lang="en-IN" sz="2400" dirty="0"/>
              <a:t>(Data Analyst)</a:t>
            </a:r>
          </a:p>
          <a:p>
            <a:endParaRPr lang="en-IN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9D0B14-805D-C72D-C7FE-55DB26452508}"/>
              </a:ext>
            </a:extLst>
          </p:cNvPr>
          <p:cNvSpPr txBox="1"/>
          <p:nvPr/>
        </p:nvSpPr>
        <p:spPr>
          <a:xfrm>
            <a:off x="4267200" y="1284816"/>
            <a:ext cx="526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C6B6A4-8766-DF80-B671-273405EEE6C5}"/>
              </a:ext>
            </a:extLst>
          </p:cNvPr>
          <p:cNvSpPr txBox="1"/>
          <p:nvPr/>
        </p:nvSpPr>
        <p:spPr>
          <a:xfrm>
            <a:off x="6206884" y="2773658"/>
            <a:ext cx="526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FBE6BD-473A-8D5E-3557-708D31B58F5A}"/>
              </a:ext>
            </a:extLst>
          </p:cNvPr>
          <p:cNvSpPr txBox="1"/>
          <p:nvPr/>
        </p:nvSpPr>
        <p:spPr>
          <a:xfrm>
            <a:off x="8045120" y="4347532"/>
            <a:ext cx="526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</a:t>
            </a:r>
            <a:r>
              <a:rPr lang="en-IN" dirty="0" err="1"/>
              <a:t>Modeling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272046-C101-BA3E-510B-D1BA5E2EFAA1}"/>
              </a:ext>
            </a:extLst>
          </p:cNvPr>
          <p:cNvSpPr txBox="1"/>
          <p:nvPr/>
        </p:nvSpPr>
        <p:spPr>
          <a:xfrm>
            <a:off x="9799243" y="5974628"/>
            <a:ext cx="526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B1CF4C-63FD-DFB6-0EDA-2B024616C72A}"/>
              </a:ext>
            </a:extLst>
          </p:cNvPr>
          <p:cNvSpPr txBox="1"/>
          <p:nvPr/>
        </p:nvSpPr>
        <p:spPr>
          <a:xfrm>
            <a:off x="11564998" y="7733168"/>
            <a:ext cx="526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677BC0-5C58-76EB-A0EA-607A8963FD5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771" t="36667" r="32606" b="22592"/>
          <a:stretch/>
        </p:blipFill>
        <p:spPr>
          <a:xfrm>
            <a:off x="4648200" y="1840876"/>
            <a:ext cx="98298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9E8EEEC6-A0E7-3601-AB22-C7B6323D262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630" t="35926" r="35000" b="21731"/>
          <a:stretch/>
        </p:blipFill>
        <p:spPr>
          <a:xfrm>
            <a:off x="4779746" y="2696316"/>
            <a:ext cx="9774454" cy="60674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887B6742-7259-1563-CEE8-71B16DC0FE1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70" t="32222" r="89999" b="21208"/>
          <a:stretch/>
        </p:blipFill>
        <p:spPr>
          <a:xfrm>
            <a:off x="2385161" y="850006"/>
            <a:ext cx="4436307" cy="7912714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7FFA248-50DC-40DF-7D68-AFBF6B1865C7}"/>
              </a:ext>
            </a:extLst>
          </p:cNvPr>
          <p:cNvSpPr/>
          <p:nvPr/>
        </p:nvSpPr>
        <p:spPr>
          <a:xfrm>
            <a:off x="7158553" y="1274168"/>
            <a:ext cx="3810000" cy="1447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bg1"/>
                </a:solidFill>
              </a:rPr>
              <a:t>Unique categories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2B1D80-0A77-B2DE-ACB6-C806515B9761}"/>
              </a:ext>
            </a:extLst>
          </p:cNvPr>
          <p:cNvSpPr txBox="1"/>
          <p:nvPr/>
        </p:nvSpPr>
        <p:spPr>
          <a:xfrm>
            <a:off x="9906000" y="30861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Unique categories</a:t>
            </a: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291</Words>
  <Application>Microsoft Office PowerPoint</Application>
  <PresentationFormat>Custom</PresentationFormat>
  <Paragraphs>74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Clear Sans Regular Bold</vt:lpstr>
      <vt:lpstr>Arial</vt:lpstr>
      <vt:lpstr>Calibri</vt:lpstr>
      <vt:lpstr>Graphik Regular</vt:lpstr>
      <vt:lpstr>Söhne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Gaurav Singh</cp:lastModifiedBy>
  <cp:revision>9</cp:revision>
  <dcterms:created xsi:type="dcterms:W3CDTF">2006-08-16T00:00:00Z</dcterms:created>
  <dcterms:modified xsi:type="dcterms:W3CDTF">2024-04-29T00:03:37Z</dcterms:modified>
  <dc:identifier>DAEhDyfaYKE</dc:identifier>
</cp:coreProperties>
</file>