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sldIdLst>
    <p:sldId id="256" r:id="rId2"/>
    <p:sldId id="271" r:id="rId3"/>
    <p:sldId id="261" r:id="rId4"/>
    <p:sldId id="274" r:id="rId5"/>
    <p:sldId id="273" r:id="rId6"/>
    <p:sldId id="275" r:id="rId7"/>
    <p:sldId id="277" r:id="rId8"/>
    <p:sldId id="278" r:id="rId9"/>
    <p:sldId id="257" r:id="rId10"/>
    <p:sldId id="272" r:id="rId11"/>
    <p:sldId id="270" r:id="rId12"/>
  </p:sldIdLst>
  <p:sldSz cx="18288000" cy="10287000"/>
  <p:notesSz cx="6858000" cy="9144000"/>
  <p:embeddedFontLst>
    <p:embeddedFont>
      <p:font typeface="Lato Bold" panose="020B0604020202020204" charset="0"/>
      <p:regular r:id="rId13"/>
    </p:embeddedFont>
    <p:embeddedFont>
      <p:font typeface="League Spartan" panose="020B0604020202020204" charset="0"/>
      <p:regular r:id="rId14"/>
    </p:embeddedFont>
    <p:embeddedFont>
      <p:font typeface="Myanmar Text" panose="020B0502040204020203" pitchFamily="34" charset="0"/>
      <p:regular r:id="rId15"/>
      <p:bold r:id="rId16"/>
    </p:embeddedFont>
    <p:embeddedFont>
      <p:font typeface="Poppins" panose="00000500000000000000" pitchFamily="2"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2" autoAdjust="0"/>
  </p:normalViewPr>
  <p:slideViewPr>
    <p:cSldViewPr>
      <p:cViewPr varScale="1">
        <p:scale>
          <a:sx n="58" d="100"/>
          <a:sy n="58" d="100"/>
        </p:scale>
        <p:origin x="65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39"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6" name="TextBox 6"/>
          <p:cNvSpPr txBox="1"/>
          <p:nvPr/>
        </p:nvSpPr>
        <p:spPr>
          <a:xfrm>
            <a:off x="3648322" y="2911769"/>
            <a:ext cx="7218503" cy="1306640"/>
          </a:xfrm>
          <a:prstGeom prst="rect">
            <a:avLst/>
          </a:prstGeom>
        </p:spPr>
        <p:txBody>
          <a:bodyPr lIns="0" tIns="0" rIns="0" bIns="0" rtlCol="0" anchor="t">
            <a:spAutoFit/>
          </a:bodyPr>
          <a:lstStyle/>
          <a:p>
            <a:pPr algn="l">
              <a:lnSpc>
                <a:spcPts val="11265"/>
              </a:lnSpc>
              <a:spcBef>
                <a:spcPct val="0"/>
              </a:spcBef>
            </a:pPr>
            <a:r>
              <a:rPr lang="en-US" sz="8046">
                <a:solidFill>
                  <a:srgbClr val="000000"/>
                </a:solidFill>
                <a:latin typeface="Lato Bold"/>
                <a:ea typeface="Lato Bold"/>
                <a:cs typeface="Lato Bold"/>
                <a:sym typeface="Lato Bold"/>
              </a:rPr>
              <a:t> </a:t>
            </a:r>
          </a:p>
        </p:txBody>
      </p:sp>
      <p:sp>
        <p:nvSpPr>
          <p:cNvPr id="10" name="TextBox 10"/>
          <p:cNvSpPr txBox="1"/>
          <p:nvPr/>
        </p:nvSpPr>
        <p:spPr>
          <a:xfrm>
            <a:off x="3648322" y="5962793"/>
            <a:ext cx="6583633" cy="413639"/>
          </a:xfrm>
          <a:prstGeom prst="rect">
            <a:avLst/>
          </a:prstGeom>
        </p:spPr>
        <p:txBody>
          <a:bodyPr lIns="0" tIns="0" rIns="0" bIns="0" rtlCol="0" anchor="t">
            <a:spAutoFit/>
          </a:bodyPr>
          <a:lstStyle/>
          <a:p>
            <a:pPr algn="l">
              <a:lnSpc>
                <a:spcPts val="3379"/>
              </a:lnSpc>
              <a:spcBef>
                <a:spcPct val="0"/>
              </a:spcBef>
            </a:pPr>
            <a:r>
              <a:rPr lang="en-US" sz="2413">
                <a:solidFill>
                  <a:srgbClr val="000000"/>
                </a:solidFill>
                <a:latin typeface="Poppins"/>
                <a:ea typeface="Poppins"/>
                <a:cs typeface="Poppins"/>
                <a:sym typeface="Poppins"/>
              </a:rPr>
              <a:t> </a:t>
            </a:r>
          </a:p>
        </p:txBody>
      </p:sp>
      <p:sp>
        <p:nvSpPr>
          <p:cNvPr id="11" name="Title 1">
            <a:extLst>
              <a:ext uri="{FF2B5EF4-FFF2-40B4-BE49-F238E27FC236}">
                <a16:creationId xmlns:a16="http://schemas.microsoft.com/office/drawing/2014/main" id="{F9FA2909-75E2-5155-A752-320B3EC31950}"/>
              </a:ext>
            </a:extLst>
          </p:cNvPr>
          <p:cNvSpPr txBox="1">
            <a:spLocks/>
          </p:cNvSpPr>
          <p:nvPr/>
        </p:nvSpPr>
        <p:spPr>
          <a:xfrm>
            <a:off x="4289018" y="4405405"/>
            <a:ext cx="10713321" cy="262691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a:t>Mini Project Presentation</a:t>
            </a:r>
            <a:endParaRPr lang="en-US" sz="7200" dirty="0"/>
          </a:p>
        </p:txBody>
      </p:sp>
      <p:sp>
        <p:nvSpPr>
          <p:cNvPr id="12" name="Subtitle 2">
            <a:extLst>
              <a:ext uri="{FF2B5EF4-FFF2-40B4-BE49-F238E27FC236}">
                <a16:creationId xmlns:a16="http://schemas.microsoft.com/office/drawing/2014/main" id="{D563095D-C6E4-6EBD-8FC6-CC356D2E68E3}"/>
              </a:ext>
            </a:extLst>
          </p:cNvPr>
          <p:cNvSpPr txBox="1">
            <a:spLocks/>
          </p:cNvSpPr>
          <p:nvPr/>
        </p:nvSpPr>
        <p:spPr>
          <a:xfrm>
            <a:off x="1523997" y="2656475"/>
            <a:ext cx="9144000" cy="16557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i="1" dirty="0"/>
          </a:p>
        </p:txBody>
      </p:sp>
      <p:pic>
        <p:nvPicPr>
          <p:cNvPr id="13" name="Picture 12">
            <a:extLst>
              <a:ext uri="{FF2B5EF4-FFF2-40B4-BE49-F238E27FC236}">
                <a16:creationId xmlns:a16="http://schemas.microsoft.com/office/drawing/2014/main" id="{B0E104D7-ECF8-5374-48D4-7BB446A8639C}"/>
              </a:ext>
            </a:extLst>
          </p:cNvPr>
          <p:cNvPicPr>
            <a:picLocks noChangeAspect="1"/>
          </p:cNvPicPr>
          <p:nvPr/>
        </p:nvPicPr>
        <p:blipFill>
          <a:blip r:embed="rId3"/>
          <a:stretch>
            <a:fillRect/>
          </a:stretch>
        </p:blipFill>
        <p:spPr>
          <a:xfrm>
            <a:off x="15240000" y="257967"/>
            <a:ext cx="2094533" cy="2094533"/>
          </a:xfrm>
          <a:prstGeom prst="rect">
            <a:avLst/>
          </a:prstGeom>
        </p:spPr>
      </p:pic>
      <p:pic>
        <p:nvPicPr>
          <p:cNvPr id="14" name="Picture 13">
            <a:extLst>
              <a:ext uri="{FF2B5EF4-FFF2-40B4-BE49-F238E27FC236}">
                <a16:creationId xmlns:a16="http://schemas.microsoft.com/office/drawing/2014/main" id="{97A427E8-C3CC-CD7E-679E-2B448C909AB5}"/>
              </a:ext>
            </a:extLst>
          </p:cNvPr>
          <p:cNvPicPr>
            <a:picLocks noChangeAspect="1"/>
          </p:cNvPicPr>
          <p:nvPr/>
        </p:nvPicPr>
        <p:blipFill>
          <a:blip r:embed="rId4"/>
          <a:stretch>
            <a:fillRect/>
          </a:stretch>
        </p:blipFill>
        <p:spPr>
          <a:xfrm>
            <a:off x="1523997" y="257966"/>
            <a:ext cx="2534027" cy="2094533"/>
          </a:xfrm>
          <a:prstGeom prst="rect">
            <a:avLst/>
          </a:prstGeom>
        </p:spPr>
      </p:pic>
      <p:sp>
        <p:nvSpPr>
          <p:cNvPr id="15" name="TextBox 14">
            <a:extLst>
              <a:ext uri="{FF2B5EF4-FFF2-40B4-BE49-F238E27FC236}">
                <a16:creationId xmlns:a16="http://schemas.microsoft.com/office/drawing/2014/main" id="{7C7FE40F-5566-E36C-18C3-9B417A3FFFA2}"/>
              </a:ext>
            </a:extLst>
          </p:cNvPr>
          <p:cNvSpPr txBox="1"/>
          <p:nvPr/>
        </p:nvSpPr>
        <p:spPr>
          <a:xfrm>
            <a:off x="4852170" y="299148"/>
            <a:ext cx="9967762" cy="3416320"/>
          </a:xfrm>
          <a:prstGeom prst="rect">
            <a:avLst/>
          </a:prstGeom>
          <a:noFill/>
        </p:spPr>
        <p:txBody>
          <a:bodyPr wrap="square">
            <a:spAutoFit/>
          </a:bodyPr>
          <a:lstStyle/>
          <a:p>
            <a:pPr algn="ctr"/>
            <a:r>
              <a:rPr lang="en-US" sz="5400" b="1" dirty="0">
                <a:solidFill>
                  <a:schemeClr val="accent1">
                    <a:lumMod val="75000"/>
                  </a:schemeClr>
                </a:solidFill>
              </a:rPr>
              <a:t>CANARA ENGINEERING COLLEGE, MANGALORE</a:t>
            </a:r>
          </a:p>
          <a:p>
            <a:pPr algn="ctr"/>
            <a:r>
              <a:rPr lang="en-US" sz="5400" dirty="0"/>
              <a:t>Dept. of Computer Science &amp; Business System</a:t>
            </a:r>
          </a:p>
        </p:txBody>
      </p:sp>
      <p:sp>
        <p:nvSpPr>
          <p:cNvPr id="17" name="TextBox 16">
            <a:extLst>
              <a:ext uri="{FF2B5EF4-FFF2-40B4-BE49-F238E27FC236}">
                <a16:creationId xmlns:a16="http://schemas.microsoft.com/office/drawing/2014/main" id="{ECC1234B-D89E-E0DA-B0B3-7267DCA4F650}"/>
              </a:ext>
            </a:extLst>
          </p:cNvPr>
          <p:cNvSpPr txBox="1"/>
          <p:nvPr/>
        </p:nvSpPr>
        <p:spPr>
          <a:xfrm>
            <a:off x="13278413" y="6997365"/>
            <a:ext cx="4043864" cy="2246769"/>
          </a:xfrm>
          <a:prstGeom prst="rect">
            <a:avLst/>
          </a:prstGeom>
          <a:noFill/>
        </p:spPr>
        <p:txBody>
          <a:bodyPr wrap="none" rtlCol="0">
            <a:spAutoFit/>
          </a:bodyPr>
          <a:lstStyle/>
          <a:p>
            <a:pPr algn="ctr"/>
            <a:r>
              <a:rPr lang="en-US" sz="2800" i="1" dirty="0"/>
              <a:t>TEAM MEMBERS:</a:t>
            </a:r>
          </a:p>
          <a:p>
            <a:pPr algn="just"/>
            <a:r>
              <a:rPr lang="en-US" sz="2800"/>
              <a:t>4CB21CB019-Himanshu</a:t>
            </a:r>
          </a:p>
          <a:p>
            <a:pPr algn="just"/>
            <a:r>
              <a:rPr lang="en-US" sz="2800"/>
              <a:t>4CB21CB050-Sathwik</a:t>
            </a:r>
          </a:p>
          <a:p>
            <a:pPr algn="just"/>
            <a:r>
              <a:rPr lang="en-US" sz="2800"/>
              <a:t>4CB21CB052-Shravya.R</a:t>
            </a:r>
          </a:p>
          <a:p>
            <a:pPr algn="just"/>
            <a:r>
              <a:rPr lang="en-US" sz="2800"/>
              <a:t>4CB21CB060-Varun shetty</a:t>
            </a:r>
            <a:endParaRPr lang="en-US" sz="2800" dirty="0"/>
          </a:p>
        </p:txBody>
      </p:sp>
      <p:sp>
        <p:nvSpPr>
          <p:cNvPr id="18" name="TextBox 17">
            <a:extLst>
              <a:ext uri="{FF2B5EF4-FFF2-40B4-BE49-F238E27FC236}">
                <a16:creationId xmlns:a16="http://schemas.microsoft.com/office/drawing/2014/main" id="{6B781174-6692-0B9B-1D31-16A3B125D622}"/>
              </a:ext>
            </a:extLst>
          </p:cNvPr>
          <p:cNvSpPr txBox="1"/>
          <p:nvPr/>
        </p:nvSpPr>
        <p:spPr>
          <a:xfrm>
            <a:off x="10479223" y="5812220"/>
            <a:ext cx="4992072" cy="523220"/>
          </a:xfrm>
          <a:prstGeom prst="rect">
            <a:avLst/>
          </a:prstGeom>
          <a:noFill/>
        </p:spPr>
        <p:txBody>
          <a:bodyPr wrap="none" rtlCol="0">
            <a:spAutoFit/>
          </a:bodyPr>
          <a:lstStyle/>
          <a:p>
            <a:r>
              <a:rPr lang="en-US" sz="2800" dirty="0">
                <a:latin typeface="Myanmar Text" panose="020B0502040204020203" pitchFamily="34" charset="0"/>
                <a:cs typeface="Myanmar Text" panose="020B0502040204020203" pitchFamily="34" charset="0"/>
              </a:rPr>
              <a:t>PROJECT GUIDE</a:t>
            </a:r>
            <a:r>
              <a:rPr lang="en-US" sz="2800">
                <a:latin typeface="Myanmar Text" panose="020B0502040204020203" pitchFamily="34" charset="0"/>
                <a:cs typeface="Myanmar Text" panose="020B0502040204020203" pitchFamily="34" charset="0"/>
              </a:rPr>
              <a:t>: ASHWINI K.G</a:t>
            </a:r>
            <a:endParaRPr lang="en-US" sz="2800" dirty="0">
              <a:latin typeface="Myanmar Text" panose="020B0502040204020203" pitchFamily="34" charset="0"/>
              <a:cs typeface="Myanmar Text" panose="020B0502040204020203" pitchFamily="34" charset="0"/>
            </a:endParaRPr>
          </a:p>
        </p:txBody>
      </p:sp>
      <p:sp>
        <p:nvSpPr>
          <p:cNvPr id="19" name="TextBox 18">
            <a:extLst>
              <a:ext uri="{FF2B5EF4-FFF2-40B4-BE49-F238E27FC236}">
                <a16:creationId xmlns:a16="http://schemas.microsoft.com/office/drawing/2014/main" id="{8509356F-BF07-FBE2-E8EA-B8523F18489D}"/>
              </a:ext>
            </a:extLst>
          </p:cNvPr>
          <p:cNvSpPr txBox="1"/>
          <p:nvPr/>
        </p:nvSpPr>
        <p:spPr>
          <a:xfrm>
            <a:off x="5715000" y="6328089"/>
            <a:ext cx="2093779" cy="461665"/>
          </a:xfrm>
          <a:prstGeom prst="rect">
            <a:avLst/>
          </a:prstGeom>
          <a:noFill/>
        </p:spPr>
        <p:txBody>
          <a:bodyPr wrap="square">
            <a:spAutoFit/>
          </a:bodyPr>
          <a:lstStyle/>
          <a:p>
            <a:r>
              <a:rPr lang="en-US" sz="2400" dirty="0"/>
              <a:t>21CBMP67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3375163" y="731566"/>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CONCLUSION</a:t>
            </a: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4186537" y="1242465"/>
            <a:ext cx="3255770" cy="589649"/>
          </a:xfrm>
          <a:prstGeom prst="rect">
            <a:avLst/>
          </a:prstGeom>
        </p:spPr>
        <p:txBody>
          <a:bodyPr lIns="0" tIns="0" rIns="0" bIns="0" rtlCol="0" anchor="t">
            <a:spAutoFit/>
          </a:bodyPr>
          <a:lstStyle/>
          <a:p>
            <a:pPr algn="l">
              <a:lnSpc>
                <a:spcPts val="5080"/>
              </a:lnSpc>
              <a:spcBef>
                <a:spcPct val="0"/>
              </a:spcBef>
            </a:pPr>
            <a:r>
              <a:rPr lang="en-US" sz="3629">
                <a:solidFill>
                  <a:srgbClr val="000000"/>
                </a:solidFill>
                <a:latin typeface="Lato Bold"/>
                <a:ea typeface="Lato Bold"/>
                <a:cs typeface="Lato Bold"/>
                <a:sym typeface="Lato Bold"/>
              </a:rPr>
              <a:t> </a:t>
            </a:r>
          </a:p>
        </p:txBody>
      </p:sp>
      <p:sp>
        <p:nvSpPr>
          <p:cNvPr id="16" name="TextBox 15">
            <a:extLst>
              <a:ext uri="{FF2B5EF4-FFF2-40B4-BE49-F238E27FC236}">
                <a16:creationId xmlns:a16="http://schemas.microsoft.com/office/drawing/2014/main" id="{E97A643B-433B-DCB9-6C64-11549A8782DF}"/>
              </a:ext>
            </a:extLst>
          </p:cNvPr>
          <p:cNvSpPr txBox="1"/>
          <p:nvPr/>
        </p:nvSpPr>
        <p:spPr>
          <a:xfrm>
            <a:off x="3375163" y="1980703"/>
            <a:ext cx="14584017" cy="4401205"/>
          </a:xfrm>
          <a:prstGeom prst="rect">
            <a:avLst/>
          </a:prstGeom>
          <a:noFill/>
        </p:spPr>
        <p:txBody>
          <a:bodyPr wrap="square" rtlCol="0">
            <a:spAutoFit/>
          </a:bodyPr>
          <a:lstStyle/>
          <a:p>
            <a:r>
              <a:rPr lang="en-US" sz="2800"/>
              <a:t>In conclusion, our project aims to tackle the significant threat posed by phishing attacks through the development of an innovative Chrome extension. By leveraging real-time URL analysis and client-side processing, we provide users with a powerful tool to detect and avoid phishing websites while safeguarding their privacy.</a:t>
            </a:r>
          </a:p>
          <a:p>
            <a:r>
              <a:rPr lang="en-US" sz="2800"/>
              <a:t>This extension not only enhances user security but also empowers individuals to navigate the web with confidence. As phishing techniques continue to evolve, our solution remains adaptable through continuous learning, ensuring that users are always protected against the latest threats.</a:t>
            </a:r>
          </a:p>
          <a:p>
            <a:r>
              <a:rPr lang="en-US" sz="2800"/>
              <a:t>Ultimately, this project represents a meaningful step towards creating a safer online experience for all users.</a:t>
            </a:r>
          </a:p>
          <a:p>
            <a:endParaRPr lang="en-IN" sz="2800"/>
          </a:p>
        </p:txBody>
      </p:sp>
    </p:spTree>
    <p:extLst>
      <p:ext uri="{BB962C8B-B14F-4D97-AF65-F5344CB8AC3E}">
        <p14:creationId xmlns:p14="http://schemas.microsoft.com/office/powerpoint/2010/main" val="74593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76200" y="3543300"/>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5" name="TextBox 5"/>
            <p:cNvSpPr txBox="1"/>
            <p:nvPr/>
          </p:nvSpPr>
          <p:spPr>
            <a:xfrm>
              <a:off x="0" y="-47625"/>
              <a:ext cx="4816593" cy="140229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148369" y="3178009"/>
            <a:ext cx="10143658" cy="1375155"/>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League Spartan"/>
                <a:ea typeface="League Spartan"/>
                <a:cs typeface="League Spartan"/>
                <a:sym typeface="League Spartan"/>
              </a:rPr>
              <a:t>THANK YOU</a:t>
            </a:r>
          </a:p>
        </p:txBody>
      </p:sp>
      <p:sp>
        <p:nvSpPr>
          <p:cNvPr id="7" name="AutoShape 7"/>
          <p:cNvSpPr/>
          <p:nvPr/>
        </p:nvSpPr>
        <p:spPr>
          <a:xfrm>
            <a:off x="6080095" y="4838700"/>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a:p>
        </p:txBody>
      </p:sp>
      <p:sp>
        <p:nvSpPr>
          <p:cNvPr id="12" name="TextBox 12"/>
          <p:cNvSpPr txBox="1"/>
          <p:nvPr/>
        </p:nvSpPr>
        <p:spPr>
          <a:xfrm>
            <a:off x="1905000" y="3924300"/>
            <a:ext cx="3255770" cy="589649"/>
          </a:xfrm>
          <a:prstGeom prst="rect">
            <a:avLst/>
          </a:prstGeom>
        </p:spPr>
        <p:txBody>
          <a:bodyPr lIns="0" tIns="0" rIns="0" bIns="0" rtlCol="0" anchor="t">
            <a:spAutoFit/>
          </a:bodyPr>
          <a:lstStyle/>
          <a:p>
            <a:pPr algn="l">
              <a:lnSpc>
                <a:spcPts val="5080"/>
              </a:lnSpc>
              <a:spcBef>
                <a:spcPct val="0"/>
              </a:spcBef>
            </a:pPr>
            <a:r>
              <a:rPr lang="en-US" sz="3629">
                <a:solidFill>
                  <a:srgbClr val="000000"/>
                </a:solidFill>
                <a:latin typeface="Lato Bold"/>
                <a:ea typeface="Lato Bold"/>
                <a:cs typeface="Lato Bold"/>
                <a:sym typeface="Lato Bold"/>
              </a:rPr>
              <a:t> </a:t>
            </a:r>
          </a:p>
        </p:txBody>
      </p:sp>
      <p:sp>
        <p:nvSpPr>
          <p:cNvPr id="13" name="TextBox 13"/>
          <p:cNvSpPr txBox="1"/>
          <p:nvPr/>
        </p:nvSpPr>
        <p:spPr>
          <a:xfrm>
            <a:off x="990600" y="490215"/>
            <a:ext cx="9105880" cy="784830"/>
          </a:xfrm>
          <a:prstGeom prst="rect">
            <a:avLst/>
          </a:prstGeom>
        </p:spPr>
        <p:txBody>
          <a:bodyPr wrap="square" lIns="0" tIns="0" rIns="0" bIns="0" rtlCol="0" anchor="t">
            <a:spAutoFit/>
          </a:bodyPr>
          <a:lstStyle/>
          <a:p>
            <a:pPr algn="l">
              <a:lnSpc>
                <a:spcPts val="6018"/>
              </a:lnSpc>
              <a:spcBef>
                <a:spcPct val="0"/>
              </a:spcBef>
            </a:pPr>
            <a:r>
              <a:rPr lang="en-US" sz="5400">
                <a:solidFill>
                  <a:srgbClr val="0070C0"/>
                </a:solidFill>
                <a:latin typeface="League Spartan"/>
                <a:ea typeface="League Spartan"/>
                <a:cs typeface="League Spartan"/>
                <a:sym typeface="League Spartan"/>
              </a:rPr>
              <a:t>What is Phishing?</a:t>
            </a:r>
          </a:p>
        </p:txBody>
      </p:sp>
      <p:sp>
        <p:nvSpPr>
          <p:cNvPr id="14" name="AutoShape 1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7" name="TextBox 6">
            <a:extLst>
              <a:ext uri="{FF2B5EF4-FFF2-40B4-BE49-F238E27FC236}">
                <a16:creationId xmlns:a16="http://schemas.microsoft.com/office/drawing/2014/main" id="{159BE503-6B0C-75E2-EC3B-563F5461BBE2}"/>
              </a:ext>
            </a:extLst>
          </p:cNvPr>
          <p:cNvSpPr txBox="1"/>
          <p:nvPr/>
        </p:nvSpPr>
        <p:spPr>
          <a:xfrm>
            <a:off x="119146" y="1277881"/>
            <a:ext cx="11049000" cy="7940635"/>
          </a:xfrm>
          <a:prstGeom prst="rect">
            <a:avLst/>
          </a:prstGeom>
          <a:noFill/>
        </p:spPr>
        <p:txBody>
          <a:bodyPr wrap="square" rtlCol="0">
            <a:spAutoFit/>
          </a:bodyPr>
          <a:lstStyle/>
          <a:p>
            <a:pPr>
              <a:spcAft>
                <a:spcPts val="800"/>
              </a:spcAft>
            </a:pPr>
            <a:r>
              <a:rPr lang="en-IN" kern="100">
                <a:latin typeface="Calibri" panose="020F0502020204030204" pitchFamily="34" charset="0"/>
                <a:ea typeface="Calibri" panose="020F0502020204030204" pitchFamily="34" charset="0"/>
                <a:cs typeface="Tunga" panose="020B0502040204020203" pitchFamily="34" charset="0"/>
              </a:rPr>
              <a:t>  </a:t>
            </a:r>
            <a:br>
              <a:rPr lang="en-IN" sz="2400" kern="100">
                <a:effectLst/>
                <a:latin typeface="Calibri" panose="020F0502020204030204" pitchFamily="34" charset="0"/>
                <a:ea typeface="Calibri" panose="020F0502020204030204" pitchFamily="34" charset="0"/>
                <a:cs typeface="Tunga" panose="020B0502040204020203" pitchFamily="34" charset="0"/>
              </a:rPr>
            </a:br>
            <a:r>
              <a:rPr lang="en-IN" sz="2400" kern="100">
                <a:effectLst/>
                <a:latin typeface="Calibri" panose="020F0502020204030204" pitchFamily="34" charset="0"/>
                <a:ea typeface="Calibri" panose="020F0502020204030204" pitchFamily="34" charset="0"/>
                <a:cs typeface="Tunga" panose="020B0502040204020203" pitchFamily="34" charset="0"/>
              </a:rPr>
              <a:t>    Phishing is a cybercrime that involves tricking individuals into providing     sensitive information, such as usernames, passwords, and credit card details, by masquerading as a trustworthy entity in electronic communications.</a:t>
            </a:r>
          </a:p>
          <a:p>
            <a:pPr>
              <a:spcAft>
                <a:spcPts val="800"/>
              </a:spcAft>
            </a:pPr>
            <a:r>
              <a:rPr lang="en-IN" sz="2400" b="1" kern="100">
                <a:latin typeface="Calibri" panose="020F0502020204030204" pitchFamily="34" charset="0"/>
                <a:ea typeface="Calibri" panose="020F0502020204030204" pitchFamily="34" charset="0"/>
                <a:cs typeface="Tunga" panose="020B0502040204020203" pitchFamily="34" charset="0"/>
              </a:rPr>
              <a:t>    </a:t>
            </a:r>
            <a:r>
              <a:rPr lang="en-IN" sz="2400" b="1" kern="100">
                <a:effectLst/>
                <a:latin typeface="Calibri" panose="020F0502020204030204" pitchFamily="34" charset="0"/>
                <a:ea typeface="Calibri" panose="020F0502020204030204" pitchFamily="34" charset="0"/>
                <a:cs typeface="Tunga" panose="020B0502040204020203" pitchFamily="34" charset="0"/>
              </a:rPr>
              <a:t>Common Tactics:</a:t>
            </a:r>
            <a:endParaRPr lang="en-IN" sz="2400" kern="100">
              <a:effectLst/>
              <a:latin typeface="Calibri" panose="020F0502020204030204" pitchFamily="34" charset="0"/>
              <a:ea typeface="Calibri" panose="020F0502020204030204" pitchFamily="34" charset="0"/>
              <a:cs typeface="Tunga" panose="020B0502040204020203" pitchFamily="34" charset="0"/>
            </a:endParaRPr>
          </a:p>
          <a:p>
            <a:pPr marL="342900" lvl="0" indent="-342900">
              <a:spcAft>
                <a:spcPts val="800"/>
              </a:spcAft>
              <a:buSzPts val="1000"/>
              <a:buFont typeface="Symbol" panose="05050102010706020507" pitchFamily="18" charset="2"/>
              <a:buChar char=""/>
              <a:tabLst>
                <a:tab pos="457200" algn="l"/>
              </a:tabLst>
            </a:pPr>
            <a:r>
              <a:rPr lang="en-IN" sz="2400" b="1" kern="100">
                <a:solidFill>
                  <a:srgbClr val="0070C0"/>
                </a:solidFill>
                <a:effectLst/>
                <a:latin typeface="Calibri" panose="020F0502020204030204" pitchFamily="34" charset="0"/>
                <a:ea typeface="Calibri" panose="020F0502020204030204" pitchFamily="34" charset="0"/>
                <a:cs typeface="Tunga" panose="020B0502040204020203" pitchFamily="34" charset="0"/>
              </a:rPr>
              <a:t>Emails and Messages</a:t>
            </a:r>
            <a:r>
              <a:rPr lang="en-IN" sz="2400" b="1" kern="100">
                <a:effectLst/>
                <a:latin typeface="Calibri" panose="020F0502020204030204" pitchFamily="34" charset="0"/>
                <a:ea typeface="Calibri" panose="020F0502020204030204" pitchFamily="34" charset="0"/>
                <a:cs typeface="Tunga" panose="020B0502040204020203" pitchFamily="34" charset="0"/>
              </a:rPr>
              <a:t>:</a:t>
            </a:r>
            <a:r>
              <a:rPr lang="en-IN" sz="2400" kern="100">
                <a:effectLst/>
                <a:latin typeface="Calibri" panose="020F0502020204030204" pitchFamily="34" charset="0"/>
                <a:ea typeface="Calibri" panose="020F0502020204030204" pitchFamily="34" charset="0"/>
                <a:cs typeface="Tunga" panose="020B0502040204020203" pitchFamily="34" charset="0"/>
              </a:rPr>
              <a:t> Fraudulent emails or messages that appear to be from legitimate sources (banks, social media platforms, etc.).</a:t>
            </a:r>
          </a:p>
          <a:p>
            <a:pPr marL="342900" lvl="0" indent="-342900">
              <a:spcAft>
                <a:spcPts val="800"/>
              </a:spcAft>
              <a:buSzPts val="1000"/>
              <a:buFont typeface="Symbol" panose="05050102010706020507" pitchFamily="18" charset="2"/>
              <a:buChar char=""/>
              <a:tabLst>
                <a:tab pos="457200" algn="l"/>
              </a:tabLst>
            </a:pPr>
            <a:r>
              <a:rPr lang="en-IN" sz="2400" b="1" kern="100">
                <a:solidFill>
                  <a:srgbClr val="0070C0"/>
                </a:solidFill>
                <a:effectLst/>
                <a:latin typeface="Calibri" panose="020F0502020204030204" pitchFamily="34" charset="0"/>
                <a:ea typeface="Calibri" panose="020F0502020204030204" pitchFamily="34" charset="0"/>
                <a:cs typeface="Tunga" panose="020B0502040204020203" pitchFamily="34" charset="0"/>
              </a:rPr>
              <a:t>Malicious Links</a:t>
            </a:r>
            <a:r>
              <a:rPr lang="en-IN" sz="2400" b="1" kern="100">
                <a:effectLst/>
                <a:latin typeface="Calibri" panose="020F0502020204030204" pitchFamily="34" charset="0"/>
                <a:ea typeface="Calibri" panose="020F0502020204030204" pitchFamily="34" charset="0"/>
                <a:cs typeface="Tunga" panose="020B0502040204020203" pitchFamily="34" charset="0"/>
              </a:rPr>
              <a:t>:</a:t>
            </a:r>
            <a:r>
              <a:rPr lang="en-IN" sz="2400" kern="100">
                <a:effectLst/>
                <a:latin typeface="Calibri" panose="020F0502020204030204" pitchFamily="34" charset="0"/>
                <a:ea typeface="Calibri" panose="020F0502020204030204" pitchFamily="34" charset="0"/>
                <a:cs typeface="Tunga" panose="020B0502040204020203" pitchFamily="34" charset="0"/>
              </a:rPr>
              <a:t> Links that direct users to counterfeit websites designed to capture personal data.</a:t>
            </a:r>
          </a:p>
          <a:p>
            <a:pPr marL="342900" lvl="0" indent="-342900">
              <a:spcAft>
                <a:spcPts val="800"/>
              </a:spcAft>
              <a:buSzPts val="1000"/>
              <a:buFont typeface="Symbol" panose="05050102010706020507" pitchFamily="18" charset="2"/>
              <a:buChar char=""/>
              <a:tabLst>
                <a:tab pos="457200" algn="l"/>
              </a:tabLst>
            </a:pPr>
            <a:r>
              <a:rPr lang="en-IN" sz="2400" b="1" kern="100">
                <a:solidFill>
                  <a:srgbClr val="0070C0"/>
                </a:solidFill>
                <a:effectLst/>
                <a:latin typeface="Calibri" panose="020F0502020204030204" pitchFamily="34" charset="0"/>
                <a:ea typeface="Calibri" panose="020F0502020204030204" pitchFamily="34" charset="0"/>
                <a:cs typeface="Tunga" panose="020B0502040204020203" pitchFamily="34" charset="0"/>
              </a:rPr>
              <a:t>Urgency and Fear</a:t>
            </a:r>
            <a:r>
              <a:rPr lang="en-IN" sz="2400" b="1" kern="100">
                <a:effectLst/>
                <a:latin typeface="Calibri" panose="020F0502020204030204" pitchFamily="34" charset="0"/>
                <a:ea typeface="Calibri" panose="020F0502020204030204" pitchFamily="34" charset="0"/>
                <a:cs typeface="Tunga" panose="020B0502040204020203" pitchFamily="34" charset="0"/>
              </a:rPr>
              <a:t>:</a:t>
            </a:r>
            <a:r>
              <a:rPr lang="en-IN" sz="2400" kern="100">
                <a:effectLst/>
                <a:latin typeface="Calibri" panose="020F0502020204030204" pitchFamily="34" charset="0"/>
                <a:ea typeface="Calibri" panose="020F0502020204030204" pitchFamily="34" charset="0"/>
                <a:cs typeface="Tunga" panose="020B0502040204020203" pitchFamily="34" charset="0"/>
              </a:rPr>
              <a:t> Phishing attempts often create a sense of urgency or fear, prompting users to act quickly without verifying the source.</a:t>
            </a:r>
          </a:p>
          <a:p>
            <a:pPr>
              <a:spcAft>
                <a:spcPts val="800"/>
              </a:spcAft>
            </a:pPr>
            <a:r>
              <a:rPr lang="en-IN" sz="2400" kern="100">
                <a:latin typeface="Calibri" panose="020F0502020204030204" pitchFamily="34" charset="0"/>
                <a:ea typeface="Calibri" panose="020F0502020204030204" pitchFamily="34" charset="0"/>
                <a:cs typeface="Tunga" panose="020B0502040204020203" pitchFamily="34" charset="0"/>
              </a:rPr>
              <a:t>  </a:t>
            </a:r>
            <a:r>
              <a:rPr lang="en-IN" sz="2400" kern="100">
                <a:effectLst/>
                <a:latin typeface="Calibri" panose="020F0502020204030204" pitchFamily="34" charset="0"/>
                <a:ea typeface="Calibri" panose="020F0502020204030204" pitchFamily="34" charset="0"/>
                <a:cs typeface="Tunga" panose="020B0502040204020203" pitchFamily="34" charset="0"/>
              </a:rPr>
              <a:t> </a:t>
            </a:r>
            <a:r>
              <a:rPr lang="en-IN" sz="2400" b="1" kern="100">
                <a:effectLst/>
                <a:latin typeface="Calibri" panose="020F0502020204030204" pitchFamily="34" charset="0"/>
                <a:ea typeface="Calibri" panose="020F0502020204030204" pitchFamily="34" charset="0"/>
                <a:cs typeface="Tunga" panose="020B0502040204020203" pitchFamily="34" charset="0"/>
              </a:rPr>
              <a:t>Impact:</a:t>
            </a:r>
            <a:endParaRPr lang="en-IN" sz="2400" kern="100">
              <a:effectLst/>
              <a:latin typeface="Calibri" panose="020F0502020204030204" pitchFamily="34" charset="0"/>
              <a:ea typeface="Calibri" panose="020F0502020204030204" pitchFamily="34" charset="0"/>
              <a:cs typeface="Tunga" panose="020B0502040204020203" pitchFamily="34" charset="0"/>
            </a:endParaRPr>
          </a:p>
          <a:p>
            <a:pPr marL="342900" lvl="0" indent="-342900">
              <a:spcAft>
                <a:spcPts val="800"/>
              </a:spcAft>
              <a:buSzPts val="1000"/>
              <a:buFont typeface="Symbol" panose="05050102010706020507" pitchFamily="18" charset="2"/>
              <a:buChar char=""/>
              <a:tabLst>
                <a:tab pos="457200" algn="l"/>
              </a:tabLst>
            </a:pPr>
            <a:r>
              <a:rPr lang="en-IN" sz="2400" b="1" kern="100">
                <a:solidFill>
                  <a:srgbClr val="FF0000"/>
                </a:solidFill>
                <a:effectLst/>
                <a:latin typeface="Calibri" panose="020F0502020204030204" pitchFamily="34" charset="0"/>
                <a:ea typeface="Calibri" panose="020F0502020204030204" pitchFamily="34" charset="0"/>
                <a:cs typeface="Tunga" panose="020B0502040204020203" pitchFamily="34" charset="0"/>
              </a:rPr>
              <a:t>Financial Loss</a:t>
            </a:r>
            <a:r>
              <a:rPr lang="en-IN" sz="2400" b="1" kern="100">
                <a:effectLst/>
                <a:latin typeface="Calibri" panose="020F0502020204030204" pitchFamily="34" charset="0"/>
                <a:ea typeface="Calibri" panose="020F0502020204030204" pitchFamily="34" charset="0"/>
                <a:cs typeface="Tunga" panose="020B0502040204020203" pitchFamily="34" charset="0"/>
              </a:rPr>
              <a:t>:</a:t>
            </a:r>
            <a:r>
              <a:rPr lang="en-IN" sz="2400" kern="100">
                <a:effectLst/>
                <a:latin typeface="Calibri" panose="020F0502020204030204" pitchFamily="34" charset="0"/>
                <a:ea typeface="Calibri" panose="020F0502020204030204" pitchFamily="34" charset="0"/>
                <a:cs typeface="Tunga" panose="020B0502040204020203" pitchFamily="34" charset="0"/>
              </a:rPr>
              <a:t> Victims can suffer significant financial losses due to stolen credentials or unauthorized transactions.</a:t>
            </a:r>
          </a:p>
          <a:p>
            <a:pPr marL="342900" lvl="0" indent="-342900">
              <a:spcAft>
                <a:spcPts val="800"/>
              </a:spcAft>
              <a:buSzPts val="1000"/>
              <a:buFont typeface="Symbol" panose="05050102010706020507" pitchFamily="18" charset="2"/>
              <a:buChar char=""/>
              <a:tabLst>
                <a:tab pos="457200" algn="l"/>
              </a:tabLst>
            </a:pPr>
            <a:r>
              <a:rPr lang="en-IN" sz="2400" b="1" kern="100">
                <a:solidFill>
                  <a:srgbClr val="FF0000"/>
                </a:solidFill>
                <a:effectLst/>
                <a:latin typeface="Calibri" panose="020F0502020204030204" pitchFamily="34" charset="0"/>
                <a:ea typeface="Calibri" panose="020F0502020204030204" pitchFamily="34" charset="0"/>
                <a:cs typeface="Tunga" panose="020B0502040204020203" pitchFamily="34" charset="0"/>
              </a:rPr>
              <a:t>Data Breaches</a:t>
            </a:r>
            <a:r>
              <a:rPr lang="en-IN" sz="2400" b="1" kern="100">
                <a:effectLst/>
                <a:latin typeface="Calibri" panose="020F0502020204030204" pitchFamily="34" charset="0"/>
                <a:ea typeface="Calibri" panose="020F0502020204030204" pitchFamily="34" charset="0"/>
                <a:cs typeface="Tunga" panose="020B0502040204020203" pitchFamily="34" charset="0"/>
              </a:rPr>
              <a:t>:</a:t>
            </a:r>
            <a:r>
              <a:rPr lang="en-IN" sz="2400" kern="100">
                <a:effectLst/>
                <a:latin typeface="Calibri" panose="020F0502020204030204" pitchFamily="34" charset="0"/>
                <a:ea typeface="Calibri" panose="020F0502020204030204" pitchFamily="34" charset="0"/>
                <a:cs typeface="Tunga" panose="020B0502040204020203" pitchFamily="34" charset="0"/>
              </a:rPr>
              <a:t> Phishing can lead to data breaches, compromising sensitive organizational information.</a:t>
            </a:r>
          </a:p>
          <a:p>
            <a:pPr marL="342900" lvl="0" indent="-342900">
              <a:spcAft>
                <a:spcPts val="800"/>
              </a:spcAft>
              <a:buSzPts val="1000"/>
              <a:buFont typeface="Symbol" panose="05050102010706020507" pitchFamily="18" charset="2"/>
              <a:buChar char=""/>
              <a:tabLst>
                <a:tab pos="457200" algn="l"/>
              </a:tabLst>
            </a:pPr>
            <a:r>
              <a:rPr lang="en-IN" sz="2400" b="1" kern="100">
                <a:solidFill>
                  <a:srgbClr val="FF0000"/>
                </a:solidFill>
                <a:effectLst/>
                <a:latin typeface="Calibri" panose="020F0502020204030204" pitchFamily="34" charset="0"/>
                <a:ea typeface="Calibri" panose="020F0502020204030204" pitchFamily="34" charset="0"/>
                <a:cs typeface="Tunga" panose="020B0502040204020203" pitchFamily="34" charset="0"/>
              </a:rPr>
              <a:t>Identity Theft</a:t>
            </a:r>
            <a:r>
              <a:rPr lang="en-IN" sz="2400" b="1" kern="100">
                <a:effectLst/>
                <a:latin typeface="Calibri" panose="020F0502020204030204" pitchFamily="34" charset="0"/>
                <a:ea typeface="Calibri" panose="020F0502020204030204" pitchFamily="34" charset="0"/>
                <a:cs typeface="Tunga" panose="020B0502040204020203" pitchFamily="34" charset="0"/>
              </a:rPr>
              <a:t>:</a:t>
            </a:r>
            <a:r>
              <a:rPr lang="en-IN" sz="2400" kern="100">
                <a:effectLst/>
                <a:latin typeface="Calibri" panose="020F0502020204030204" pitchFamily="34" charset="0"/>
                <a:ea typeface="Calibri" panose="020F0502020204030204" pitchFamily="34" charset="0"/>
                <a:cs typeface="Tunga" panose="020B0502040204020203" pitchFamily="34" charset="0"/>
              </a:rPr>
              <a:t> Stolen personal information can be used for identity theft, causing long-term damage to victims</a:t>
            </a:r>
          </a:p>
          <a:p>
            <a:r>
              <a:rPr lang="en-IN"/>
              <a:t> </a:t>
            </a:r>
          </a:p>
        </p:txBody>
      </p:sp>
      <p:pic>
        <p:nvPicPr>
          <p:cNvPr id="10" name="Picture 9">
            <a:extLst>
              <a:ext uri="{FF2B5EF4-FFF2-40B4-BE49-F238E27FC236}">
                <a16:creationId xmlns:a16="http://schemas.microsoft.com/office/drawing/2014/main" id="{EA8CC196-BA1E-F672-FD2C-C9A22D1D0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517" y="342900"/>
            <a:ext cx="6702485" cy="9372600"/>
          </a:xfrm>
          <a:prstGeom prst="rect">
            <a:avLst/>
          </a:prstGeom>
        </p:spPr>
      </p:pic>
    </p:spTree>
    <p:extLst>
      <p:ext uri="{BB962C8B-B14F-4D97-AF65-F5344CB8AC3E}">
        <p14:creationId xmlns:p14="http://schemas.microsoft.com/office/powerpoint/2010/main" val="52544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83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3397092" y="299424"/>
            <a:ext cx="6659158" cy="742447"/>
          </a:xfrm>
          <a:prstGeom prst="rect">
            <a:avLst/>
          </a:prstGeom>
        </p:spPr>
        <p:txBody>
          <a:bodyPr wrap="square"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Problem Statement</a:t>
            </a: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352800" y="9754221"/>
            <a:ext cx="1634553" cy="461946"/>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5">
            <a:extLst>
              <a:ext uri="{FF2B5EF4-FFF2-40B4-BE49-F238E27FC236}">
                <a16:creationId xmlns:a16="http://schemas.microsoft.com/office/drawing/2014/main" id="{B51C4C54-6AEC-B2D8-FC79-BF2F588BDDB7}"/>
              </a:ext>
            </a:extLst>
          </p:cNvPr>
          <p:cNvSpPr txBox="1"/>
          <p:nvPr/>
        </p:nvSpPr>
        <p:spPr>
          <a:xfrm>
            <a:off x="3448050" y="1391000"/>
            <a:ext cx="14706600" cy="6670416"/>
          </a:xfrm>
          <a:prstGeom prst="rect">
            <a:avLst/>
          </a:prstGeom>
          <a:noFill/>
        </p:spPr>
        <p:txBody>
          <a:bodyPr wrap="square" rtlCol="0">
            <a:spAutoFit/>
          </a:bodyPr>
          <a:lstStyle/>
          <a:p>
            <a:pPr>
              <a:lnSpc>
                <a:spcPct val="107000"/>
              </a:lnSpc>
              <a:spcAft>
                <a:spcPts val="800"/>
              </a:spcAft>
            </a:pPr>
            <a:r>
              <a:rPr lang="en-IN" sz="2800" b="1" kern="100">
                <a:effectLst/>
                <a:latin typeface="Calibri" panose="020F0502020204030204" pitchFamily="34" charset="0"/>
                <a:ea typeface="Calibri" panose="020F0502020204030204" pitchFamily="34" charset="0"/>
                <a:cs typeface="Tunga" panose="020B0502040204020203" pitchFamily="34" charset="0"/>
              </a:rPr>
              <a:t>Context:</a:t>
            </a:r>
            <a:br>
              <a:rPr lang="en-IN" sz="2800" kern="100">
                <a:effectLst/>
                <a:latin typeface="Calibri" panose="020F0502020204030204" pitchFamily="34" charset="0"/>
                <a:ea typeface="Calibri" panose="020F0502020204030204" pitchFamily="34" charset="0"/>
                <a:cs typeface="Tunga" panose="020B0502040204020203" pitchFamily="34" charset="0"/>
              </a:rPr>
            </a:br>
            <a:r>
              <a:rPr lang="en-IN" sz="2800" kern="100">
                <a:effectLst/>
                <a:latin typeface="Calibri" panose="020F0502020204030204" pitchFamily="34" charset="0"/>
                <a:ea typeface="Calibri" panose="020F0502020204030204" pitchFamily="34" charset="0"/>
                <a:cs typeface="Tunga" panose="020B0502040204020203" pitchFamily="34" charset="0"/>
              </a:rPr>
              <a:t>Phishing attacks are increasingly common, posing significant risks to users’ sensitive information like usernames, passwords, and credit card details. As cybercriminals evolve their tactics, traditional security measures are becoming inadequate.</a:t>
            </a:r>
          </a:p>
          <a:p>
            <a:pPr>
              <a:lnSpc>
                <a:spcPct val="107000"/>
              </a:lnSpc>
              <a:spcAft>
                <a:spcPts val="800"/>
              </a:spcAft>
            </a:pPr>
            <a:r>
              <a:rPr lang="en-IN" sz="2800" b="1" kern="100">
                <a:effectLst/>
                <a:latin typeface="Calibri" panose="020F0502020204030204" pitchFamily="34" charset="0"/>
                <a:ea typeface="Calibri" panose="020F0502020204030204" pitchFamily="34" charset="0"/>
                <a:cs typeface="Tunga" panose="020B0502040204020203" pitchFamily="34" charset="0"/>
              </a:rPr>
              <a:t>Statement:</a:t>
            </a:r>
            <a:br>
              <a:rPr lang="en-IN" sz="2800" kern="100">
                <a:effectLst/>
                <a:latin typeface="Calibri" panose="020F0502020204030204" pitchFamily="34" charset="0"/>
                <a:ea typeface="Calibri" panose="020F0502020204030204" pitchFamily="34" charset="0"/>
                <a:cs typeface="Tunga" panose="020B0502040204020203" pitchFamily="34" charset="0"/>
              </a:rPr>
            </a:br>
            <a:r>
              <a:rPr lang="en-IN" sz="2800" kern="100">
                <a:effectLst/>
                <a:latin typeface="Calibri" panose="020F0502020204030204" pitchFamily="34" charset="0"/>
                <a:ea typeface="Calibri" panose="020F0502020204030204" pitchFamily="34" charset="0"/>
                <a:cs typeface="Tunga" panose="020B0502040204020203" pitchFamily="34" charset="0"/>
              </a:rPr>
              <a:t>There is a pressing need for user-friendly and effective solutions to detect and prevent phishing attempts in real-time. Current browser security features are limited in their ability to identify newly created phishing websites and often fail to provide timely warnings. Furthermore, existing plugins typically rely on external servers, raising privacy concerns for users.</a:t>
            </a:r>
          </a:p>
          <a:p>
            <a:pPr>
              <a:lnSpc>
                <a:spcPct val="107000"/>
              </a:lnSpc>
              <a:spcAft>
                <a:spcPts val="800"/>
              </a:spcAft>
            </a:pPr>
            <a:r>
              <a:rPr lang="en-IN" sz="2800" b="1" kern="100">
                <a:effectLst/>
                <a:latin typeface="Calibri" panose="020F0502020204030204" pitchFamily="34" charset="0"/>
                <a:ea typeface="Calibri" panose="020F0502020204030204" pitchFamily="34" charset="0"/>
                <a:cs typeface="Tunga" panose="020B0502040204020203" pitchFamily="34" charset="0"/>
              </a:rPr>
              <a:t>Objective:</a:t>
            </a:r>
            <a:br>
              <a:rPr lang="en-IN" sz="2800" kern="100">
                <a:effectLst/>
                <a:latin typeface="Calibri" panose="020F0502020204030204" pitchFamily="34" charset="0"/>
                <a:ea typeface="Calibri" panose="020F0502020204030204" pitchFamily="34" charset="0"/>
                <a:cs typeface="Tunga" panose="020B0502040204020203" pitchFamily="34" charset="0"/>
              </a:rPr>
            </a:br>
            <a:r>
              <a:rPr lang="en-IN" sz="2800" kern="100">
                <a:effectLst/>
                <a:latin typeface="Calibri" panose="020F0502020204030204" pitchFamily="34" charset="0"/>
                <a:ea typeface="Calibri" panose="020F0502020204030204" pitchFamily="34" charset="0"/>
                <a:cs typeface="Tunga" panose="020B0502040204020203" pitchFamily="34" charset="0"/>
              </a:rPr>
              <a:t>This project aims to develop a Chrome extension that detects phishing websites by analyzing URLs in real time. By providing immediate alerts, the extension will empower users to navigate the internet with greater confidence while ensuring their browsing data remains private and secure.</a:t>
            </a:r>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9899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3535018" y="117216"/>
            <a:ext cx="10591800" cy="1538883"/>
          </a:xfrm>
          <a:prstGeom prst="rect">
            <a:avLst/>
          </a:prstGeom>
        </p:spPr>
        <p:txBody>
          <a:bodyPr wrap="square" lIns="0" tIns="0" rIns="0" bIns="0" rtlCol="0" anchor="t">
            <a:spAutoFit/>
          </a:bodyPr>
          <a:lstStyle/>
          <a:p>
            <a:pPr algn="l">
              <a:lnSpc>
                <a:spcPts val="6018"/>
              </a:lnSpc>
              <a:spcBef>
                <a:spcPct val="0"/>
              </a:spcBef>
            </a:pPr>
            <a:r>
              <a:rPr lang="en-US" sz="3200">
                <a:solidFill>
                  <a:srgbClr val="593C8F"/>
                </a:solidFill>
                <a:latin typeface="League Spartan"/>
                <a:ea typeface="League Spartan"/>
                <a:cs typeface="League Spartan"/>
                <a:sym typeface="League Spartan"/>
              </a:rPr>
              <a:t>REQUIREMENTS ANALYSIS</a:t>
            </a:r>
          </a:p>
          <a:p>
            <a:pPr algn="l">
              <a:lnSpc>
                <a:spcPts val="6018"/>
              </a:lnSpc>
              <a:spcBef>
                <a:spcPct val="0"/>
              </a:spcBef>
            </a:pPr>
            <a:endParaRPr lang="en-US" sz="4800">
              <a:solidFill>
                <a:srgbClr val="593C8F"/>
              </a:solidFill>
              <a:latin typeface="League Spartan"/>
              <a:ea typeface="League Spartan"/>
              <a:cs typeface="League Spartan"/>
              <a:sym typeface="League Spartan"/>
            </a:endParaRP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6" name="TextBox 15">
            <a:extLst>
              <a:ext uri="{FF2B5EF4-FFF2-40B4-BE49-F238E27FC236}">
                <a16:creationId xmlns:a16="http://schemas.microsoft.com/office/drawing/2014/main" id="{B51C4C54-6AEC-B2D8-FC79-BF2F588BDDB7}"/>
              </a:ext>
            </a:extLst>
          </p:cNvPr>
          <p:cNvSpPr txBox="1"/>
          <p:nvPr/>
        </p:nvSpPr>
        <p:spPr>
          <a:xfrm>
            <a:off x="3314700" y="886657"/>
            <a:ext cx="14973300" cy="9602629"/>
          </a:xfrm>
          <a:prstGeom prst="rect">
            <a:avLst/>
          </a:prstGeom>
          <a:noFill/>
        </p:spPr>
        <p:txBody>
          <a:bodyPr wrap="square" rtlCol="0">
            <a:spAutoFit/>
          </a:bodyPr>
          <a:lstStyle/>
          <a:p>
            <a:r>
              <a:rPr lang="en-US" sz="2400" b="1"/>
              <a:t>FUNCTIONAL REQUIREMENTS</a:t>
            </a:r>
          </a:p>
          <a:p>
            <a:pPr marL="342900" indent="-342900">
              <a:lnSpc>
                <a:spcPct val="150000"/>
              </a:lnSpc>
              <a:buFont typeface="Wingdings" panose="05000000000000000000" pitchFamily="2" charset="2"/>
              <a:buChar char="Ø"/>
            </a:pPr>
            <a:r>
              <a:rPr lang="en-US" sz="2400"/>
              <a:t>The plugin warns the user when he/she visits a phishing website.</a:t>
            </a:r>
          </a:p>
          <a:p>
            <a:pPr marL="342900" indent="-342900">
              <a:buFont typeface="Wingdings" panose="05000000000000000000" pitchFamily="2" charset="2"/>
              <a:buChar char="Ø"/>
            </a:pPr>
            <a:r>
              <a:rPr lang="en-US" sz="2400"/>
              <a:t>The plugin should adhere to the following requirements:</a:t>
            </a:r>
          </a:p>
          <a:p>
            <a:pPr marL="342900" indent="-342900">
              <a:buFont typeface="Wingdings" panose="05000000000000000000" pitchFamily="2" charset="2"/>
              <a:buChar char="Ø"/>
            </a:pPr>
            <a:r>
              <a:rPr lang="en-US" sz="2400"/>
              <a:t>The plugin should be fast enough to prevent the user from submit- ting any sensitive information to the phishing website.</a:t>
            </a:r>
          </a:p>
          <a:p>
            <a:pPr marL="342900" indent="-342900">
              <a:buFont typeface="Wingdings" panose="05000000000000000000" pitchFamily="2" charset="2"/>
              <a:buChar char="Ø"/>
            </a:pPr>
            <a:r>
              <a:rPr lang="en-US" sz="2400"/>
              <a:t>The plugin should not use any external web service or API which can leak user’s browsing pattern.</a:t>
            </a:r>
          </a:p>
          <a:p>
            <a:pPr marL="342900" indent="-342900">
              <a:buFont typeface="Wingdings" panose="05000000000000000000" pitchFamily="2" charset="2"/>
              <a:buChar char="Ø"/>
            </a:pPr>
            <a:r>
              <a:rPr lang="en-US" sz="2400"/>
              <a:t>The plugin should be able to detect newly created phishing web- sites.</a:t>
            </a:r>
          </a:p>
          <a:p>
            <a:pPr marL="342900" indent="-342900">
              <a:buFont typeface="Wingdings" panose="05000000000000000000" pitchFamily="2" charset="2"/>
              <a:buChar char="Ø"/>
            </a:pPr>
            <a:r>
              <a:rPr lang="en-US" sz="2400"/>
              <a:t>The plugin should have a mechanism of updating itself to emerg- ing phishing techniques.</a:t>
            </a:r>
          </a:p>
          <a:p>
            <a:endParaRPr lang="en-US" sz="2400"/>
          </a:p>
          <a:p>
            <a:r>
              <a:rPr lang="en-US" sz="2400" b="1"/>
              <a:t>NON FUNCTIONAL REQUIREMENTS</a:t>
            </a:r>
            <a:endParaRPr lang="en-US" sz="2400"/>
          </a:p>
          <a:p>
            <a:pPr marL="342900" indent="-342900">
              <a:lnSpc>
                <a:spcPct val="150000"/>
              </a:lnSpc>
              <a:buFont typeface="Wingdings" panose="05000000000000000000" pitchFamily="2" charset="2"/>
              <a:buChar char="Ø"/>
            </a:pPr>
            <a:r>
              <a:rPr lang="en-US" sz="2400"/>
              <a:t>User Interface</a:t>
            </a:r>
          </a:p>
          <a:p>
            <a:pPr marL="342900" indent="-342900">
              <a:buFont typeface="Wingdings" panose="05000000000000000000" pitchFamily="2" charset="2"/>
              <a:buChar char="Ø"/>
            </a:pPr>
            <a:r>
              <a:rPr lang="en-US" sz="2400"/>
              <a:t>There must be a simple and easy to use user interface where the user should be able to quickly identify the phishing website. The input should be automatically taken from the webpage in the current tab and the output should be clearly identifiable. Further the user should be inter- rupted on the event of phishing.</a:t>
            </a:r>
          </a:p>
          <a:p>
            <a:pPr>
              <a:lnSpc>
                <a:spcPct val="150000"/>
              </a:lnSpc>
            </a:pPr>
            <a:r>
              <a:rPr lang="en-US" sz="2400" b="1"/>
              <a:t>Hardware</a:t>
            </a:r>
          </a:p>
          <a:p>
            <a:r>
              <a:rPr lang="en-US" sz="2400"/>
              <a:t>No special hardware interface is required for the successful im- plementation of the system.</a:t>
            </a:r>
          </a:p>
          <a:p>
            <a:pPr>
              <a:lnSpc>
                <a:spcPct val="150000"/>
              </a:lnSpc>
            </a:pPr>
            <a:r>
              <a:rPr lang="en-US" sz="2400" b="1"/>
              <a:t>Software</a:t>
            </a:r>
          </a:p>
          <a:p>
            <a:pPr marL="342900" indent="-342900">
              <a:buFont typeface="Wingdings" panose="05000000000000000000" pitchFamily="2" charset="2"/>
              <a:buChar char="Ø"/>
            </a:pPr>
            <a:r>
              <a:rPr lang="en-US" sz="2400"/>
              <a:t>Python for training the model</a:t>
            </a:r>
          </a:p>
          <a:p>
            <a:pPr marL="342900" indent="-342900">
              <a:buFont typeface="Wingdings" panose="05000000000000000000" pitchFamily="2" charset="2"/>
              <a:buChar char="Ø"/>
            </a:pPr>
            <a:r>
              <a:rPr lang="en-US" sz="2400"/>
              <a:t>Chrome browser</a:t>
            </a:r>
          </a:p>
          <a:p>
            <a:pPr>
              <a:lnSpc>
                <a:spcPct val="200000"/>
              </a:lnSpc>
            </a:pPr>
            <a:r>
              <a:rPr lang="en-US" sz="2400" b="1"/>
              <a:t>Performance</a:t>
            </a:r>
          </a:p>
          <a:p>
            <a:r>
              <a:rPr lang="en-US" sz="2400"/>
              <a:t>The plugin should be always available and should make fast detec- tion with low false negatives.</a:t>
            </a:r>
          </a:p>
          <a:p>
            <a:endParaRPr lang="en-US" sz="2400"/>
          </a:p>
          <a:p>
            <a:endParaRPr lang="en-IN"/>
          </a:p>
        </p:txBody>
      </p:sp>
    </p:spTree>
    <p:extLst>
      <p:ext uri="{BB962C8B-B14F-4D97-AF65-F5344CB8AC3E}">
        <p14:creationId xmlns:p14="http://schemas.microsoft.com/office/powerpoint/2010/main" val="117742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43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3548270" y="421269"/>
            <a:ext cx="6659158" cy="769441"/>
          </a:xfrm>
          <a:prstGeom prst="rect">
            <a:avLst/>
          </a:prstGeom>
        </p:spPr>
        <p:txBody>
          <a:bodyPr wrap="square" lIns="0" tIns="0" rIns="0" bIns="0" rtlCol="0" anchor="t">
            <a:spAutoFit/>
          </a:bodyPr>
          <a:lstStyle/>
          <a:p>
            <a:pPr algn="l">
              <a:lnSpc>
                <a:spcPts val="6018"/>
              </a:lnSpc>
              <a:spcBef>
                <a:spcPct val="0"/>
              </a:spcBef>
            </a:pPr>
            <a:r>
              <a:rPr lang="en-US" sz="4800">
                <a:solidFill>
                  <a:srgbClr val="593C8F"/>
                </a:solidFill>
                <a:latin typeface="League Spartan"/>
                <a:ea typeface="League Spartan"/>
                <a:cs typeface="League Spartan"/>
                <a:sym typeface="League Spartan"/>
              </a:rPr>
              <a:t>Problem Solution</a:t>
            </a: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352800" y="9754221"/>
            <a:ext cx="1634553" cy="461946"/>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5">
            <a:extLst>
              <a:ext uri="{FF2B5EF4-FFF2-40B4-BE49-F238E27FC236}">
                <a16:creationId xmlns:a16="http://schemas.microsoft.com/office/drawing/2014/main" id="{B51C4C54-6AEC-B2D8-FC79-BF2F588BDDB7}"/>
              </a:ext>
            </a:extLst>
          </p:cNvPr>
          <p:cNvSpPr txBox="1"/>
          <p:nvPr/>
        </p:nvSpPr>
        <p:spPr>
          <a:xfrm>
            <a:off x="3352800" y="1190710"/>
            <a:ext cx="14892130" cy="8125301"/>
          </a:xfrm>
          <a:prstGeom prst="rect">
            <a:avLst/>
          </a:prstGeom>
          <a:noFill/>
        </p:spPr>
        <p:txBody>
          <a:bodyPr wrap="square" rtlCol="0">
            <a:spAutoFit/>
          </a:bodyPr>
          <a:lstStyle/>
          <a:p>
            <a:r>
              <a:rPr lang="en-US" sz="2400" b="1"/>
              <a:t>Developing a Chrome Extension:</a:t>
            </a:r>
            <a:br>
              <a:rPr lang="en-US" sz="2400"/>
            </a:br>
            <a:r>
              <a:rPr lang="en-US" sz="2400"/>
              <a:t>To address the growing threat of phishing attacks, we propose creating a Chrome extension that provides real-time detection of phishing websites.</a:t>
            </a:r>
          </a:p>
          <a:p>
            <a:endParaRPr lang="en-US" sz="2400" b="1"/>
          </a:p>
          <a:p>
            <a:r>
              <a:rPr lang="en-US" sz="2400" b="1"/>
              <a:t>Key Features:</a:t>
            </a:r>
            <a:endParaRPr lang="en-US" sz="2400"/>
          </a:p>
          <a:p>
            <a:pPr>
              <a:buFont typeface="+mj-lt"/>
              <a:buAutoNum type="arabicPeriod"/>
            </a:pPr>
            <a:r>
              <a:rPr lang="en-US" sz="2400" b="1"/>
              <a:t>Real-time URL Analysis:</a:t>
            </a:r>
            <a:endParaRPr lang="en-US" sz="2400"/>
          </a:p>
          <a:p>
            <a:pPr marL="742950" lvl="1" indent="-285750">
              <a:buFont typeface="+mj-lt"/>
              <a:buAutoNum type="arabicPeriod"/>
            </a:pPr>
            <a:r>
              <a:rPr lang="en-US" sz="2400"/>
              <a:t>The extension will analyze URLs as users navigate the web, identifying potentially harmful sites instantly.</a:t>
            </a:r>
          </a:p>
          <a:p>
            <a:pPr>
              <a:buFont typeface="+mj-lt"/>
              <a:buAutoNum type="arabicPeriod"/>
            </a:pPr>
            <a:r>
              <a:rPr lang="en-US" sz="2400" b="1"/>
              <a:t>Client-Side Processing:</a:t>
            </a:r>
            <a:endParaRPr lang="en-US" sz="2400"/>
          </a:p>
          <a:p>
            <a:pPr marL="742950" lvl="1" indent="-285750">
              <a:buFont typeface="+mj-lt"/>
              <a:buAutoNum type="arabicPeriod"/>
            </a:pPr>
            <a:r>
              <a:rPr lang="en-US" sz="2400"/>
              <a:t>All detection processes will occur locally on the user's device, ensuring that sensitive browsing data remains private and secure.</a:t>
            </a:r>
          </a:p>
          <a:p>
            <a:pPr>
              <a:buFont typeface="+mj-lt"/>
              <a:buAutoNum type="arabicPeriod"/>
            </a:pPr>
            <a:r>
              <a:rPr lang="en-US" sz="2400" b="1"/>
              <a:t>User Alerts:</a:t>
            </a:r>
            <a:endParaRPr lang="en-US" sz="2400"/>
          </a:p>
          <a:p>
            <a:pPr marL="742950" lvl="1" indent="-285750">
              <a:buFont typeface="+mj-lt"/>
              <a:buAutoNum type="arabicPeriod"/>
            </a:pPr>
            <a:r>
              <a:rPr lang="en-US" sz="2400"/>
              <a:t>Users will receive immediate notifications when a phishing attempt is detected, allowing them to avoid entering sensitive information.</a:t>
            </a:r>
          </a:p>
          <a:p>
            <a:pPr>
              <a:buFont typeface="+mj-lt"/>
              <a:buAutoNum type="arabicPeriod"/>
            </a:pPr>
            <a:r>
              <a:rPr lang="en-US" sz="2400" b="1"/>
              <a:t>Continuous Learning:</a:t>
            </a:r>
            <a:endParaRPr lang="en-US" sz="2400"/>
          </a:p>
          <a:p>
            <a:pPr marL="742950" lvl="1" indent="-285750">
              <a:buFont typeface="+mj-lt"/>
              <a:buAutoNum type="arabicPeriod"/>
            </a:pPr>
            <a:r>
              <a:rPr lang="en-US" sz="2400"/>
              <a:t>The extension will incorporate machine learning techniques to adapt and improve its detection capabilities over time.</a:t>
            </a:r>
          </a:p>
          <a:p>
            <a:pPr lvl="1"/>
            <a:endParaRPr lang="en-US" sz="2400"/>
          </a:p>
          <a:p>
            <a:r>
              <a:rPr lang="en-US" sz="2400" b="1"/>
              <a:t>Benefits:</a:t>
            </a:r>
            <a:endParaRPr lang="en-US" sz="2400"/>
          </a:p>
          <a:p>
            <a:pPr>
              <a:buFont typeface="Arial" panose="020B0604020202020204" pitchFamily="34" charset="0"/>
              <a:buChar char="•"/>
            </a:pPr>
            <a:r>
              <a:rPr lang="en-US" sz="2400"/>
              <a:t>Enhanced user privacy and security.</a:t>
            </a:r>
          </a:p>
          <a:p>
            <a:pPr>
              <a:buFont typeface="Arial" panose="020B0604020202020204" pitchFamily="34" charset="0"/>
              <a:buChar char="•"/>
            </a:pPr>
            <a:r>
              <a:rPr lang="en-US" sz="2400"/>
              <a:t>Timely warnings that help prevent data theft.</a:t>
            </a:r>
          </a:p>
          <a:p>
            <a:pPr>
              <a:buFont typeface="Arial" panose="020B0604020202020204" pitchFamily="34" charset="0"/>
              <a:buChar char="•"/>
            </a:pPr>
            <a:r>
              <a:rPr lang="en-US" sz="2400"/>
              <a:t>A simple, user-friendly interface that integrates seamlessly with the Chrome browser.</a:t>
            </a:r>
          </a:p>
          <a:p>
            <a:endParaRPr lang="en-IN"/>
          </a:p>
        </p:txBody>
      </p:sp>
    </p:spTree>
    <p:extLst>
      <p:ext uri="{BB962C8B-B14F-4D97-AF65-F5344CB8AC3E}">
        <p14:creationId xmlns:p14="http://schemas.microsoft.com/office/powerpoint/2010/main" val="122338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3535018" y="117216"/>
            <a:ext cx="10591800" cy="1538883"/>
          </a:xfrm>
          <a:prstGeom prst="rect">
            <a:avLst/>
          </a:prstGeom>
        </p:spPr>
        <p:txBody>
          <a:bodyPr wrap="square" lIns="0" tIns="0" rIns="0" bIns="0" rtlCol="0" anchor="t">
            <a:spAutoFit/>
          </a:bodyPr>
          <a:lstStyle/>
          <a:p>
            <a:pPr algn="l">
              <a:lnSpc>
                <a:spcPts val="6018"/>
              </a:lnSpc>
              <a:spcBef>
                <a:spcPct val="0"/>
              </a:spcBef>
            </a:pPr>
            <a:r>
              <a:rPr lang="en-US" sz="3200">
                <a:solidFill>
                  <a:srgbClr val="593C8F"/>
                </a:solidFill>
                <a:latin typeface="League Spartan"/>
                <a:ea typeface="League Spartan"/>
                <a:cs typeface="League Spartan"/>
                <a:sym typeface="League Spartan"/>
              </a:rPr>
              <a:t>SYSTEM MODELS</a:t>
            </a:r>
          </a:p>
          <a:p>
            <a:pPr algn="l">
              <a:lnSpc>
                <a:spcPts val="6018"/>
              </a:lnSpc>
              <a:spcBef>
                <a:spcPct val="0"/>
              </a:spcBef>
            </a:pPr>
            <a:endParaRPr lang="en-US" sz="4800">
              <a:solidFill>
                <a:srgbClr val="593C8F"/>
              </a:solidFill>
              <a:latin typeface="League Spartan"/>
              <a:ea typeface="League Spartan"/>
              <a:cs typeface="League Spartan"/>
              <a:sym typeface="League Spartan"/>
            </a:endParaRP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6" name="TextBox 15">
            <a:extLst>
              <a:ext uri="{FF2B5EF4-FFF2-40B4-BE49-F238E27FC236}">
                <a16:creationId xmlns:a16="http://schemas.microsoft.com/office/drawing/2014/main" id="{B51C4C54-6AEC-B2D8-FC79-BF2F588BDDB7}"/>
              </a:ext>
            </a:extLst>
          </p:cNvPr>
          <p:cNvSpPr txBox="1"/>
          <p:nvPr/>
        </p:nvSpPr>
        <p:spPr>
          <a:xfrm>
            <a:off x="3314700" y="886657"/>
            <a:ext cx="14973300" cy="738664"/>
          </a:xfrm>
          <a:prstGeom prst="rect">
            <a:avLst/>
          </a:prstGeom>
          <a:noFill/>
        </p:spPr>
        <p:txBody>
          <a:bodyPr wrap="square" rtlCol="0">
            <a:spAutoFit/>
          </a:bodyPr>
          <a:lstStyle/>
          <a:p>
            <a:endParaRPr lang="en-US" sz="2400"/>
          </a:p>
          <a:p>
            <a:endParaRPr lang="en-IN"/>
          </a:p>
        </p:txBody>
      </p:sp>
      <p:sp>
        <p:nvSpPr>
          <p:cNvPr id="4" name="TextBox 3">
            <a:extLst>
              <a:ext uri="{FF2B5EF4-FFF2-40B4-BE49-F238E27FC236}">
                <a16:creationId xmlns:a16="http://schemas.microsoft.com/office/drawing/2014/main" id="{3208EFF0-4CEA-5983-314D-8D3450982D87}"/>
              </a:ext>
            </a:extLst>
          </p:cNvPr>
          <p:cNvSpPr txBox="1"/>
          <p:nvPr/>
        </p:nvSpPr>
        <p:spPr>
          <a:xfrm>
            <a:off x="3528392" y="965076"/>
            <a:ext cx="14772860" cy="3077766"/>
          </a:xfrm>
          <a:prstGeom prst="rect">
            <a:avLst/>
          </a:prstGeom>
          <a:noFill/>
        </p:spPr>
        <p:txBody>
          <a:bodyPr wrap="square" rtlCol="0">
            <a:spAutoFit/>
          </a:bodyPr>
          <a:lstStyle/>
          <a:p>
            <a:r>
              <a:rPr lang="en-US" sz="3200" b="1"/>
              <a:t>Use Case Diagram</a:t>
            </a:r>
          </a:p>
          <a:p>
            <a:r>
              <a:rPr lang="en-US" sz="2800"/>
              <a:t>The overall use case diagram of the entire system is shown in fig- ure The user can install the plugin and then can continue his normal browsing behaviour. This plugin will automatically check the browsing pages for phishing and warns the user of the same.</a:t>
            </a:r>
          </a:p>
          <a:p>
            <a:r>
              <a:rPr lang="en-US" sz="2800"/>
              <a:t>Pre condition: The user visits a website and have plugin installed.</a:t>
            </a:r>
          </a:p>
          <a:p>
            <a:r>
              <a:rPr lang="en-US" sz="2800"/>
              <a:t>Post condition: The user is warned incase it’s a phishing website</a:t>
            </a:r>
            <a:r>
              <a:rPr lang="en-US" sz="3200"/>
              <a:t>.</a:t>
            </a:r>
          </a:p>
          <a:p>
            <a:endParaRPr lang="en-US"/>
          </a:p>
        </p:txBody>
      </p:sp>
      <p:pic>
        <p:nvPicPr>
          <p:cNvPr id="8" name="image3.png">
            <a:extLst>
              <a:ext uri="{FF2B5EF4-FFF2-40B4-BE49-F238E27FC236}">
                <a16:creationId xmlns:a16="http://schemas.microsoft.com/office/drawing/2014/main" id="{E3BD0045-522A-7C33-20D6-3BD616A86283}"/>
              </a:ext>
            </a:extLst>
          </p:cNvPr>
          <p:cNvPicPr>
            <a:picLocks noChangeAspect="1"/>
          </p:cNvPicPr>
          <p:nvPr/>
        </p:nvPicPr>
        <p:blipFill>
          <a:blip r:embed="rId3" cstate="print"/>
          <a:stretch>
            <a:fillRect/>
          </a:stretch>
        </p:blipFill>
        <p:spPr>
          <a:xfrm>
            <a:off x="6326992" y="4319841"/>
            <a:ext cx="9446408" cy="4190346"/>
          </a:xfrm>
          <a:prstGeom prst="rect">
            <a:avLst/>
          </a:prstGeom>
        </p:spPr>
      </p:pic>
    </p:spTree>
    <p:extLst>
      <p:ext uri="{BB962C8B-B14F-4D97-AF65-F5344CB8AC3E}">
        <p14:creationId xmlns:p14="http://schemas.microsoft.com/office/powerpoint/2010/main" val="269238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a:p>
        </p:txBody>
      </p:sp>
      <p:sp>
        <p:nvSpPr>
          <p:cNvPr id="3" name="TextBox 3"/>
          <p:cNvSpPr txBox="1"/>
          <p:nvPr/>
        </p:nvSpPr>
        <p:spPr>
          <a:xfrm>
            <a:off x="3389244" y="380300"/>
            <a:ext cx="10591800" cy="2308324"/>
          </a:xfrm>
          <a:prstGeom prst="rect">
            <a:avLst/>
          </a:prstGeom>
        </p:spPr>
        <p:txBody>
          <a:bodyPr wrap="square" lIns="0" tIns="0" rIns="0" bIns="0" rtlCol="0" anchor="t">
            <a:spAutoFit/>
          </a:bodyPr>
          <a:lstStyle/>
          <a:p>
            <a:pPr>
              <a:lnSpc>
                <a:spcPts val="6018"/>
              </a:lnSpc>
              <a:spcBef>
                <a:spcPct val="0"/>
              </a:spcBef>
            </a:pPr>
            <a:r>
              <a:rPr lang="en-IN" sz="4800" b="1">
                <a:effectLst/>
                <a:latin typeface="Times New Roman" panose="02020603050405020304" pitchFamily="18" charset="0"/>
                <a:ea typeface="Times New Roman" panose="02020603050405020304" pitchFamily="18" charset="0"/>
              </a:rPr>
              <a:t>SYSTEM DEVELOPMENT</a:t>
            </a:r>
          </a:p>
          <a:p>
            <a:pPr algn="l">
              <a:lnSpc>
                <a:spcPts val="6018"/>
              </a:lnSpc>
              <a:spcBef>
                <a:spcPct val="0"/>
              </a:spcBef>
            </a:pPr>
            <a:endParaRPr lang="en-US" sz="3200">
              <a:solidFill>
                <a:srgbClr val="593C8F"/>
              </a:solidFill>
              <a:latin typeface="League Spartan"/>
              <a:ea typeface="League Spartan"/>
              <a:cs typeface="League Spartan"/>
              <a:sym typeface="League Spartan"/>
            </a:endParaRPr>
          </a:p>
          <a:p>
            <a:pPr algn="l">
              <a:lnSpc>
                <a:spcPts val="6018"/>
              </a:lnSpc>
              <a:spcBef>
                <a:spcPct val="0"/>
              </a:spcBef>
            </a:pPr>
            <a:endParaRPr lang="en-US" sz="4800">
              <a:solidFill>
                <a:srgbClr val="593C8F"/>
              </a:solidFill>
              <a:latin typeface="League Spartan"/>
              <a:ea typeface="League Spartan"/>
              <a:cs typeface="League Spartan"/>
              <a:sym typeface="League Spartan"/>
            </a:endParaRPr>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6" name="TextBox 15">
            <a:extLst>
              <a:ext uri="{FF2B5EF4-FFF2-40B4-BE49-F238E27FC236}">
                <a16:creationId xmlns:a16="http://schemas.microsoft.com/office/drawing/2014/main" id="{B51C4C54-6AEC-B2D8-FC79-BF2F588BDDB7}"/>
              </a:ext>
            </a:extLst>
          </p:cNvPr>
          <p:cNvSpPr txBox="1"/>
          <p:nvPr/>
        </p:nvSpPr>
        <p:spPr>
          <a:xfrm>
            <a:off x="3314700" y="886657"/>
            <a:ext cx="14973300" cy="738664"/>
          </a:xfrm>
          <a:prstGeom prst="rect">
            <a:avLst/>
          </a:prstGeom>
          <a:noFill/>
        </p:spPr>
        <p:txBody>
          <a:bodyPr wrap="square" rtlCol="0">
            <a:spAutoFit/>
          </a:bodyPr>
          <a:lstStyle/>
          <a:p>
            <a:endParaRPr lang="en-US" sz="2400"/>
          </a:p>
          <a:p>
            <a:endParaRPr lang="en-IN"/>
          </a:p>
        </p:txBody>
      </p:sp>
      <p:sp>
        <p:nvSpPr>
          <p:cNvPr id="4" name="TextBox 3">
            <a:extLst>
              <a:ext uri="{FF2B5EF4-FFF2-40B4-BE49-F238E27FC236}">
                <a16:creationId xmlns:a16="http://schemas.microsoft.com/office/drawing/2014/main" id="{B5EEE40B-AEA0-F0D4-455C-E0C82DD20C28}"/>
              </a:ext>
            </a:extLst>
          </p:cNvPr>
          <p:cNvSpPr txBox="1"/>
          <p:nvPr/>
        </p:nvSpPr>
        <p:spPr>
          <a:xfrm>
            <a:off x="3394213" y="1405456"/>
            <a:ext cx="13855147" cy="1200329"/>
          </a:xfrm>
          <a:prstGeom prst="rect">
            <a:avLst/>
          </a:prstGeom>
          <a:noFill/>
        </p:spPr>
        <p:txBody>
          <a:bodyPr wrap="square" rtlCol="0">
            <a:spAutoFit/>
          </a:bodyPr>
          <a:lstStyle/>
          <a:p>
            <a:r>
              <a:rPr lang="en-US" sz="2400">
                <a:effectLst/>
                <a:latin typeface="Times New Roman" panose="02020603050405020304" pitchFamily="18" charset="0"/>
                <a:ea typeface="Times New Roman" panose="02020603050405020304" pitchFamily="18" charset="0"/>
              </a:rPr>
              <a:t>The system is overall split into backend and plugin. The backend</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consists of dataset preprocessing and training modules. The frontend</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which is the plugin consists of javascript files for content script and</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background script including the Random Forest script. The plugin also</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consists of HTML and CSS files for the user interface</a:t>
            </a:r>
            <a:endParaRPr lang="en-IN" sz="2400"/>
          </a:p>
        </p:txBody>
      </p:sp>
      <p:pic>
        <p:nvPicPr>
          <p:cNvPr id="8" name="image9.jpeg">
            <a:extLst>
              <a:ext uri="{FF2B5EF4-FFF2-40B4-BE49-F238E27FC236}">
                <a16:creationId xmlns:a16="http://schemas.microsoft.com/office/drawing/2014/main" id="{1CFA6090-1A42-83D2-3E39-08CF7037203F}"/>
              </a:ext>
            </a:extLst>
          </p:cNvPr>
          <p:cNvPicPr>
            <a:picLocks noChangeAspect="1"/>
          </p:cNvPicPr>
          <p:nvPr/>
        </p:nvPicPr>
        <p:blipFill>
          <a:blip r:embed="rId3" cstate="print"/>
          <a:stretch>
            <a:fillRect/>
          </a:stretch>
        </p:blipFill>
        <p:spPr>
          <a:xfrm>
            <a:off x="13184255" y="3054397"/>
            <a:ext cx="4759990" cy="5803527"/>
          </a:xfrm>
          <a:prstGeom prst="rect">
            <a:avLst/>
          </a:prstGeom>
        </p:spPr>
      </p:pic>
      <p:sp>
        <p:nvSpPr>
          <p:cNvPr id="11" name="TextBox 10">
            <a:extLst>
              <a:ext uri="{FF2B5EF4-FFF2-40B4-BE49-F238E27FC236}">
                <a16:creationId xmlns:a16="http://schemas.microsoft.com/office/drawing/2014/main" id="{8EEABCE7-0DEF-26E9-FBCC-2468FA6F2C6E}"/>
              </a:ext>
            </a:extLst>
          </p:cNvPr>
          <p:cNvSpPr txBox="1"/>
          <p:nvPr/>
        </p:nvSpPr>
        <p:spPr>
          <a:xfrm>
            <a:off x="3392556" y="2889682"/>
            <a:ext cx="9485243" cy="5909310"/>
          </a:xfrm>
          <a:prstGeom prst="rect">
            <a:avLst/>
          </a:prstGeom>
          <a:noFill/>
        </p:spPr>
        <p:txBody>
          <a:bodyPr wrap="square" rtlCol="0">
            <a:spAutoFit/>
          </a:bodyPr>
          <a:lstStyle/>
          <a:p>
            <a:r>
              <a:rPr lang="en-US" sz="2400" b="1"/>
              <a:t>Technology and Tools Used</a:t>
            </a:r>
          </a:p>
          <a:p>
            <a:pPr>
              <a:buFont typeface="+mj-lt"/>
              <a:buAutoNum type="arabicPeriod"/>
            </a:pPr>
            <a:r>
              <a:rPr lang="en-US" sz="2400" b="1"/>
              <a:t>Random Forest Classifier</a:t>
            </a:r>
            <a:r>
              <a:rPr lang="en-US" sz="2400"/>
              <a:t>: A machine learning algorithm employed to accurately classify URLs as either phishing or legitimate based on a set of features.</a:t>
            </a:r>
          </a:p>
          <a:p>
            <a:pPr>
              <a:buFont typeface="+mj-lt"/>
              <a:buAutoNum type="arabicPeriod"/>
            </a:pPr>
            <a:r>
              <a:rPr lang="en-US" sz="2400" b="1"/>
              <a:t>Python</a:t>
            </a:r>
            <a:r>
              <a:rPr lang="en-US" sz="2400"/>
              <a:t>: The primary programming language used for developing the classification model and data preprocessing.</a:t>
            </a:r>
          </a:p>
          <a:p>
            <a:pPr>
              <a:buFont typeface="+mj-lt"/>
              <a:buAutoNum type="arabicPeriod"/>
            </a:pPr>
            <a:r>
              <a:rPr lang="en-US" sz="2400" b="1"/>
              <a:t>JavaScript</a:t>
            </a:r>
            <a:r>
              <a:rPr lang="en-US" sz="2400"/>
              <a:t>: Utilized for developing the Chrome extension, allowing real-time analysis of URLs while browsing.</a:t>
            </a:r>
          </a:p>
          <a:p>
            <a:pPr>
              <a:buFont typeface="+mj-lt"/>
              <a:buAutoNum type="arabicPeriod"/>
            </a:pPr>
            <a:r>
              <a:rPr lang="en-US" sz="2400" b="1"/>
              <a:t>Chrome Extension API</a:t>
            </a:r>
            <a:r>
              <a:rPr lang="en-US" sz="2400"/>
              <a:t>: The framework used to build the extension, enabling integration with the Chrome browser and access to necessary web resources.</a:t>
            </a:r>
          </a:p>
          <a:p>
            <a:pPr>
              <a:buFont typeface="+mj-lt"/>
              <a:buAutoNum type="arabicPeriod"/>
            </a:pPr>
            <a:r>
              <a:rPr lang="en-US" sz="2400" b="1"/>
              <a:t>Scikit-learn</a:t>
            </a:r>
            <a:r>
              <a:rPr lang="en-US" sz="2400"/>
              <a:t>: A Python library used for implementing the Random Forest Classifier and other machine learning functionalities.</a:t>
            </a:r>
          </a:p>
          <a:p>
            <a:pPr>
              <a:buFont typeface="+mj-lt"/>
              <a:buAutoNum type="arabicPeriod"/>
            </a:pPr>
            <a:r>
              <a:rPr lang="en-US" sz="2400" b="1"/>
              <a:t>NumPy</a:t>
            </a:r>
            <a:r>
              <a:rPr lang="en-US" sz="2400"/>
              <a:t>: A library for numerical computations in Python, facilitating data manipulation and analysis.</a:t>
            </a:r>
          </a:p>
          <a:p>
            <a:endParaRPr lang="en-IN"/>
          </a:p>
        </p:txBody>
      </p:sp>
    </p:spTree>
    <p:extLst>
      <p:ext uri="{BB962C8B-B14F-4D97-AF65-F5344CB8AC3E}">
        <p14:creationId xmlns:p14="http://schemas.microsoft.com/office/powerpoint/2010/main" val="22276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a:p>
        </p:txBody>
      </p:sp>
      <p:sp>
        <p:nvSpPr>
          <p:cNvPr id="12" name="TextBox 12"/>
          <p:cNvSpPr txBox="1"/>
          <p:nvPr/>
        </p:nvSpPr>
        <p:spPr>
          <a:xfrm>
            <a:off x="1905000" y="3924300"/>
            <a:ext cx="3255770" cy="589649"/>
          </a:xfrm>
          <a:prstGeom prst="rect">
            <a:avLst/>
          </a:prstGeom>
        </p:spPr>
        <p:txBody>
          <a:bodyPr lIns="0" tIns="0" rIns="0" bIns="0" rtlCol="0" anchor="t">
            <a:spAutoFit/>
          </a:bodyPr>
          <a:lstStyle/>
          <a:p>
            <a:pPr algn="l">
              <a:lnSpc>
                <a:spcPts val="5080"/>
              </a:lnSpc>
              <a:spcBef>
                <a:spcPct val="0"/>
              </a:spcBef>
            </a:pPr>
            <a:r>
              <a:rPr lang="en-US" sz="3629">
                <a:solidFill>
                  <a:srgbClr val="000000"/>
                </a:solidFill>
                <a:latin typeface="Lato Bold"/>
                <a:ea typeface="Lato Bold"/>
                <a:cs typeface="Lato Bold"/>
                <a:sym typeface="Lato Bold"/>
              </a:rPr>
              <a:t> </a:t>
            </a:r>
          </a:p>
        </p:txBody>
      </p:sp>
      <p:sp>
        <p:nvSpPr>
          <p:cNvPr id="14" name="AutoShape 1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21" name="TextBox 20">
            <a:extLst>
              <a:ext uri="{FF2B5EF4-FFF2-40B4-BE49-F238E27FC236}">
                <a16:creationId xmlns:a16="http://schemas.microsoft.com/office/drawing/2014/main" id="{0378CE46-388F-6CD0-170D-0EC34FD45493}"/>
              </a:ext>
            </a:extLst>
          </p:cNvPr>
          <p:cNvSpPr txBox="1"/>
          <p:nvPr/>
        </p:nvSpPr>
        <p:spPr>
          <a:xfrm>
            <a:off x="381000" y="502224"/>
            <a:ext cx="13258800" cy="861774"/>
          </a:xfrm>
          <a:prstGeom prst="rect">
            <a:avLst/>
          </a:prstGeom>
          <a:noFill/>
        </p:spPr>
        <p:txBody>
          <a:bodyPr wrap="square">
            <a:spAutoFit/>
          </a:bodyPr>
          <a:lstStyle/>
          <a:p>
            <a:pPr algn="l">
              <a:lnSpc>
                <a:spcPts val="6018"/>
              </a:lnSpc>
              <a:spcBef>
                <a:spcPct val="0"/>
              </a:spcBef>
            </a:pPr>
            <a:r>
              <a:rPr lang="en-US" sz="4800">
                <a:solidFill>
                  <a:srgbClr val="593C8F"/>
                </a:solidFill>
                <a:latin typeface="League Spartan"/>
                <a:ea typeface="League Spartan"/>
                <a:cs typeface="League Spartan"/>
                <a:sym typeface="League Spartan"/>
              </a:rPr>
              <a:t>PROTOTYPE ACROSS THE MODULES</a:t>
            </a:r>
          </a:p>
        </p:txBody>
      </p:sp>
      <p:sp>
        <p:nvSpPr>
          <p:cNvPr id="3" name="TextBox 2">
            <a:extLst>
              <a:ext uri="{FF2B5EF4-FFF2-40B4-BE49-F238E27FC236}">
                <a16:creationId xmlns:a16="http://schemas.microsoft.com/office/drawing/2014/main" id="{57D0BCB7-1D0E-FC7C-89A5-04B2F908716D}"/>
              </a:ext>
            </a:extLst>
          </p:cNvPr>
          <p:cNvSpPr txBox="1"/>
          <p:nvPr/>
        </p:nvSpPr>
        <p:spPr>
          <a:xfrm>
            <a:off x="407504" y="1727180"/>
            <a:ext cx="17042296" cy="5970865"/>
          </a:xfrm>
          <a:prstGeom prst="rect">
            <a:avLst/>
          </a:prstGeom>
          <a:noFill/>
        </p:spPr>
        <p:txBody>
          <a:bodyPr wrap="square" rtlCol="0">
            <a:spAutoFit/>
          </a:bodyPr>
          <a:lstStyle/>
          <a:p>
            <a:r>
              <a:rPr lang="en-US" sz="2800"/>
              <a:t>The input and output to each module of the system is described in this section.</a:t>
            </a:r>
          </a:p>
          <a:p>
            <a:r>
              <a:rPr lang="en-US" sz="2800"/>
              <a:t>•	</a:t>
            </a:r>
            <a:r>
              <a:rPr lang="en-US" sz="2800" b="1"/>
              <a:t>Preprocessing</a:t>
            </a:r>
            <a:r>
              <a:rPr lang="en-US" sz="2800"/>
              <a:t>: This module takes the downloaded dataset in arff</a:t>
            </a:r>
          </a:p>
          <a:p>
            <a:r>
              <a:rPr lang="en-US" sz="2800"/>
              <a:t>format and the creates four new files listed as training features, training class labels, testing features, testing class labels.</a:t>
            </a:r>
          </a:p>
          <a:p>
            <a:r>
              <a:rPr lang="en-US" sz="2800"/>
              <a:t>•	</a:t>
            </a:r>
            <a:r>
              <a:rPr lang="en-US" sz="2800" b="1"/>
              <a:t>Training</a:t>
            </a:r>
            <a:r>
              <a:rPr lang="en-US" sz="2800"/>
              <a:t>: This module takes the four output files from pre-</a:t>
            </a:r>
          </a:p>
          <a:p>
            <a:r>
              <a:rPr lang="en-US" sz="2800"/>
              <a:t>processor and gives a trained Random Forest object along with the cross validation score on the training set.</a:t>
            </a:r>
          </a:p>
          <a:p>
            <a:r>
              <a:rPr lang="en-US" sz="2800"/>
              <a:t>•	</a:t>
            </a:r>
            <a:r>
              <a:rPr lang="en-US" sz="2800" b="1"/>
              <a:t>Exporting model</a:t>
            </a:r>
            <a:r>
              <a:rPr lang="en-US" sz="2800"/>
              <a:t>: This module takes the learned Random Forest</a:t>
            </a:r>
          </a:p>
          <a:p>
            <a:r>
              <a:rPr lang="en-US" sz="2800"/>
              <a:t>classifier object and the recursively generates its JSON represen- tation which is written to file in disk.</a:t>
            </a:r>
          </a:p>
          <a:p>
            <a:r>
              <a:rPr lang="en-US" sz="2800"/>
              <a:t>•	</a:t>
            </a:r>
            <a:r>
              <a:rPr lang="en-US" sz="2800" b="1"/>
              <a:t>Plugin Feature Extraction</a:t>
            </a:r>
            <a:r>
              <a:rPr lang="en-US" sz="2800"/>
              <a:t>: This module takes a webpage as in-</a:t>
            </a:r>
          </a:p>
          <a:p>
            <a:r>
              <a:rPr lang="en-US" sz="2800"/>
              <a:t>put and generates a feature vector with 17 encoded features.</a:t>
            </a:r>
          </a:p>
          <a:p>
            <a:r>
              <a:rPr lang="en-US" sz="2800"/>
              <a:t>•	</a:t>
            </a:r>
            <a:r>
              <a:rPr lang="en-US" sz="2800" b="1"/>
              <a:t>Classification</a:t>
            </a:r>
            <a:r>
              <a:rPr lang="en-US" sz="2800"/>
              <a:t>: This module takes the feature vector from feature extraction module and the JSON format from the Exporting mod- el module and then gives a boolean output which denotes whether the webpage is legitimate or phishing</a:t>
            </a:r>
          </a:p>
          <a:p>
            <a:endParaRPr lang="en-IN"/>
          </a:p>
        </p:txBody>
      </p:sp>
    </p:spTree>
    <p:extLst>
      <p:ext uri="{BB962C8B-B14F-4D97-AF65-F5344CB8AC3E}">
        <p14:creationId xmlns:p14="http://schemas.microsoft.com/office/powerpoint/2010/main" val="82617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a:p>
        </p:txBody>
      </p:sp>
      <p:sp>
        <p:nvSpPr>
          <p:cNvPr id="12" name="TextBox 12"/>
          <p:cNvSpPr txBox="1"/>
          <p:nvPr/>
        </p:nvSpPr>
        <p:spPr>
          <a:xfrm>
            <a:off x="1905000" y="3924300"/>
            <a:ext cx="3255770" cy="589649"/>
          </a:xfrm>
          <a:prstGeom prst="rect">
            <a:avLst/>
          </a:prstGeom>
        </p:spPr>
        <p:txBody>
          <a:bodyPr lIns="0" tIns="0" rIns="0" bIns="0" rtlCol="0" anchor="t">
            <a:spAutoFit/>
          </a:bodyPr>
          <a:lstStyle/>
          <a:p>
            <a:pPr algn="l">
              <a:lnSpc>
                <a:spcPts val="5080"/>
              </a:lnSpc>
              <a:spcBef>
                <a:spcPct val="0"/>
              </a:spcBef>
            </a:pPr>
            <a:r>
              <a:rPr lang="en-US" sz="3629">
                <a:solidFill>
                  <a:srgbClr val="000000"/>
                </a:solidFill>
                <a:latin typeface="Lato Bold"/>
                <a:ea typeface="Lato Bold"/>
                <a:cs typeface="Lato Bold"/>
                <a:sym typeface="Lato Bold"/>
              </a:rPr>
              <a:t> </a:t>
            </a:r>
          </a:p>
        </p:txBody>
      </p:sp>
      <p:sp>
        <p:nvSpPr>
          <p:cNvPr id="14" name="AutoShape 1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21" name="TextBox 20">
            <a:extLst>
              <a:ext uri="{FF2B5EF4-FFF2-40B4-BE49-F238E27FC236}">
                <a16:creationId xmlns:a16="http://schemas.microsoft.com/office/drawing/2014/main" id="{0378CE46-388F-6CD0-170D-0EC34FD45493}"/>
              </a:ext>
            </a:extLst>
          </p:cNvPr>
          <p:cNvSpPr txBox="1"/>
          <p:nvPr/>
        </p:nvSpPr>
        <p:spPr>
          <a:xfrm>
            <a:off x="381000" y="558885"/>
            <a:ext cx="9150626" cy="861774"/>
          </a:xfrm>
          <a:prstGeom prst="rect">
            <a:avLst/>
          </a:prstGeom>
          <a:noFill/>
        </p:spPr>
        <p:txBody>
          <a:bodyPr wrap="square">
            <a:spAutoFit/>
          </a:bodyPr>
          <a:lstStyle/>
          <a:p>
            <a:pPr algn="l">
              <a:lnSpc>
                <a:spcPts val="6018"/>
              </a:lnSpc>
              <a:spcBef>
                <a:spcPct val="0"/>
              </a:spcBef>
            </a:pPr>
            <a:r>
              <a:rPr lang="en-US" sz="4800">
                <a:solidFill>
                  <a:srgbClr val="593C8F"/>
                </a:solidFill>
                <a:latin typeface="League Spartan"/>
                <a:ea typeface="League Spartan"/>
                <a:cs typeface="League Spartan"/>
                <a:sym typeface="League Spartan"/>
              </a:rPr>
              <a:t>Working Model</a:t>
            </a:r>
          </a:p>
        </p:txBody>
      </p:sp>
      <p:sp>
        <p:nvSpPr>
          <p:cNvPr id="23" name="TextBox 22">
            <a:extLst>
              <a:ext uri="{FF2B5EF4-FFF2-40B4-BE49-F238E27FC236}">
                <a16:creationId xmlns:a16="http://schemas.microsoft.com/office/drawing/2014/main" id="{9E1DF430-8384-0CAA-B616-3DA8DD3266C8}"/>
              </a:ext>
            </a:extLst>
          </p:cNvPr>
          <p:cNvSpPr txBox="1"/>
          <p:nvPr/>
        </p:nvSpPr>
        <p:spPr>
          <a:xfrm>
            <a:off x="727213" y="1675951"/>
            <a:ext cx="8458200" cy="1477328"/>
          </a:xfrm>
          <a:prstGeom prst="rect">
            <a:avLst/>
          </a:prstGeom>
          <a:noFill/>
        </p:spPr>
        <p:txBody>
          <a:bodyPr wrap="square" rtlCol="0">
            <a:spAutoFit/>
          </a:bodyPr>
          <a:lstStyle/>
          <a:p>
            <a:r>
              <a:rPr lang="en-US" sz="2400">
                <a:effectLst/>
                <a:latin typeface="Times New Roman" panose="02020603050405020304" pitchFamily="18" charset="0"/>
                <a:ea typeface="Times New Roman" panose="02020603050405020304" pitchFamily="18" charset="0"/>
              </a:rPr>
              <a:t>The output of the plugin while visiting a phishing site taken from</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PhishTank. This site has a low trust value and also the light red circle in-</a:t>
            </a:r>
            <a:r>
              <a:rPr lang="en-US" sz="2400" spc="-35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dicates</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phishing</a:t>
            </a:r>
            <a:r>
              <a:rPr lang="en-US" sz="2000">
                <a:effectLst/>
                <a:latin typeface="Times New Roman" panose="02020603050405020304" pitchFamily="18" charset="0"/>
                <a:ea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endParaRPr>
          </a:p>
          <a:p>
            <a:endParaRPr lang="en-IN"/>
          </a:p>
        </p:txBody>
      </p:sp>
      <p:sp>
        <p:nvSpPr>
          <p:cNvPr id="32" name="TextBox 31">
            <a:extLst>
              <a:ext uri="{FF2B5EF4-FFF2-40B4-BE49-F238E27FC236}">
                <a16:creationId xmlns:a16="http://schemas.microsoft.com/office/drawing/2014/main" id="{038D241E-F85F-522E-F7D7-667DC04728BB}"/>
              </a:ext>
            </a:extLst>
          </p:cNvPr>
          <p:cNvSpPr txBox="1"/>
          <p:nvPr/>
        </p:nvSpPr>
        <p:spPr>
          <a:xfrm>
            <a:off x="10972800" y="1639522"/>
            <a:ext cx="7162800" cy="1200329"/>
          </a:xfrm>
          <a:prstGeom prst="rect">
            <a:avLst/>
          </a:prstGeom>
          <a:noFill/>
        </p:spPr>
        <p:txBody>
          <a:bodyPr wrap="square" rtlCol="0">
            <a:spAutoFit/>
          </a:bodyPr>
          <a:lstStyle/>
          <a:p>
            <a:r>
              <a:rPr lang="en-US" sz="2400">
                <a:effectLst/>
                <a:latin typeface="Times New Roman" panose="02020603050405020304" pitchFamily="18" charset="0"/>
                <a:ea typeface="Times New Roman" panose="02020603050405020304" pitchFamily="18" charset="0"/>
              </a:rPr>
              <a:t>The precision, recall and F1 score of the phishing classifier is cal-</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culated manually using javascript on the test data set. The results are</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shown</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in the</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figure</a:t>
            </a:r>
            <a:endParaRPr lang="en-IN" sz="2400"/>
          </a:p>
        </p:txBody>
      </p:sp>
      <p:pic>
        <p:nvPicPr>
          <p:cNvPr id="33" name="image17.jpeg">
            <a:extLst>
              <a:ext uri="{FF2B5EF4-FFF2-40B4-BE49-F238E27FC236}">
                <a16:creationId xmlns:a16="http://schemas.microsoft.com/office/drawing/2014/main" id="{52E273DE-A2B0-9C5A-637B-6E3D58BDAB45}"/>
              </a:ext>
            </a:extLst>
          </p:cNvPr>
          <p:cNvPicPr>
            <a:picLocks noChangeAspect="1"/>
          </p:cNvPicPr>
          <p:nvPr/>
        </p:nvPicPr>
        <p:blipFill>
          <a:blip r:embed="rId3" cstate="print"/>
          <a:stretch>
            <a:fillRect/>
          </a:stretch>
        </p:blipFill>
        <p:spPr>
          <a:xfrm>
            <a:off x="11055626" y="3220128"/>
            <a:ext cx="5638800" cy="5422380"/>
          </a:xfrm>
          <a:prstGeom prst="rect">
            <a:avLst/>
          </a:prstGeom>
        </p:spPr>
      </p:pic>
      <p:pic>
        <p:nvPicPr>
          <p:cNvPr id="4" name="Picture 3">
            <a:extLst>
              <a:ext uri="{FF2B5EF4-FFF2-40B4-BE49-F238E27FC236}">
                <a16:creationId xmlns:a16="http://schemas.microsoft.com/office/drawing/2014/main" id="{E97F6265-BAF6-D6F7-1E80-6F22DB8932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5259" y="3153279"/>
            <a:ext cx="4962108" cy="66470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1321</Words>
  <Application>Microsoft Office PowerPoint</Application>
  <PresentationFormat>Custom</PresentationFormat>
  <Paragraphs>100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Myanmar Text</vt:lpstr>
      <vt:lpstr>Arial</vt:lpstr>
      <vt:lpstr>Calibri</vt:lpstr>
      <vt:lpstr>Poppins</vt:lpstr>
      <vt:lpstr>Wingdings</vt:lpstr>
      <vt:lpstr>Symbol</vt:lpstr>
      <vt:lpstr>Times New Roman</vt:lpstr>
      <vt:lpstr>Lato Bold</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cp:lastModifiedBy>sathwik kotian</cp:lastModifiedBy>
  <cp:revision>9</cp:revision>
  <dcterms:created xsi:type="dcterms:W3CDTF">2006-08-16T00:00:00Z</dcterms:created>
  <dcterms:modified xsi:type="dcterms:W3CDTF">2024-07-30T07:35:27Z</dcterms:modified>
  <dc:identifier>DAGMVvVqeNM</dc:identifier>
</cp:coreProperties>
</file>