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6A5A0-7B3D-44C5-BF82-783E64805249}" v="10" dt="2021-09-01T11:05:04.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0D69-E4CA-4229-9336-D7D189BC4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A1196E-88A9-481A-B2F5-47640F111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3A6DD0-03B1-4C19-9434-79BF3AAB1F2E}"/>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943E0621-CFE5-47FE-8EC9-5833DA4CA9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954A6-C53B-4E92-92D5-8276E012F7FB}"/>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342277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CDAE-6FF3-4ABB-B826-8366475AE2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19E50E-0C03-4ED1-9ECD-7A328C024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D08F8-931C-4645-AD0E-A93305A34AC2}"/>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C42A8D23-51AC-4403-B807-5B677D74E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A225A-5FC0-49F9-B435-043C91F61E7D}"/>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289042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6D59B-3E5E-4863-A1E0-F525982D5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BE6CF-7190-40FD-B996-096C215F5F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AFF41-FF39-4474-B30D-272E70EC7E9A}"/>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2310F235-5D75-4ACC-824B-76C4A81B49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4D63E-D728-49F5-9B3C-50540FFA9ADC}"/>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267726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A61D-7F09-4FAF-8ED5-9737A819CB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B0A99A-91F5-4D00-8379-8139A6E2E0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04FE3-5ED9-47B0-99F6-15122EF54723}"/>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E54DDDCB-8F9F-4A33-9F50-DDCF1ACD4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0E37D-ACB1-4F48-A811-6FEB134A9759}"/>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100193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8C22-2940-423F-8836-55987EFBE7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800EF7-BA84-4B92-AB34-9567DB6D9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7226F-6A3C-4985-9B3D-F7D9F468CF52}"/>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EDDC3B55-F65D-4344-A421-27BAF9C87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FDCA1-3230-43BB-A687-F7E29E547D8C}"/>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287355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D6E6-9175-41D9-A145-1EA176A702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9E2E85-035E-4F27-8DD3-C50B76507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7948BB-9F82-4F61-A424-B0F7338D52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5E2505-D45F-4D8F-A37D-148098C46546}"/>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6" name="Footer Placeholder 5">
            <a:extLst>
              <a:ext uri="{FF2B5EF4-FFF2-40B4-BE49-F238E27FC236}">
                <a16:creationId xmlns:a16="http://schemas.microsoft.com/office/drawing/2014/main" id="{97A5F13E-74AF-44E2-9C9A-5582D8D886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C26450-822C-4843-8AA2-A283F4AB5330}"/>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52418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F050-8668-4D06-932C-3D2062981D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134AD1-6ED5-4C4D-91B0-25EF72C1A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CD191-1125-4306-BC0B-42342EF83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B9AC52-2F25-4F39-873E-95103DA1F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5B5FF-386D-4F23-8B0A-6C6FF85AA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814B7A-5C64-4855-8FBD-DFCE4DBE468C}"/>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8" name="Footer Placeholder 7">
            <a:extLst>
              <a:ext uri="{FF2B5EF4-FFF2-40B4-BE49-F238E27FC236}">
                <a16:creationId xmlns:a16="http://schemas.microsoft.com/office/drawing/2014/main" id="{E090EA9D-0398-42C7-8AFD-52B4467779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CFFE0F-A681-4C11-A754-744299BF0999}"/>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415416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DA7D-E081-446A-9816-D61E33B547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8AD7FD-3043-4257-89DB-80EC1716AB88}"/>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4" name="Footer Placeholder 3">
            <a:extLst>
              <a:ext uri="{FF2B5EF4-FFF2-40B4-BE49-F238E27FC236}">
                <a16:creationId xmlns:a16="http://schemas.microsoft.com/office/drawing/2014/main" id="{2AFBE95E-AC4F-4F60-AD55-885929AE48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93F611-86AE-4430-AE8B-75D69ECD44DD}"/>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365368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3430E-C56C-4FF2-8132-3A435DA8858E}"/>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3" name="Footer Placeholder 2">
            <a:extLst>
              <a:ext uri="{FF2B5EF4-FFF2-40B4-BE49-F238E27FC236}">
                <a16:creationId xmlns:a16="http://schemas.microsoft.com/office/drawing/2014/main" id="{6C120E2E-2F5F-497F-A54A-97BF4CDD37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63409A-A207-408D-B5C3-126FF167CF94}"/>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421435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251B-6D65-4B5D-89FA-9F6D1A2FB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D537A7-CE43-4E8B-B139-FF2171C80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C1C6E2-2DFA-42D1-BA06-A5591A9A3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9FF0A-B07A-4442-852F-BDDB7EA9D278}"/>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6" name="Footer Placeholder 5">
            <a:extLst>
              <a:ext uri="{FF2B5EF4-FFF2-40B4-BE49-F238E27FC236}">
                <a16:creationId xmlns:a16="http://schemas.microsoft.com/office/drawing/2014/main" id="{5C97970F-1C58-4BDA-B241-625A8E5D57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CB093-068D-49EB-8F37-43C38D21FDED}"/>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37332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EDFF-3940-434C-8937-9272C0B6F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8D515E-BFCA-47B2-8876-271F0B01C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A58C87-F874-4CE3-8E5F-B3D7E42D7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8825C4-07FD-41E0-883B-52C49D38A777}"/>
              </a:ext>
            </a:extLst>
          </p:cNvPr>
          <p:cNvSpPr>
            <a:spLocks noGrp="1"/>
          </p:cNvSpPr>
          <p:nvPr>
            <p:ph type="dt" sz="half" idx="10"/>
          </p:nvPr>
        </p:nvSpPr>
        <p:spPr/>
        <p:txBody>
          <a:bodyPr/>
          <a:lstStyle/>
          <a:p>
            <a:fld id="{2CC3DEB2-F3AB-4D9E-B147-C320D4EA48CC}" type="datetimeFigureOut">
              <a:rPr lang="en-IN" smtClean="0"/>
              <a:t>01-09-2021</a:t>
            </a:fld>
            <a:endParaRPr lang="en-IN"/>
          </a:p>
        </p:txBody>
      </p:sp>
      <p:sp>
        <p:nvSpPr>
          <p:cNvPr id="6" name="Footer Placeholder 5">
            <a:extLst>
              <a:ext uri="{FF2B5EF4-FFF2-40B4-BE49-F238E27FC236}">
                <a16:creationId xmlns:a16="http://schemas.microsoft.com/office/drawing/2014/main" id="{204E7786-F65E-416C-BC0E-7A5F6D6A46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9FB74-B40C-4C44-BC5B-6788C67E165D}"/>
              </a:ext>
            </a:extLst>
          </p:cNvPr>
          <p:cNvSpPr>
            <a:spLocks noGrp="1"/>
          </p:cNvSpPr>
          <p:nvPr>
            <p:ph type="sldNum" sz="quarter" idx="12"/>
          </p:nvPr>
        </p:nvSpPr>
        <p:spPr/>
        <p:txBody>
          <a:bodyPr/>
          <a:lstStyle/>
          <a:p>
            <a:fld id="{266DED77-D230-4F4C-BC61-7A00454A8CFE}" type="slidenum">
              <a:rPr lang="en-IN" smtClean="0"/>
              <a:t>‹#›</a:t>
            </a:fld>
            <a:endParaRPr lang="en-IN"/>
          </a:p>
        </p:txBody>
      </p:sp>
    </p:spTree>
    <p:extLst>
      <p:ext uri="{BB962C8B-B14F-4D97-AF65-F5344CB8AC3E}">
        <p14:creationId xmlns:p14="http://schemas.microsoft.com/office/powerpoint/2010/main" val="175722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AF7DB-00A9-42F6-86F6-FD462DD89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3123B1-DCB5-48A5-AB7B-9291DC515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72703-174D-44C5-A71D-2362701C15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3DEB2-F3AB-4D9E-B147-C320D4EA48CC}" type="datetimeFigureOut">
              <a:rPr lang="en-IN" smtClean="0"/>
              <a:t>01-09-2021</a:t>
            </a:fld>
            <a:endParaRPr lang="en-IN"/>
          </a:p>
        </p:txBody>
      </p:sp>
      <p:sp>
        <p:nvSpPr>
          <p:cNvPr id="5" name="Footer Placeholder 4">
            <a:extLst>
              <a:ext uri="{FF2B5EF4-FFF2-40B4-BE49-F238E27FC236}">
                <a16:creationId xmlns:a16="http://schemas.microsoft.com/office/drawing/2014/main" id="{1D25ED12-19E3-4BC5-B4D3-819AE61C3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E6C072-8D3D-4AFF-A620-C21604AA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DED77-D230-4F4C-BC61-7A00454A8CFE}" type="slidenum">
              <a:rPr lang="en-IN" smtClean="0"/>
              <a:t>‹#›</a:t>
            </a:fld>
            <a:endParaRPr lang="en-IN"/>
          </a:p>
        </p:txBody>
      </p:sp>
    </p:spTree>
    <p:extLst>
      <p:ext uri="{BB962C8B-B14F-4D97-AF65-F5344CB8AC3E}">
        <p14:creationId xmlns:p14="http://schemas.microsoft.com/office/powerpoint/2010/main" val="98143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groups.yahoo.com/group/scrumdevelopment/message/31616?threaded=1&amp;p=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342AAF-00BF-422E-9D47-F69656637C2D}"/>
              </a:ext>
            </a:extLst>
          </p:cNvPr>
          <p:cNvPicPr>
            <a:picLocks noGrp="1"/>
          </p:cNvPicPr>
          <p:nvPr>
            <p:ph idx="1"/>
          </p:nvPr>
        </p:nvPicPr>
        <p:blipFill>
          <a:blip r:embed="rId2"/>
          <a:stretch>
            <a:fillRect/>
          </a:stretch>
        </p:blipFill>
        <p:spPr>
          <a:xfrm>
            <a:off x="2162175" y="74170"/>
            <a:ext cx="7867650" cy="4067175"/>
          </a:xfrm>
          <a:prstGeom prst="rect">
            <a:avLst/>
          </a:prstGeom>
        </p:spPr>
      </p:pic>
      <p:sp>
        <p:nvSpPr>
          <p:cNvPr id="5" name="TextBox 4">
            <a:extLst>
              <a:ext uri="{FF2B5EF4-FFF2-40B4-BE49-F238E27FC236}">
                <a16:creationId xmlns:a16="http://schemas.microsoft.com/office/drawing/2014/main" id="{04B74690-BFD0-41D0-B046-CFBB5D838B7C}"/>
              </a:ext>
            </a:extLst>
          </p:cNvPr>
          <p:cNvSpPr txBox="1"/>
          <p:nvPr/>
        </p:nvSpPr>
        <p:spPr>
          <a:xfrm>
            <a:off x="1966364" y="4322322"/>
            <a:ext cx="8383349" cy="246150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He teaches the members how to follow the scrum rules. </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He is a coach for all members including their behaving with the team and he facilitate for the work to productive and make it delivery ready. </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Team to focus towards and work protecting the team as shield form other people in org making the team members do which is not part of their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Scrum master can lead more than one team . multiskilled and  great leader and make the team work independently focussed on delivering in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200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EE3E3C-2A3E-4054-B5E6-83FF37F357DE}"/>
              </a:ext>
            </a:extLst>
          </p:cNvPr>
          <p:cNvSpPr txBox="1"/>
          <p:nvPr/>
        </p:nvSpPr>
        <p:spPr>
          <a:xfrm>
            <a:off x="250853" y="1200144"/>
            <a:ext cx="11489299" cy="3139321"/>
          </a:xfrm>
          <a:prstGeom prst="rect">
            <a:avLst/>
          </a:prstGeom>
          <a:noFill/>
        </p:spPr>
        <p:txBody>
          <a:bodyPr wrap="none" rtlCol="0">
            <a:spAutoFit/>
          </a:bodyPr>
          <a:lstStyle/>
          <a:p>
            <a:pPr algn="l"/>
            <a:r>
              <a:rPr lang="en-US" b="0" i="0" dirty="0">
                <a:solidFill>
                  <a:srgbClr val="333333"/>
                </a:solidFill>
                <a:effectLst/>
                <a:latin typeface="sofia-pro"/>
              </a:rPr>
              <a:t>While there are no officially defined levels of skill for scrum masters, in practice there are different levels of experience:</a:t>
            </a:r>
          </a:p>
          <a:p>
            <a:pPr algn="l">
              <a:buFont typeface="Arial" panose="020B0604020202020204" pitchFamily="34" charset="0"/>
              <a:buChar char="•"/>
            </a:pPr>
            <a:r>
              <a:rPr lang="en-US" b="1" i="0" dirty="0">
                <a:solidFill>
                  <a:srgbClr val="333333"/>
                </a:solidFill>
                <a:effectLst/>
                <a:latin typeface="sofia-pro"/>
              </a:rPr>
              <a:t> Rotating scrum master </a:t>
            </a:r>
            <a:r>
              <a:rPr lang="en-US" b="0" i="0" dirty="0">
                <a:solidFill>
                  <a:srgbClr val="333333"/>
                </a:solidFill>
                <a:effectLst/>
                <a:latin typeface="sofia-pro"/>
              </a:rPr>
              <a:t>–</a:t>
            </a:r>
          </a:p>
          <a:p>
            <a:pPr algn="l"/>
            <a:r>
              <a:rPr lang="en-US" b="0" i="0" dirty="0">
                <a:solidFill>
                  <a:srgbClr val="333333"/>
                </a:solidFill>
                <a:effectLst/>
                <a:latin typeface="sofia-pro"/>
              </a:rPr>
              <a:t> members of a team rotate scrum master responsibilities (primarily the administrative ones) </a:t>
            </a:r>
          </a:p>
          <a:p>
            <a:pPr algn="l"/>
            <a:r>
              <a:rPr lang="en-US" b="0" i="0" dirty="0">
                <a:solidFill>
                  <a:srgbClr val="333333"/>
                </a:solidFill>
                <a:effectLst/>
                <a:latin typeface="sofia-pro"/>
              </a:rPr>
              <a:t> amongst each other on a sprint by sprint basis</a:t>
            </a:r>
          </a:p>
          <a:p>
            <a:pPr algn="l">
              <a:buFont typeface="Arial" panose="020B0604020202020204" pitchFamily="34" charset="0"/>
              <a:buChar char="•"/>
            </a:pPr>
            <a:r>
              <a:rPr lang="en-US" b="0" i="0" dirty="0">
                <a:solidFill>
                  <a:srgbClr val="333333"/>
                </a:solidFill>
                <a:effectLst/>
                <a:latin typeface="sofia-pro"/>
              </a:rPr>
              <a:t> </a:t>
            </a:r>
            <a:r>
              <a:rPr lang="en-US" b="1" i="0" dirty="0">
                <a:solidFill>
                  <a:srgbClr val="333333"/>
                </a:solidFill>
                <a:effectLst/>
                <a:latin typeface="sofia-pro"/>
              </a:rPr>
              <a:t>Part time scrum master </a:t>
            </a:r>
            <a:r>
              <a:rPr lang="en-US" b="0" i="0" dirty="0">
                <a:solidFill>
                  <a:srgbClr val="333333"/>
                </a:solidFill>
                <a:effectLst/>
                <a:latin typeface="sofia-pro"/>
              </a:rPr>
              <a:t>– </a:t>
            </a:r>
          </a:p>
          <a:p>
            <a:pPr algn="l"/>
            <a:r>
              <a:rPr lang="en-US" b="0" i="0" dirty="0">
                <a:solidFill>
                  <a:srgbClr val="333333"/>
                </a:solidFill>
                <a:effectLst/>
                <a:latin typeface="sofia-pro"/>
              </a:rPr>
              <a:t>one individual on the team takes on scrum master responsibilities in addition to other responsibilities on the same team.</a:t>
            </a:r>
          </a:p>
          <a:p>
            <a:pPr algn="l">
              <a:buFont typeface="Arial" panose="020B0604020202020204" pitchFamily="34" charset="0"/>
              <a:buChar char="•"/>
            </a:pPr>
            <a:r>
              <a:rPr lang="en-US" b="0" i="0" dirty="0">
                <a:solidFill>
                  <a:srgbClr val="333333"/>
                </a:solidFill>
                <a:effectLst/>
                <a:latin typeface="sofia-pro"/>
              </a:rPr>
              <a:t> </a:t>
            </a:r>
            <a:r>
              <a:rPr lang="en-US" b="1" i="0" dirty="0">
                <a:solidFill>
                  <a:srgbClr val="333333"/>
                </a:solidFill>
                <a:effectLst/>
                <a:latin typeface="sofia-pro"/>
              </a:rPr>
              <a:t>Full time dedicated scrum master </a:t>
            </a:r>
            <a:r>
              <a:rPr lang="en-US" b="0" i="0" dirty="0">
                <a:solidFill>
                  <a:srgbClr val="333333"/>
                </a:solidFill>
                <a:effectLst/>
                <a:latin typeface="sofia-pro"/>
              </a:rPr>
              <a:t>– </a:t>
            </a:r>
          </a:p>
          <a:p>
            <a:pPr algn="l"/>
            <a:r>
              <a:rPr lang="en-US" b="0" i="0" dirty="0">
                <a:solidFill>
                  <a:srgbClr val="333333"/>
                </a:solidFill>
                <a:effectLst/>
                <a:latin typeface="sofia-pro"/>
              </a:rPr>
              <a:t>one individual’s sole responsibility is as a scrum master for one time.  This model is best suited for a team learning agile</a:t>
            </a:r>
          </a:p>
          <a:p>
            <a:pPr algn="l">
              <a:buFont typeface="Arial" panose="020B0604020202020204" pitchFamily="34" charset="0"/>
              <a:buChar char="•"/>
            </a:pPr>
            <a:r>
              <a:rPr lang="en-US" b="1" i="0" dirty="0">
                <a:solidFill>
                  <a:srgbClr val="333333"/>
                </a:solidFill>
                <a:effectLst/>
                <a:latin typeface="sofia-pro"/>
              </a:rPr>
              <a:t> Full time scrum master with more than one team </a:t>
            </a:r>
            <a:r>
              <a:rPr lang="en-US" b="0" i="0" dirty="0">
                <a:solidFill>
                  <a:srgbClr val="333333"/>
                </a:solidFill>
                <a:effectLst/>
                <a:latin typeface="sofia-pro"/>
              </a:rPr>
              <a:t>– </a:t>
            </a:r>
          </a:p>
          <a:p>
            <a:pPr algn="l"/>
            <a:r>
              <a:rPr lang="en-US" dirty="0">
                <a:solidFill>
                  <a:srgbClr val="333333"/>
                </a:solidFill>
                <a:latin typeface="sofia-pro"/>
              </a:rPr>
              <a:t>T</a:t>
            </a:r>
            <a:r>
              <a:rPr lang="en-US" b="0" i="0" dirty="0">
                <a:solidFill>
                  <a:srgbClr val="333333"/>
                </a:solidFill>
                <a:effectLst/>
                <a:latin typeface="sofia-pro"/>
              </a:rPr>
              <a:t>his model is quite frequently applied where an individual’s sole responsibility is to be a scrum master, </a:t>
            </a:r>
          </a:p>
          <a:p>
            <a:pPr algn="l"/>
            <a:r>
              <a:rPr lang="en-US" b="0" i="0" dirty="0">
                <a:solidFill>
                  <a:srgbClr val="333333"/>
                </a:solidFill>
                <a:effectLst/>
                <a:latin typeface="sofia-pro"/>
              </a:rPr>
              <a:t>but they work with more than one team</a:t>
            </a:r>
          </a:p>
        </p:txBody>
      </p:sp>
      <p:sp>
        <p:nvSpPr>
          <p:cNvPr id="5" name="TextBox 4">
            <a:extLst>
              <a:ext uri="{FF2B5EF4-FFF2-40B4-BE49-F238E27FC236}">
                <a16:creationId xmlns:a16="http://schemas.microsoft.com/office/drawing/2014/main" id="{DC836205-97CE-4AA2-9BE8-48DEDC63CBCA}"/>
              </a:ext>
            </a:extLst>
          </p:cNvPr>
          <p:cNvSpPr txBox="1"/>
          <p:nvPr/>
        </p:nvSpPr>
        <p:spPr>
          <a:xfrm>
            <a:off x="356050" y="275130"/>
            <a:ext cx="10980892" cy="1154162"/>
          </a:xfrm>
          <a:prstGeom prst="rect">
            <a:avLst/>
          </a:prstGeom>
          <a:noFill/>
        </p:spPr>
        <p:txBody>
          <a:bodyPr wrap="square" rtlCol="0">
            <a:spAutoFit/>
          </a:bodyPr>
          <a:lstStyle/>
          <a:p>
            <a:pPr algn="ctr"/>
            <a:r>
              <a:rPr lang="en-US" sz="4400" i="0" dirty="0">
                <a:solidFill>
                  <a:srgbClr val="333333"/>
                </a:solidFill>
                <a:effectLst/>
                <a:latin typeface="sofia-pro"/>
              </a:rPr>
              <a:t>Skill Levels</a:t>
            </a:r>
          </a:p>
          <a:p>
            <a:pPr algn="ctr"/>
            <a:endParaRPr lang="en-IN" sz="2500" dirty="0"/>
          </a:p>
        </p:txBody>
      </p:sp>
    </p:spTree>
    <p:extLst>
      <p:ext uri="{BB962C8B-B14F-4D97-AF65-F5344CB8AC3E}">
        <p14:creationId xmlns:p14="http://schemas.microsoft.com/office/powerpoint/2010/main" val="364121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0E3C-F097-4FCF-945A-7421A73854C3}"/>
              </a:ext>
            </a:extLst>
          </p:cNvPr>
          <p:cNvSpPr>
            <a:spLocks noGrp="1"/>
          </p:cNvSpPr>
          <p:nvPr>
            <p:ph type="title"/>
          </p:nvPr>
        </p:nvSpPr>
        <p:spPr/>
        <p:txBody>
          <a:bodyPr/>
          <a:lstStyle/>
          <a:p>
            <a:pPr algn="ctr"/>
            <a:r>
              <a:rPr lang="en-US" b="0" i="0" dirty="0">
                <a:solidFill>
                  <a:srgbClr val="333333"/>
                </a:solidFill>
                <a:effectLst/>
                <a:latin typeface="sofia-pro"/>
              </a:rPr>
              <a:t>Common Pitfalls</a:t>
            </a:r>
            <a:br>
              <a:rPr lang="en-US" b="0" i="0" dirty="0">
                <a:solidFill>
                  <a:srgbClr val="333333"/>
                </a:solidFill>
                <a:effectLst/>
                <a:latin typeface="sofia-pro"/>
              </a:rPr>
            </a:br>
            <a:endParaRPr lang="en-IN" dirty="0"/>
          </a:p>
        </p:txBody>
      </p:sp>
      <p:sp>
        <p:nvSpPr>
          <p:cNvPr id="3" name="Content Placeholder 2">
            <a:extLst>
              <a:ext uri="{FF2B5EF4-FFF2-40B4-BE49-F238E27FC236}">
                <a16:creationId xmlns:a16="http://schemas.microsoft.com/office/drawing/2014/main" id="{C2D76449-A76F-446F-89AA-F66759DDCF8C}"/>
              </a:ext>
            </a:extLst>
          </p:cNvPr>
          <p:cNvSpPr>
            <a:spLocks noGrp="1"/>
          </p:cNvSpPr>
          <p:nvPr>
            <p:ph idx="1"/>
          </p:nvPr>
        </p:nvSpPr>
        <p:spPr/>
        <p:txBody>
          <a:bodyPr>
            <a:normAutofit fontScale="85000" lnSpcReduction="10000"/>
          </a:bodyPr>
          <a:lstStyle/>
          <a:p>
            <a:pPr marL="0" indent="0" algn="l">
              <a:buNone/>
            </a:pPr>
            <a:r>
              <a:rPr lang="en-US" b="0" i="0" dirty="0">
                <a:solidFill>
                  <a:srgbClr val="333333"/>
                </a:solidFill>
                <a:effectLst/>
                <a:latin typeface="sofia-pro"/>
              </a:rPr>
              <a:t>While having a scrum master can provide several benefits, there are also several problems that arise from improper application of the role.  Those problems include:</a:t>
            </a:r>
          </a:p>
          <a:p>
            <a:pPr algn="l">
              <a:buFont typeface="Arial" panose="020B0604020202020204" pitchFamily="34" charset="0"/>
              <a:buChar char="•"/>
            </a:pPr>
            <a:r>
              <a:rPr lang="en-US" b="0" i="0" dirty="0">
                <a:solidFill>
                  <a:srgbClr val="333333"/>
                </a:solidFill>
                <a:effectLst/>
                <a:latin typeface="sofia-pro"/>
              </a:rPr>
              <a:t>Assuming that you can just slide project managers who are used to </a:t>
            </a:r>
            <a:r>
              <a:rPr lang="en-US" b="1" i="0" dirty="0">
                <a:solidFill>
                  <a:srgbClr val="333333"/>
                </a:solidFill>
                <a:effectLst/>
                <a:latin typeface="sofia-pro"/>
              </a:rPr>
              <a:t>command and control type</a:t>
            </a:r>
            <a:r>
              <a:rPr lang="en-US" b="0" i="0" dirty="0">
                <a:solidFill>
                  <a:srgbClr val="333333"/>
                </a:solidFill>
                <a:effectLst/>
                <a:latin typeface="sofia-pro"/>
              </a:rPr>
              <a:t> leadership into a scrum master role and expect them to be effective.</a:t>
            </a:r>
          </a:p>
          <a:p>
            <a:pPr algn="l">
              <a:buFont typeface="Arial" panose="020B0604020202020204" pitchFamily="34" charset="0"/>
              <a:buChar char="•"/>
            </a:pPr>
            <a:r>
              <a:rPr lang="en-US" b="0" i="0" dirty="0">
                <a:solidFill>
                  <a:srgbClr val="333333"/>
                </a:solidFill>
                <a:effectLst/>
                <a:latin typeface="sofia-pro"/>
              </a:rPr>
              <a:t>Asking someone to fill the scrum master role without any experience working in an agile setting</a:t>
            </a:r>
          </a:p>
          <a:p>
            <a:pPr algn="l">
              <a:buFont typeface="Arial" panose="020B0604020202020204" pitchFamily="34" charset="0"/>
              <a:buChar char="•"/>
            </a:pPr>
            <a:r>
              <a:rPr lang="en-US" b="0" i="0" dirty="0">
                <a:solidFill>
                  <a:srgbClr val="333333"/>
                </a:solidFill>
                <a:effectLst/>
                <a:latin typeface="sofia-pro"/>
              </a:rPr>
              <a:t>Expecting the work load for a scrum master to be the same on every team irrespective of how long the team has worked together, their understanding of agile values and principles, and their experience in the domain.  A well functioning team will most likely need much less coaching from a scrum master than a team new to working with each other and in agile values and principles</a:t>
            </a:r>
          </a:p>
          <a:p>
            <a:endParaRPr lang="en-IN" b="1" dirty="0"/>
          </a:p>
        </p:txBody>
      </p:sp>
    </p:spTree>
    <p:extLst>
      <p:ext uri="{BB962C8B-B14F-4D97-AF65-F5344CB8AC3E}">
        <p14:creationId xmlns:p14="http://schemas.microsoft.com/office/powerpoint/2010/main" val="343154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D0F7-D8C0-490E-85B7-F8275EC0A74C}"/>
              </a:ext>
            </a:extLst>
          </p:cNvPr>
          <p:cNvSpPr>
            <a:spLocks noGrp="1"/>
          </p:cNvSpPr>
          <p:nvPr>
            <p:ph type="title"/>
          </p:nvPr>
        </p:nvSpPr>
        <p:spPr/>
        <p:txBody>
          <a:bodyPr/>
          <a:lstStyle/>
          <a:p>
            <a:r>
              <a:rPr lang="en-US" dirty="0"/>
              <a:t>Responsibilities </a:t>
            </a:r>
            <a:endParaRPr lang="en-IN" dirty="0"/>
          </a:p>
        </p:txBody>
      </p:sp>
      <p:sp>
        <p:nvSpPr>
          <p:cNvPr id="3" name="Content Placeholder 2">
            <a:extLst>
              <a:ext uri="{FF2B5EF4-FFF2-40B4-BE49-F238E27FC236}">
                <a16:creationId xmlns:a16="http://schemas.microsoft.com/office/drawing/2014/main" id="{63D782C9-B55E-4F96-914D-489DA71E251B}"/>
              </a:ext>
            </a:extLst>
          </p:cNvPr>
          <p:cNvSpPr>
            <a:spLocks noGrp="1"/>
          </p:cNvSpPr>
          <p:nvPr>
            <p:ph idx="1"/>
          </p:nvPr>
        </p:nvSpPr>
        <p:spPr/>
        <p:txBody>
          <a:bodyPr vert="horz" lIns="91440" tIns="45720" rIns="91440" bIns="45720" rtlCol="0" anchor="t">
            <a:normAutofit/>
          </a:bodyPr>
          <a:lstStyle/>
          <a:p>
            <a:pPr>
              <a:lnSpc>
                <a:spcPct val="150000"/>
              </a:lnSpc>
            </a:pPr>
            <a:r>
              <a:rPr lang="en-IN" dirty="0">
                <a:ea typeface="+mn-lt"/>
                <a:cs typeface="+mn-lt"/>
              </a:rPr>
              <a:t>Leading daily stand-up meetings, reviews, demos, and other project-related meetings</a:t>
            </a:r>
            <a:endParaRPr lang="en-IN" dirty="0">
              <a:cs typeface="Calibri"/>
            </a:endParaRPr>
          </a:p>
          <a:p>
            <a:pPr>
              <a:lnSpc>
                <a:spcPct val="150000"/>
              </a:lnSpc>
            </a:pPr>
            <a:r>
              <a:rPr lang="en-IN" dirty="0">
                <a:ea typeface="+mn-lt"/>
                <a:cs typeface="+mn-lt"/>
              </a:rPr>
              <a:t>Supporting team members in their tasks</a:t>
            </a:r>
            <a:endParaRPr lang="en-IN" dirty="0">
              <a:cs typeface="Calibri" panose="020F0502020204030204"/>
            </a:endParaRPr>
          </a:p>
          <a:p>
            <a:pPr>
              <a:lnSpc>
                <a:spcPct val="150000"/>
              </a:lnSpc>
            </a:pPr>
            <a:r>
              <a:rPr lang="en-IN" dirty="0">
                <a:ea typeface="+mn-lt"/>
                <a:cs typeface="+mn-lt"/>
              </a:rPr>
              <a:t>Coaching the team on scrum principles and best practices</a:t>
            </a:r>
            <a:endParaRPr lang="en-IN" dirty="0">
              <a:cs typeface="Calibri" panose="020F0502020204030204"/>
            </a:endParaRPr>
          </a:p>
          <a:p>
            <a:pPr>
              <a:lnSpc>
                <a:spcPct val="150000"/>
              </a:lnSpc>
            </a:pPr>
            <a:r>
              <a:rPr lang="en-IN" dirty="0">
                <a:ea typeface="+mn-lt"/>
                <a:cs typeface="+mn-lt"/>
              </a:rPr>
              <a:t>Facilitating open discussion and conflict resolution</a:t>
            </a:r>
            <a:endParaRPr lang="en-IN" dirty="0">
              <a:cs typeface="Calibri" panose="020F0502020204030204"/>
            </a:endParaRPr>
          </a:p>
          <a:p>
            <a:pPr>
              <a:lnSpc>
                <a:spcPct val="150000"/>
              </a:lnSpc>
            </a:pPr>
            <a:endParaRPr lang="en-IN" dirty="0">
              <a:cs typeface="Calibri"/>
            </a:endParaRPr>
          </a:p>
        </p:txBody>
      </p:sp>
    </p:spTree>
    <p:extLst>
      <p:ext uri="{BB962C8B-B14F-4D97-AF65-F5344CB8AC3E}">
        <p14:creationId xmlns:p14="http://schemas.microsoft.com/office/powerpoint/2010/main" val="339223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2B4A-88D6-4934-9165-22B04F37D99D}"/>
              </a:ext>
            </a:extLst>
          </p:cNvPr>
          <p:cNvSpPr>
            <a:spLocks noGrp="1"/>
          </p:cNvSpPr>
          <p:nvPr>
            <p:ph type="title"/>
          </p:nvPr>
        </p:nvSpPr>
        <p:spPr/>
        <p:txBody>
          <a:bodyPr/>
          <a:lstStyle/>
          <a:p>
            <a:r>
              <a:rPr lang="en-US" dirty="0"/>
              <a:t>Challenges faced during Implementation</a:t>
            </a:r>
            <a:endParaRPr lang="en-IN" dirty="0"/>
          </a:p>
        </p:txBody>
      </p:sp>
      <p:sp>
        <p:nvSpPr>
          <p:cNvPr id="3" name="Content Placeholder 2">
            <a:extLst>
              <a:ext uri="{FF2B5EF4-FFF2-40B4-BE49-F238E27FC236}">
                <a16:creationId xmlns:a16="http://schemas.microsoft.com/office/drawing/2014/main" id="{BF0858D1-3CCD-4067-80C3-2862E3D266F6}"/>
              </a:ext>
            </a:extLst>
          </p:cNvPr>
          <p:cNvSpPr>
            <a:spLocks noGrp="1"/>
          </p:cNvSpPr>
          <p:nvPr>
            <p:ph idx="1"/>
          </p:nvPr>
        </p:nvSpPr>
        <p:spPr>
          <a:xfrm>
            <a:off x="838200" y="1825625"/>
            <a:ext cx="10515600" cy="4793660"/>
          </a:xfrm>
        </p:spPr>
        <p:txBody>
          <a:bodyPr>
            <a:normAutofit/>
          </a:bodyPr>
          <a:lstStyle/>
          <a:p>
            <a:pPr marL="0" indent="0">
              <a:buNone/>
            </a:pPr>
            <a:endParaRPr lang="en-US" dirty="0"/>
          </a:p>
          <a:p>
            <a:r>
              <a:rPr lang="en-US" dirty="0"/>
              <a:t>Trust issues -</a:t>
            </a:r>
          </a:p>
          <a:p>
            <a:pPr marL="0" indent="0">
              <a:buNone/>
            </a:pPr>
            <a:r>
              <a:rPr lang="en-US" b="0" i="0" dirty="0">
                <a:solidFill>
                  <a:srgbClr val="222222"/>
                </a:solidFill>
                <a:effectLst/>
                <a:latin typeface="ystem-ui"/>
              </a:rPr>
              <a:t> </a:t>
            </a:r>
            <a:r>
              <a:rPr lang="en-US" sz="2200" dirty="0">
                <a:solidFill>
                  <a:srgbClr val="222222"/>
                </a:solidFill>
                <a:latin typeface="ystem-ui"/>
              </a:rPr>
              <a:t>P</a:t>
            </a:r>
            <a:r>
              <a:rPr lang="en-US" sz="2200" b="0" i="0" dirty="0">
                <a:effectLst/>
                <a:latin typeface="ystem-ui"/>
                <a:hlinkClick r:id="rId2">
                  <a:extLst>
                    <a:ext uri="{A12FA001-AC4F-418D-AE19-62706E023703}">
                      <ahyp:hlinkClr xmlns:ahyp="http://schemas.microsoft.com/office/drawing/2018/hyperlinkcolor" val="tx"/>
                    </a:ext>
                  </a:extLst>
                </a:hlinkClick>
              </a:rPr>
              <a:t>lanning for only 85% of the team time</a:t>
            </a:r>
            <a:r>
              <a:rPr lang="en-US" sz="2200" b="0" i="0" dirty="0">
                <a:solidFill>
                  <a:srgbClr val="222222"/>
                </a:solidFill>
                <a:effectLst/>
                <a:latin typeface="ystem-ui"/>
              </a:rPr>
              <a:t>, rest 15% is usually enough to handle unplanned contingencies. </a:t>
            </a:r>
            <a:endParaRPr lang="en-US" sz="2200" dirty="0"/>
          </a:p>
          <a:p>
            <a:pPr marL="0" indent="0">
              <a:buNone/>
            </a:pPr>
            <a:endParaRPr lang="en-US" dirty="0"/>
          </a:p>
          <a:p>
            <a:r>
              <a:rPr lang="en-US" dirty="0"/>
              <a:t>Team member not attending the meeting</a:t>
            </a:r>
          </a:p>
          <a:p>
            <a:pPr marL="0" indent="0">
              <a:buNone/>
            </a:pPr>
            <a:r>
              <a:rPr lang="en-US" sz="2200" b="0" i="0" dirty="0">
                <a:solidFill>
                  <a:srgbClr val="333333"/>
                </a:solidFill>
                <a:effectLst/>
                <a:latin typeface="Helvetica" panose="020B0604020202020204" pitchFamily="34" charset="0"/>
              </a:rPr>
              <a:t> Scrum master need to coach him, understand his point of view and help him imbibe the scrum values and principles. Your meeting with him should highlight the areas of your sprint planning where he can bring a value focus on how the team needs and appreciates his contribution.</a:t>
            </a:r>
            <a:endParaRPr lang="en-US" sz="2200" dirty="0"/>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290785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2B4A-88D6-4934-9165-22B04F37D99D}"/>
              </a:ext>
            </a:extLst>
          </p:cNvPr>
          <p:cNvSpPr>
            <a:spLocks noGrp="1"/>
          </p:cNvSpPr>
          <p:nvPr>
            <p:ph type="title"/>
          </p:nvPr>
        </p:nvSpPr>
        <p:spPr/>
        <p:txBody>
          <a:bodyPr/>
          <a:lstStyle/>
          <a:p>
            <a:r>
              <a:rPr lang="en-US" dirty="0"/>
              <a:t>Implementation -  (continued)</a:t>
            </a:r>
            <a:endParaRPr lang="en-IN" dirty="0"/>
          </a:p>
        </p:txBody>
      </p:sp>
      <p:sp>
        <p:nvSpPr>
          <p:cNvPr id="3" name="Content Placeholder 2">
            <a:extLst>
              <a:ext uri="{FF2B5EF4-FFF2-40B4-BE49-F238E27FC236}">
                <a16:creationId xmlns:a16="http://schemas.microsoft.com/office/drawing/2014/main" id="{BF0858D1-3CCD-4067-80C3-2862E3D266F6}"/>
              </a:ext>
            </a:extLst>
          </p:cNvPr>
          <p:cNvSpPr>
            <a:spLocks noGrp="1"/>
          </p:cNvSpPr>
          <p:nvPr>
            <p:ph idx="1"/>
          </p:nvPr>
        </p:nvSpPr>
        <p:spPr/>
        <p:txBody>
          <a:bodyPr/>
          <a:lstStyle/>
          <a:p>
            <a:r>
              <a:rPr lang="en-US" sz="2200" b="0" i="0" dirty="0">
                <a:solidFill>
                  <a:srgbClr val="202124"/>
                </a:solidFill>
                <a:effectLst/>
                <a:latin typeface="Roboto" panose="02000000000000000000" pitchFamily="2" charset="0"/>
              </a:rPr>
              <a:t>The scrum master has to create a balance between the pressure which may be applied by a product owner looking for rapid results and the capabilities of the team</a:t>
            </a:r>
            <a:endParaRPr lang="en-US" sz="2200" dirty="0">
              <a:solidFill>
                <a:srgbClr val="202124"/>
              </a:solidFill>
              <a:latin typeface="Roboto" panose="02000000000000000000" pitchFamily="2" charset="0"/>
            </a:endParaRPr>
          </a:p>
          <a:p>
            <a:r>
              <a:rPr lang="en-US" sz="2200" dirty="0"/>
              <a:t>Team is unable to complete the project in stipulated time</a:t>
            </a:r>
          </a:p>
          <a:p>
            <a:r>
              <a:rPr lang="en-US" sz="2200" dirty="0"/>
              <a:t>Scalability issues during festival time or year end or high discount</a:t>
            </a:r>
          </a:p>
          <a:p>
            <a:pPr marL="0" indent="0">
              <a:buNone/>
            </a:pPr>
            <a:endParaRPr lang="en-US" b="0" i="0" dirty="0">
              <a:solidFill>
                <a:srgbClr val="202124"/>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1152355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528</Words>
  <Application>Microsoft Office PowerPoint</Application>
  <PresentationFormat>Widescreen</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Common Pitfalls </vt:lpstr>
      <vt:lpstr>Responsibilities </vt:lpstr>
      <vt:lpstr>Challenges faced during Implementation</vt:lpstr>
      <vt:lpstr>Implementation -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S</dc:creator>
  <cp:lastModifiedBy>Rohith S</cp:lastModifiedBy>
  <cp:revision>6</cp:revision>
  <dcterms:created xsi:type="dcterms:W3CDTF">2021-09-01T10:31:00Z</dcterms:created>
  <dcterms:modified xsi:type="dcterms:W3CDTF">2021-09-01T11:05:12Z</dcterms:modified>
</cp:coreProperties>
</file>