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6F5F44-8690-471A-B4ED-5BA17E9317FC}"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C904-7FC3-4F58-9FFA-15B83E485523}" type="slidenum">
              <a:rPr lang="en-US" smtClean="0"/>
              <a:t>‹#›</a:t>
            </a:fld>
            <a:endParaRPr lang="en-US"/>
          </a:p>
        </p:txBody>
      </p:sp>
    </p:spTree>
    <p:extLst>
      <p:ext uri="{BB962C8B-B14F-4D97-AF65-F5344CB8AC3E}">
        <p14:creationId xmlns:p14="http://schemas.microsoft.com/office/powerpoint/2010/main" val="3660482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6F5F44-8690-471A-B4ED-5BA17E9317FC}"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C904-7FC3-4F58-9FFA-15B83E485523}" type="slidenum">
              <a:rPr lang="en-US" smtClean="0"/>
              <a:t>‹#›</a:t>
            </a:fld>
            <a:endParaRPr lang="en-US"/>
          </a:p>
        </p:txBody>
      </p:sp>
    </p:spTree>
    <p:extLst>
      <p:ext uri="{BB962C8B-B14F-4D97-AF65-F5344CB8AC3E}">
        <p14:creationId xmlns:p14="http://schemas.microsoft.com/office/powerpoint/2010/main" val="2984183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6F5F44-8690-471A-B4ED-5BA17E9317FC}"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C904-7FC3-4F58-9FFA-15B83E485523}" type="slidenum">
              <a:rPr lang="en-US" smtClean="0"/>
              <a:t>‹#›</a:t>
            </a:fld>
            <a:endParaRPr lang="en-US"/>
          </a:p>
        </p:txBody>
      </p:sp>
    </p:spTree>
    <p:extLst>
      <p:ext uri="{BB962C8B-B14F-4D97-AF65-F5344CB8AC3E}">
        <p14:creationId xmlns:p14="http://schemas.microsoft.com/office/powerpoint/2010/main" val="406027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6F5F44-8690-471A-B4ED-5BA17E9317FC}"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C904-7FC3-4F58-9FFA-15B83E485523}" type="slidenum">
              <a:rPr lang="en-US" smtClean="0"/>
              <a:t>‹#›</a:t>
            </a:fld>
            <a:endParaRPr lang="en-US"/>
          </a:p>
        </p:txBody>
      </p:sp>
    </p:spTree>
    <p:extLst>
      <p:ext uri="{BB962C8B-B14F-4D97-AF65-F5344CB8AC3E}">
        <p14:creationId xmlns:p14="http://schemas.microsoft.com/office/powerpoint/2010/main" val="1239266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6F5F44-8690-471A-B4ED-5BA17E9317FC}"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C904-7FC3-4F58-9FFA-15B83E485523}" type="slidenum">
              <a:rPr lang="en-US" smtClean="0"/>
              <a:t>‹#›</a:t>
            </a:fld>
            <a:endParaRPr lang="en-US"/>
          </a:p>
        </p:txBody>
      </p:sp>
    </p:spTree>
    <p:extLst>
      <p:ext uri="{BB962C8B-B14F-4D97-AF65-F5344CB8AC3E}">
        <p14:creationId xmlns:p14="http://schemas.microsoft.com/office/powerpoint/2010/main" val="768429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6F5F44-8690-471A-B4ED-5BA17E9317FC}"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C904-7FC3-4F58-9FFA-15B83E485523}" type="slidenum">
              <a:rPr lang="en-US" smtClean="0"/>
              <a:t>‹#›</a:t>
            </a:fld>
            <a:endParaRPr lang="en-US"/>
          </a:p>
        </p:txBody>
      </p:sp>
    </p:spTree>
    <p:extLst>
      <p:ext uri="{BB962C8B-B14F-4D97-AF65-F5344CB8AC3E}">
        <p14:creationId xmlns:p14="http://schemas.microsoft.com/office/powerpoint/2010/main" val="180711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6F5F44-8690-471A-B4ED-5BA17E9317FC}" type="datetimeFigureOut">
              <a:rPr lang="en-US" smtClean="0"/>
              <a:t>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3C904-7FC3-4F58-9FFA-15B83E485523}" type="slidenum">
              <a:rPr lang="en-US" smtClean="0"/>
              <a:t>‹#›</a:t>
            </a:fld>
            <a:endParaRPr lang="en-US"/>
          </a:p>
        </p:txBody>
      </p:sp>
    </p:spTree>
    <p:extLst>
      <p:ext uri="{BB962C8B-B14F-4D97-AF65-F5344CB8AC3E}">
        <p14:creationId xmlns:p14="http://schemas.microsoft.com/office/powerpoint/2010/main" val="1361689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6F5F44-8690-471A-B4ED-5BA17E9317FC}" type="datetimeFigureOut">
              <a:rPr lang="en-US" smtClean="0"/>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3C904-7FC3-4F58-9FFA-15B83E485523}" type="slidenum">
              <a:rPr lang="en-US" smtClean="0"/>
              <a:t>‹#›</a:t>
            </a:fld>
            <a:endParaRPr lang="en-US"/>
          </a:p>
        </p:txBody>
      </p:sp>
    </p:spTree>
    <p:extLst>
      <p:ext uri="{BB962C8B-B14F-4D97-AF65-F5344CB8AC3E}">
        <p14:creationId xmlns:p14="http://schemas.microsoft.com/office/powerpoint/2010/main" val="1369889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6F5F44-8690-471A-B4ED-5BA17E9317FC}" type="datetimeFigureOut">
              <a:rPr lang="en-US" smtClean="0"/>
              <a:t>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3C904-7FC3-4F58-9FFA-15B83E485523}" type="slidenum">
              <a:rPr lang="en-US" smtClean="0"/>
              <a:t>‹#›</a:t>
            </a:fld>
            <a:endParaRPr lang="en-US"/>
          </a:p>
        </p:txBody>
      </p:sp>
    </p:spTree>
    <p:extLst>
      <p:ext uri="{BB962C8B-B14F-4D97-AF65-F5344CB8AC3E}">
        <p14:creationId xmlns:p14="http://schemas.microsoft.com/office/powerpoint/2010/main" val="2384132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6F5F44-8690-471A-B4ED-5BA17E9317FC}"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C904-7FC3-4F58-9FFA-15B83E485523}" type="slidenum">
              <a:rPr lang="en-US" smtClean="0"/>
              <a:t>‹#›</a:t>
            </a:fld>
            <a:endParaRPr lang="en-US"/>
          </a:p>
        </p:txBody>
      </p:sp>
    </p:spTree>
    <p:extLst>
      <p:ext uri="{BB962C8B-B14F-4D97-AF65-F5344CB8AC3E}">
        <p14:creationId xmlns:p14="http://schemas.microsoft.com/office/powerpoint/2010/main" val="494513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6F5F44-8690-471A-B4ED-5BA17E9317FC}"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C904-7FC3-4F58-9FFA-15B83E485523}" type="slidenum">
              <a:rPr lang="en-US" smtClean="0"/>
              <a:t>‹#›</a:t>
            </a:fld>
            <a:endParaRPr lang="en-US"/>
          </a:p>
        </p:txBody>
      </p:sp>
    </p:spTree>
    <p:extLst>
      <p:ext uri="{BB962C8B-B14F-4D97-AF65-F5344CB8AC3E}">
        <p14:creationId xmlns:p14="http://schemas.microsoft.com/office/powerpoint/2010/main" val="1321176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6F5F44-8690-471A-B4ED-5BA17E9317FC}" type="datetimeFigureOut">
              <a:rPr lang="en-US" smtClean="0"/>
              <a:t>12/7/2020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C3C904-7FC3-4F58-9FFA-15B83E485523}" type="slidenum">
              <a:rPr lang="en-US" smtClean="0"/>
              <a:t>‹#›</a:t>
            </a:fld>
            <a:endParaRPr lang="en-US"/>
          </a:p>
        </p:txBody>
      </p:sp>
    </p:spTree>
    <p:extLst>
      <p:ext uri="{BB962C8B-B14F-4D97-AF65-F5344CB8AC3E}">
        <p14:creationId xmlns:p14="http://schemas.microsoft.com/office/powerpoint/2010/main" val="14588043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medium.com/swlh/nerf-neural-radiance-fields-79531da37734"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for post">
            <a:extLst>
              <a:ext uri="{FF2B5EF4-FFF2-40B4-BE49-F238E27FC236}">
                <a16:creationId xmlns:a16="http://schemas.microsoft.com/office/drawing/2014/main" id="{1CF273A2-AD88-4E9B-B401-9C75664C30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091" r="35364"/>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40E42BF-9002-45C5-B344-08A6B464A63A}"/>
              </a:ext>
            </a:extLst>
          </p:cNvPr>
          <p:cNvSpPr>
            <a:spLocks noGrp="1"/>
          </p:cNvSpPr>
          <p:nvPr>
            <p:ph type="ctrTitle"/>
          </p:nvPr>
        </p:nvSpPr>
        <p:spPr>
          <a:xfrm>
            <a:off x="477981" y="1122363"/>
            <a:ext cx="4023360" cy="3204134"/>
          </a:xfrm>
        </p:spPr>
        <p:txBody>
          <a:bodyPr anchor="b">
            <a:normAutofit/>
          </a:bodyPr>
          <a:lstStyle/>
          <a:p>
            <a:pPr algn="l"/>
            <a:r>
              <a:rPr lang="en-US" sz="4800" dirty="0"/>
              <a:t>Understanding Neural Radiance Fields</a:t>
            </a:r>
          </a:p>
        </p:txBody>
      </p:sp>
      <p:sp>
        <p:nvSpPr>
          <p:cNvPr id="3" name="Subtitle 2">
            <a:extLst>
              <a:ext uri="{FF2B5EF4-FFF2-40B4-BE49-F238E27FC236}">
                <a16:creationId xmlns:a16="http://schemas.microsoft.com/office/drawing/2014/main" id="{B5F92A31-5648-42BB-9786-DEC232092420}"/>
              </a:ext>
            </a:extLst>
          </p:cNvPr>
          <p:cNvSpPr>
            <a:spLocks noGrp="1"/>
          </p:cNvSpPr>
          <p:nvPr>
            <p:ph type="subTitle" idx="1"/>
          </p:nvPr>
        </p:nvSpPr>
        <p:spPr>
          <a:xfrm>
            <a:off x="477980" y="4872922"/>
            <a:ext cx="4023359" cy="1208141"/>
          </a:xfrm>
        </p:spPr>
        <p:txBody>
          <a:bodyPr>
            <a:normAutofit/>
          </a:bodyPr>
          <a:lstStyle/>
          <a:p>
            <a:pPr algn="l"/>
            <a:r>
              <a:rPr lang="en-US" sz="2000" dirty="0"/>
              <a:t>Understanding the concepts behind </a:t>
            </a:r>
            <a:r>
              <a:rPr lang="en-US" sz="2000"/>
              <a:t>NeRF</a:t>
            </a:r>
            <a:r>
              <a:rPr lang="en-US" sz="2000" dirty="0"/>
              <a:t> and Neural Rendering</a:t>
            </a:r>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573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0CE40DC-5723-449B-A365-A61D8C262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2050" name="Picture 2" descr="Image for post">
            <a:extLst>
              <a:ext uri="{FF2B5EF4-FFF2-40B4-BE49-F238E27FC236}">
                <a16:creationId xmlns:a16="http://schemas.microsoft.com/office/drawing/2014/main" id="{10C67C19-C7ED-4660-B51F-780B158166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5"/>
          <a:stretch/>
        </p:blipFill>
        <p:spPr bwMode="auto">
          <a:xfrm>
            <a:off x="1524" y="10"/>
            <a:ext cx="1218895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Freeform: Shape 72">
            <a:extLst>
              <a:ext uri="{FF2B5EF4-FFF2-40B4-BE49-F238E27FC236}">
                <a16:creationId xmlns:a16="http://schemas.microsoft.com/office/drawing/2014/main" id="{9854DBCA-D3C3-4C19-9B2E-DFA0BE6472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67853" y="0"/>
            <a:ext cx="10256294"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Shape 74">
            <a:extLst>
              <a:ext uri="{FF2B5EF4-FFF2-40B4-BE49-F238E27FC236}">
                <a16:creationId xmlns:a16="http://schemas.microsoft.com/office/drawing/2014/main" id="{E1383CB6-8BE5-4911-970B-A4151A07E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16525" y="0"/>
            <a:ext cx="9958950"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842D14D1-56B7-40CD-8694-A9A48170C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08673" y="-17801"/>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9" name="Freeform: Shape 78">
            <a:extLst>
              <a:ext uri="{FF2B5EF4-FFF2-40B4-BE49-F238E27FC236}">
                <a16:creationId xmlns:a16="http://schemas.microsoft.com/office/drawing/2014/main" id="{950A315C-978A-4A52-966E-55B2698F2A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75235" y="-17801"/>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F1ED5997-D7C9-45FB-8770-ED06091BEC7A}"/>
              </a:ext>
            </a:extLst>
          </p:cNvPr>
          <p:cNvSpPr>
            <a:spLocks noGrp="1"/>
          </p:cNvSpPr>
          <p:nvPr>
            <p:ph type="title"/>
          </p:nvPr>
        </p:nvSpPr>
        <p:spPr>
          <a:xfrm>
            <a:off x="2245932" y="893763"/>
            <a:ext cx="7340048" cy="1324651"/>
          </a:xfrm>
        </p:spPr>
        <p:txBody>
          <a:bodyPr anchor="b">
            <a:normAutofit/>
          </a:bodyPr>
          <a:lstStyle/>
          <a:p>
            <a:r>
              <a:rPr lang="en-US" sz="3600" b="0" i="0">
                <a:effectLst/>
                <a:latin typeface="sohne"/>
              </a:rPr>
              <a:t>Introduction</a:t>
            </a:r>
            <a:endParaRPr lang="en-US" sz="3600"/>
          </a:p>
        </p:txBody>
      </p:sp>
      <p:sp>
        <p:nvSpPr>
          <p:cNvPr id="3" name="Content Placeholder 2">
            <a:extLst>
              <a:ext uri="{FF2B5EF4-FFF2-40B4-BE49-F238E27FC236}">
                <a16:creationId xmlns:a16="http://schemas.microsoft.com/office/drawing/2014/main" id="{A0D9144A-1360-42AD-AD5E-35CDA523AED7}"/>
              </a:ext>
            </a:extLst>
          </p:cNvPr>
          <p:cNvSpPr>
            <a:spLocks noGrp="1"/>
          </p:cNvSpPr>
          <p:nvPr>
            <p:ph idx="1"/>
          </p:nvPr>
        </p:nvSpPr>
        <p:spPr>
          <a:xfrm>
            <a:off x="2245932" y="2329732"/>
            <a:ext cx="7340048" cy="3299791"/>
          </a:xfrm>
        </p:spPr>
        <p:txBody>
          <a:bodyPr>
            <a:normAutofit/>
          </a:bodyPr>
          <a:lstStyle/>
          <a:p>
            <a:r>
              <a:rPr lang="en-US" sz="1900" b="0" i="0">
                <a:effectLst/>
                <a:latin typeface="charter"/>
              </a:rPr>
              <a:t>Before we can jump on to Neural Radiance Fields it is good to be familiar with different areas of computer graphics</a:t>
            </a:r>
          </a:p>
          <a:p>
            <a:r>
              <a:rPr lang="en-US" sz="1900">
                <a:latin typeface="charter"/>
              </a:rPr>
              <a:t>Computer Graphics (as per Wikipedia) is a branch of computer science that deals with generating images with the aid of computers</a:t>
            </a:r>
          </a:p>
          <a:p>
            <a:r>
              <a:rPr lang="en-US" sz="1900" b="0" i="0">
                <a:effectLst/>
                <a:latin typeface="charter"/>
              </a:rPr>
              <a:t>Now computer graphics is a very vast area in itself comprising of multiple topics like UI design, rendering, ray tracing, vector graphics, geometry processing, 3D modeling, image processing, shading, Material and texture, and so on</a:t>
            </a:r>
            <a:endParaRPr lang="en-US" sz="1900">
              <a:latin typeface="charter"/>
            </a:endParaRPr>
          </a:p>
          <a:p>
            <a:r>
              <a:rPr lang="en-US" sz="1900" b="0" i="0">
                <a:effectLst/>
                <a:latin typeface="charter"/>
              </a:rPr>
              <a:t>Every single topic mentioned above is an area of specialization in itself</a:t>
            </a:r>
            <a:endParaRPr lang="en-US" sz="1900"/>
          </a:p>
        </p:txBody>
      </p:sp>
    </p:spTree>
    <p:extLst>
      <p:ext uri="{BB962C8B-B14F-4D97-AF65-F5344CB8AC3E}">
        <p14:creationId xmlns:p14="http://schemas.microsoft.com/office/powerpoint/2010/main" val="1899864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474B7-7C27-4121-B6EA-F84E1FA9576A}"/>
              </a:ext>
            </a:extLst>
          </p:cNvPr>
          <p:cNvSpPr>
            <a:spLocks noGrp="1"/>
          </p:cNvSpPr>
          <p:nvPr>
            <p:ph type="title"/>
          </p:nvPr>
        </p:nvSpPr>
        <p:spPr>
          <a:xfrm>
            <a:off x="4965430" y="629268"/>
            <a:ext cx="6586491" cy="1286160"/>
          </a:xfrm>
        </p:spPr>
        <p:txBody>
          <a:bodyPr anchor="b">
            <a:normAutofit/>
          </a:bodyPr>
          <a:lstStyle/>
          <a:p>
            <a:r>
              <a:rPr lang="en-US" b="0" i="0" dirty="0">
                <a:effectLst/>
                <a:latin typeface="sohne"/>
              </a:rPr>
              <a:t>Rendering</a:t>
            </a:r>
            <a:endParaRPr lang="en-US" dirty="0"/>
          </a:p>
        </p:txBody>
      </p:sp>
      <p:sp>
        <p:nvSpPr>
          <p:cNvPr id="3" name="Content Placeholder 2">
            <a:extLst>
              <a:ext uri="{FF2B5EF4-FFF2-40B4-BE49-F238E27FC236}">
                <a16:creationId xmlns:a16="http://schemas.microsoft.com/office/drawing/2014/main" id="{6816B870-5520-4B47-8789-1BAF628F96BB}"/>
              </a:ext>
            </a:extLst>
          </p:cNvPr>
          <p:cNvSpPr>
            <a:spLocks noGrp="1"/>
          </p:cNvSpPr>
          <p:nvPr>
            <p:ph idx="1"/>
          </p:nvPr>
        </p:nvSpPr>
        <p:spPr>
          <a:xfrm>
            <a:off x="4965431" y="2438400"/>
            <a:ext cx="6586489" cy="3785419"/>
          </a:xfrm>
        </p:spPr>
        <p:txBody>
          <a:bodyPr>
            <a:normAutofit/>
          </a:bodyPr>
          <a:lstStyle/>
          <a:p>
            <a:r>
              <a:rPr lang="en-US" sz="1100" b="0" i="0">
                <a:effectLst/>
                <a:latin typeface="charter"/>
              </a:rPr>
              <a:t>Rendering or image synthesis is a process of generating an image from a 2D or 3D model using a computer program. The resulting image is called render</a:t>
            </a:r>
          </a:p>
          <a:p>
            <a:r>
              <a:rPr lang="en-US" sz="1100" b="0" i="0">
                <a:effectLst/>
                <a:latin typeface="charter"/>
              </a:rPr>
              <a:t>Rendering is usually the last step in the graphics pipeline which gives models and animations their final appearance.</a:t>
            </a:r>
            <a:endParaRPr lang="en-US" sz="1100">
              <a:latin typeface="charter"/>
            </a:endParaRPr>
          </a:p>
          <a:p>
            <a:r>
              <a:rPr lang="en-US" sz="1100" b="0" i="0">
                <a:effectLst/>
                <a:latin typeface="charter"/>
              </a:rPr>
              <a:t>Any rendering application gets an </a:t>
            </a:r>
            <a:r>
              <a:rPr lang="en-US" sz="1100" b="0" i="1">
                <a:effectLst/>
                <a:latin typeface="charter"/>
              </a:rPr>
              <a:t>input file</a:t>
            </a:r>
            <a:r>
              <a:rPr lang="en-US" sz="1100" b="0" i="0">
                <a:effectLst/>
                <a:latin typeface="charter"/>
              </a:rPr>
              <a:t> called a </a:t>
            </a:r>
            <a:r>
              <a:rPr lang="en-US" sz="1100" b="0" i="1">
                <a:effectLst/>
                <a:latin typeface="charter"/>
              </a:rPr>
              <a:t>scene file. </a:t>
            </a:r>
            <a:r>
              <a:rPr lang="en-US" sz="1100" b="0" i="0">
                <a:effectLst/>
                <a:latin typeface="charter"/>
              </a:rPr>
              <a:t>This scene file contains multiple information like for example:</a:t>
            </a:r>
          </a:p>
          <a:p>
            <a:pPr lvl="1"/>
            <a:r>
              <a:rPr lang="en-US" sz="1100" b="0" i="0">
                <a:effectLst/>
                <a:latin typeface="charter"/>
              </a:rPr>
              <a:t>Model (3D or 2D model itself)</a:t>
            </a:r>
          </a:p>
          <a:p>
            <a:pPr lvl="1"/>
            <a:r>
              <a:rPr lang="en-US" sz="1100" b="0" i="0">
                <a:effectLst/>
                <a:latin typeface="charter"/>
              </a:rPr>
              <a:t>Texture</a:t>
            </a:r>
          </a:p>
          <a:p>
            <a:pPr lvl="1"/>
            <a:r>
              <a:rPr lang="en-US" sz="1100" b="0" i="0">
                <a:effectLst/>
                <a:latin typeface="charter"/>
              </a:rPr>
              <a:t>Shading</a:t>
            </a:r>
          </a:p>
          <a:p>
            <a:pPr lvl="1"/>
            <a:r>
              <a:rPr lang="en-US" sz="1100" b="0" i="0">
                <a:effectLst/>
                <a:latin typeface="charter"/>
              </a:rPr>
              <a:t>Shadows</a:t>
            </a:r>
          </a:p>
          <a:p>
            <a:pPr lvl="1"/>
            <a:r>
              <a:rPr lang="en-US" sz="1100" b="0" i="0">
                <a:effectLst/>
                <a:latin typeface="charter"/>
              </a:rPr>
              <a:t>Reflection</a:t>
            </a:r>
          </a:p>
          <a:p>
            <a:pPr lvl="1"/>
            <a:r>
              <a:rPr lang="en-US" sz="1100" b="0" i="0">
                <a:effectLst/>
                <a:latin typeface="charter"/>
              </a:rPr>
              <a:t>Lighting</a:t>
            </a:r>
          </a:p>
          <a:p>
            <a:pPr lvl="1"/>
            <a:r>
              <a:rPr lang="en-US" sz="1100" b="0" i="0">
                <a:effectLst/>
                <a:latin typeface="charter"/>
              </a:rPr>
              <a:t>Viewpoint</a:t>
            </a:r>
          </a:p>
          <a:p>
            <a:r>
              <a:rPr lang="en-US" sz="1100">
                <a:latin typeface="charter"/>
              </a:rPr>
              <a:t>The information stated above is considered as a feature for rendering. </a:t>
            </a:r>
          </a:p>
          <a:p>
            <a:r>
              <a:rPr lang="en-US" sz="1100">
                <a:latin typeface="charter"/>
              </a:rPr>
              <a:t>It means we can say that each scene file contains multiple features that need to be understood and processed by the rendering algorithm or application to generate a processed image.</a:t>
            </a:r>
          </a:p>
        </p:txBody>
      </p:sp>
      <p:pic>
        <p:nvPicPr>
          <p:cNvPr id="3074" name="Picture 2" descr="Image for post">
            <a:extLst>
              <a:ext uri="{FF2B5EF4-FFF2-40B4-BE49-F238E27FC236}">
                <a16:creationId xmlns:a16="http://schemas.microsoft.com/office/drawing/2014/main" id="{E89E8442-7AE2-4CEB-B4FF-BE3629D67F9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784" r="36195"/>
          <a:stretch/>
        </p:blipFill>
        <p:spPr bwMode="auto">
          <a:xfrm>
            <a:off x="20" y="10"/>
            <a:ext cx="4635571" cy="6857990"/>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71" name="Straight Connector 7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CE563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1808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1DBD1-1542-4432-A895-900410531FB7}"/>
              </a:ext>
            </a:extLst>
          </p:cNvPr>
          <p:cNvSpPr>
            <a:spLocks noGrp="1"/>
          </p:cNvSpPr>
          <p:nvPr>
            <p:ph type="title"/>
          </p:nvPr>
        </p:nvSpPr>
        <p:spPr>
          <a:xfrm>
            <a:off x="655320" y="365125"/>
            <a:ext cx="5120114" cy="1692794"/>
          </a:xfrm>
        </p:spPr>
        <p:txBody>
          <a:bodyPr>
            <a:normAutofit/>
          </a:bodyPr>
          <a:lstStyle/>
          <a:p>
            <a:r>
              <a:rPr lang="en-US" dirty="0"/>
              <a:t>Rendering Equation</a:t>
            </a:r>
          </a:p>
        </p:txBody>
      </p:sp>
      <p:cxnSp>
        <p:nvCxnSpPr>
          <p:cNvPr id="4100" name="Straight Arrow Connector 70">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1DA94F9F-21A9-43E1-BC60-D2FD22619273}"/>
              </a:ext>
            </a:extLst>
          </p:cNvPr>
          <p:cNvSpPr>
            <a:spLocks noGrp="1"/>
          </p:cNvSpPr>
          <p:nvPr>
            <p:ph idx="1"/>
          </p:nvPr>
        </p:nvSpPr>
        <p:spPr>
          <a:xfrm>
            <a:off x="655321" y="2575034"/>
            <a:ext cx="5120113" cy="3462228"/>
          </a:xfrm>
        </p:spPr>
        <p:txBody>
          <a:bodyPr>
            <a:normAutofit/>
          </a:bodyPr>
          <a:lstStyle/>
          <a:p>
            <a:r>
              <a:rPr lang="en-US" sz="1800" b="0" i="0">
                <a:effectLst/>
                <a:latin typeface="charter"/>
              </a:rPr>
              <a:t>The rendering algorithm or technique which tries to solve the problem of image generation based on all given features is mostly trying to solve for </a:t>
            </a:r>
            <a:r>
              <a:rPr lang="en-US" sz="1800" b="1" i="1">
                <a:effectLst/>
                <a:latin typeface="charter"/>
              </a:rPr>
              <a:t>rendering equation</a:t>
            </a:r>
            <a:r>
              <a:rPr lang="en-US" sz="1800" b="0" i="0">
                <a:effectLst/>
                <a:latin typeface="charter"/>
              </a:rPr>
              <a:t> in the most optimized time</a:t>
            </a:r>
          </a:p>
          <a:p>
            <a:r>
              <a:rPr lang="en-US" sz="1800" b="0" i="0">
                <a:effectLst/>
                <a:latin typeface="charter"/>
              </a:rPr>
              <a:t>At a high-level rendering equation essentially computes for a radiance that is illumination (reflection, refraction, and emittance of light) on an object from a source to an observer in a given space</a:t>
            </a:r>
            <a:endParaRPr lang="en-US" sz="1800">
              <a:latin typeface="charter"/>
            </a:endParaRPr>
          </a:p>
          <a:p>
            <a:r>
              <a:rPr lang="en-US" sz="1800" b="0" i="0">
                <a:effectLst/>
                <a:latin typeface="charter"/>
              </a:rPr>
              <a:t>The reason I brought this up is that NeRF is computing for volume rendering</a:t>
            </a:r>
            <a:endParaRPr lang="en-US" sz="1800"/>
          </a:p>
        </p:txBody>
      </p:sp>
      <p:pic>
        <p:nvPicPr>
          <p:cNvPr id="4098" name="Picture 2" descr="Image for post">
            <a:extLst>
              <a:ext uri="{FF2B5EF4-FFF2-40B4-BE49-F238E27FC236}">
                <a16:creationId xmlns:a16="http://schemas.microsoft.com/office/drawing/2014/main" id="{1E1F7D56-F55C-48E5-BA42-2B46A8561F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904" r="29315"/>
          <a:stretch/>
        </p:blipFill>
        <p:spPr bwMode="auto">
          <a:xfrm>
            <a:off x="5878849" y="10"/>
            <a:ext cx="6313150"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175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23FE733-F95B-4DF6-AFC5-BEEB3577C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6" descr="Image for post">
            <a:extLst>
              <a:ext uri="{FF2B5EF4-FFF2-40B4-BE49-F238E27FC236}">
                <a16:creationId xmlns:a16="http://schemas.microsoft.com/office/drawing/2014/main" id="{5D26650A-4CD4-440D-8851-FE0A80C20B76}"/>
              </a:ext>
            </a:extLst>
          </p:cNvPr>
          <p:cNvPicPr>
            <a:picLocks noChangeAspect="1" noChangeArrowheads="1"/>
          </p:cNvPicPr>
          <p:nvPr/>
        </p:nvPicPr>
        <p:blipFill rotWithShape="1">
          <a:blip r:embed="rId2">
            <a:alphaModFix amt="20000"/>
            <a:extLst>
              <a:ext uri="{28A0092B-C50C-407E-A947-70E740481C1C}">
                <a14:useLocalDpi xmlns:a14="http://schemas.microsoft.com/office/drawing/2010/main" val="0"/>
              </a:ext>
            </a:extLst>
          </a:blip>
          <a:stretch/>
        </p:blipFill>
        <p:spPr bwMode="auto">
          <a:xfrm>
            <a:off x="-23752" y="-36576"/>
            <a:ext cx="12215752" cy="6871360"/>
          </a:xfrm>
          <a:prstGeom prst="rect">
            <a:avLst/>
          </a:prstGeom>
          <a:noFill/>
          <a:extLst>
            <a:ext uri="{909E8E84-426E-40DD-AFC4-6F175D3DCCD1}">
              <a14:hiddenFill xmlns:a14="http://schemas.microsoft.com/office/drawing/2010/main">
                <a:solidFill>
                  <a:srgbClr val="FFFFFF"/>
                </a:solidFill>
              </a14:hiddenFill>
            </a:ext>
          </a:extLst>
        </p:spPr>
      </p:pic>
      <p:sp useBgFill="1">
        <p:nvSpPr>
          <p:cNvPr id="73" name="Rectangle 72">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3" y="633619"/>
            <a:ext cx="6852464"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D53DB5F-62F5-47E1-8F86-DD02EE212DE6}"/>
              </a:ext>
            </a:extLst>
          </p:cNvPr>
          <p:cNvSpPr>
            <a:spLocks noGrp="1"/>
          </p:cNvSpPr>
          <p:nvPr>
            <p:ph type="title"/>
          </p:nvPr>
        </p:nvSpPr>
        <p:spPr>
          <a:xfrm>
            <a:off x="838196" y="978408"/>
            <a:ext cx="6007608" cy="1106424"/>
          </a:xfrm>
        </p:spPr>
        <p:txBody>
          <a:bodyPr>
            <a:normAutofit/>
          </a:bodyPr>
          <a:lstStyle/>
          <a:p>
            <a:r>
              <a:rPr lang="en-US" b="0" i="0" dirty="0">
                <a:effectLst/>
                <a:latin typeface="sohne"/>
              </a:rPr>
              <a:t>Volume Rendering</a:t>
            </a:r>
            <a:endParaRPr lang="en-US" dirty="0"/>
          </a:p>
        </p:txBody>
      </p:sp>
      <p:sp>
        <p:nvSpPr>
          <p:cNvPr id="75" name="Rectangle 74">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4" y="2121408"/>
            <a:ext cx="582472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43DD22E-7659-4D01-97EF-903C35B92DF5}"/>
              </a:ext>
            </a:extLst>
          </p:cNvPr>
          <p:cNvSpPr>
            <a:spLocks noGrp="1"/>
          </p:cNvSpPr>
          <p:nvPr>
            <p:ph idx="1"/>
          </p:nvPr>
        </p:nvSpPr>
        <p:spPr>
          <a:xfrm>
            <a:off x="556427" y="2369828"/>
            <a:ext cx="6007608" cy="3429000"/>
          </a:xfrm>
        </p:spPr>
        <p:txBody>
          <a:bodyPr>
            <a:normAutofit/>
          </a:bodyPr>
          <a:lstStyle/>
          <a:p>
            <a:r>
              <a:rPr lang="en-US" sz="2000" b="0" i="0" dirty="0">
                <a:effectLst/>
                <a:latin typeface="charter"/>
              </a:rPr>
              <a:t>Volume rendering (as per Wikipedia) is a set of a technique used to display a 2D projection of a 3D discretely sampled data set. </a:t>
            </a:r>
          </a:p>
          <a:p>
            <a:r>
              <a:rPr lang="en-US" sz="2000" b="0" i="0" dirty="0">
                <a:effectLst/>
                <a:latin typeface="charter"/>
              </a:rPr>
              <a:t>Now to render such a 2D projection (output) of a 3D dataset we first need to define the camera position in space relative to the volume then we need to define the RGBα (Red, Green. Blue, Alpha → it stands for opacity channel) for every voxel</a:t>
            </a:r>
          </a:p>
          <a:p>
            <a:r>
              <a:rPr lang="en-US" sz="2000" b="0" i="0" dirty="0">
                <a:effectLst/>
                <a:latin typeface="charter"/>
              </a:rPr>
              <a:t>The primary objective in volume rendering is to get a transfer function which defines RGBα for every value for every possible voxel value in a given space</a:t>
            </a:r>
            <a:endParaRPr lang="en-US" sz="2000" dirty="0"/>
          </a:p>
        </p:txBody>
      </p:sp>
      <p:pic>
        <p:nvPicPr>
          <p:cNvPr id="5122" name="Picture 2" descr="Image for post">
            <a:extLst>
              <a:ext uri="{FF2B5EF4-FFF2-40B4-BE49-F238E27FC236}">
                <a16:creationId xmlns:a16="http://schemas.microsoft.com/office/drawing/2014/main" id="{70117E70-E5D6-4847-8C9A-41872AF6022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485" r="3171" b="2"/>
          <a:stretch/>
        </p:blipFill>
        <p:spPr bwMode="auto">
          <a:xfrm>
            <a:off x="6710888" y="659296"/>
            <a:ext cx="5481112" cy="5459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973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98CF5-97AA-4C50-87B5-BF25CEC3AF63}"/>
              </a:ext>
            </a:extLst>
          </p:cNvPr>
          <p:cNvSpPr>
            <a:spLocks noGrp="1"/>
          </p:cNvSpPr>
          <p:nvPr>
            <p:ph type="title"/>
          </p:nvPr>
        </p:nvSpPr>
        <p:spPr>
          <a:xfrm>
            <a:off x="7255564" y="834888"/>
            <a:ext cx="4314645" cy="1268958"/>
          </a:xfrm>
        </p:spPr>
        <p:txBody>
          <a:bodyPr anchor="b">
            <a:normAutofit/>
          </a:bodyPr>
          <a:lstStyle/>
          <a:p>
            <a:r>
              <a:rPr lang="en-US" sz="3200" b="0" i="0">
                <a:effectLst/>
                <a:latin typeface="sohne"/>
              </a:rPr>
              <a:t>View Synthesis</a:t>
            </a:r>
            <a:endParaRPr lang="en-US" sz="3200"/>
          </a:p>
        </p:txBody>
      </p:sp>
      <p:pic>
        <p:nvPicPr>
          <p:cNvPr id="6146" name="Picture 2" descr="Image for post">
            <a:extLst>
              <a:ext uri="{FF2B5EF4-FFF2-40B4-BE49-F238E27FC236}">
                <a16:creationId xmlns:a16="http://schemas.microsoft.com/office/drawing/2014/main" id="{5F01BCA0-D11D-4245-9562-C995A71624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246" r="27657"/>
          <a:stretch/>
        </p:blipFill>
        <p:spPr bwMode="auto">
          <a:xfrm>
            <a:off x="20" y="1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noFill/>
          <a:effectLst>
            <a:outerShdw blurRad="50800" dist="38100" algn="l"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5" name="Rectangle 74">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6172" y="2240371"/>
            <a:ext cx="42062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963F1BD-F51B-4A08-AB59-C241B7AFF66D}"/>
              </a:ext>
            </a:extLst>
          </p:cNvPr>
          <p:cNvSpPr>
            <a:spLocks noGrp="1"/>
          </p:cNvSpPr>
          <p:nvPr>
            <p:ph idx="1"/>
          </p:nvPr>
        </p:nvSpPr>
        <p:spPr>
          <a:xfrm>
            <a:off x="7255563" y="2557587"/>
            <a:ext cx="4314645" cy="3717317"/>
          </a:xfrm>
        </p:spPr>
        <p:txBody>
          <a:bodyPr anchor="t">
            <a:normAutofit/>
          </a:bodyPr>
          <a:lstStyle/>
          <a:p>
            <a:r>
              <a:rPr lang="en-US" sz="1500" b="0" i="0">
                <a:effectLst/>
                <a:latin typeface="charter"/>
              </a:rPr>
              <a:t>Click photos of an object from multiple camera angles and superimpose the images to have a look at the same object from different known camera angles and positions in a given hemispherical plan of the object itself. </a:t>
            </a:r>
          </a:p>
          <a:p>
            <a:r>
              <a:rPr lang="en-US" sz="1500" b="0" i="0">
                <a:effectLst/>
                <a:latin typeface="charter"/>
              </a:rPr>
              <a:t>This is one of the common techniques of 3D reconstruction from multiple images. For this type of technique, we are trying to predict the third missing axis (the first two being length and breadth) which is the depth. </a:t>
            </a:r>
          </a:p>
          <a:p>
            <a:r>
              <a:rPr lang="en-US" sz="1500" b="0" i="0">
                <a:effectLst/>
                <a:latin typeface="charter"/>
              </a:rPr>
              <a:t>We try to predict a function for depth determination at various points in the plane against the object itself. This is where the Neural Radiance Fields come into consideration.</a:t>
            </a:r>
            <a:endParaRPr lang="en-US" sz="1500"/>
          </a:p>
        </p:txBody>
      </p:sp>
    </p:spTree>
    <p:extLst>
      <p:ext uri="{BB962C8B-B14F-4D97-AF65-F5344CB8AC3E}">
        <p14:creationId xmlns:p14="http://schemas.microsoft.com/office/powerpoint/2010/main" val="3036789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521F61-9F95-4B5E-AFF1-26177CD71C98}"/>
              </a:ext>
            </a:extLst>
          </p:cNvPr>
          <p:cNvSpPr>
            <a:spLocks noGrp="1"/>
          </p:cNvSpPr>
          <p:nvPr>
            <p:ph type="title"/>
          </p:nvPr>
        </p:nvSpPr>
        <p:spPr>
          <a:xfrm>
            <a:off x="411480" y="987552"/>
            <a:ext cx="4485861" cy="1088136"/>
          </a:xfrm>
        </p:spPr>
        <p:txBody>
          <a:bodyPr anchor="b">
            <a:normAutofit/>
          </a:bodyPr>
          <a:lstStyle/>
          <a:p>
            <a:r>
              <a:rPr lang="en-US" sz="3400" b="0" i="0">
                <a:effectLst/>
                <a:latin typeface="sohne"/>
              </a:rPr>
              <a:t>Neural Radiance Fields</a:t>
            </a:r>
            <a:endParaRPr lang="en-US" sz="3400"/>
          </a:p>
        </p:txBody>
      </p:sp>
      <p:sp>
        <p:nvSpPr>
          <p:cNvPr id="73" name="Rectangle 72">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5" name="Rectangle 74">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AD3F8283-E0CA-49A0-9951-29F82822159D}"/>
              </a:ext>
            </a:extLst>
          </p:cNvPr>
          <p:cNvSpPr>
            <a:spLocks noGrp="1"/>
          </p:cNvSpPr>
          <p:nvPr>
            <p:ph idx="1"/>
          </p:nvPr>
        </p:nvSpPr>
        <p:spPr>
          <a:xfrm>
            <a:off x="411479" y="2688336"/>
            <a:ext cx="4498848" cy="3584448"/>
          </a:xfrm>
        </p:spPr>
        <p:txBody>
          <a:bodyPr anchor="t">
            <a:normAutofit/>
          </a:bodyPr>
          <a:lstStyle/>
          <a:p>
            <a:r>
              <a:rPr lang="en-US" sz="1700" b="0" i="0">
                <a:effectLst/>
                <a:latin typeface="charter"/>
              </a:rPr>
              <a:t>Generates novel views of complex scenes by optimizing an underlying continuous volumetric scene function using a sparse set of input views</a:t>
            </a:r>
          </a:p>
          <a:p>
            <a:r>
              <a:rPr lang="en-US" sz="1700" b="0" i="0">
                <a:effectLst/>
                <a:latin typeface="charter"/>
              </a:rPr>
              <a:t>The input can be provided as a blender model or a static set of images.</a:t>
            </a:r>
            <a:endParaRPr lang="en-US" sz="1700">
              <a:latin typeface="charter"/>
            </a:endParaRPr>
          </a:p>
          <a:p>
            <a:r>
              <a:rPr lang="en-US" sz="1700" b="0" i="0">
                <a:effectLst/>
                <a:latin typeface="charter"/>
              </a:rPr>
              <a:t>The input is provided as a continuous 5D function that outputs the radiance emitted in each direction (θ; Φ) at each point (x; y; z) in space, and a density at each point which acts like a differential opacity controlling how much radiance is accumulated by a ray passing through (x; y; z)</a:t>
            </a:r>
            <a:endParaRPr lang="en-US" sz="1700"/>
          </a:p>
        </p:txBody>
      </p:sp>
      <p:pic>
        <p:nvPicPr>
          <p:cNvPr id="7170" name="Picture 2" descr="Image for post">
            <a:extLst>
              <a:ext uri="{FF2B5EF4-FFF2-40B4-BE49-F238E27FC236}">
                <a16:creationId xmlns:a16="http://schemas.microsoft.com/office/drawing/2014/main" id="{E0859065-1AEA-496D-97BA-121EEA61B8B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563" r="26974"/>
          <a:stretch/>
        </p:blipFill>
        <p:spPr bwMode="auto">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effectLst>
            <a:outerShdw blurRad="50800" dist="38100" dir="10800000" algn="r"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439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98" name="Picture 6" descr="Image for post">
            <a:extLst>
              <a:ext uri="{FF2B5EF4-FFF2-40B4-BE49-F238E27FC236}">
                <a16:creationId xmlns:a16="http://schemas.microsoft.com/office/drawing/2014/main" id="{16D48C7D-D1C9-4521-8E2B-F7609F73F3B1}"/>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tretch>
            <a:fillRect/>
          </a:stretch>
        </p:blipFill>
        <p:spPr bwMode="auto">
          <a:xfrm>
            <a:off x="0" y="1"/>
            <a:ext cx="12192000" cy="682065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375C2BC-54D2-4CCB-802B-FBA460965B78}"/>
              </a:ext>
            </a:extLst>
          </p:cNvPr>
          <p:cNvSpPr/>
          <p:nvPr/>
        </p:nvSpPr>
        <p:spPr>
          <a:xfrm>
            <a:off x="0" y="3410328"/>
            <a:ext cx="12192000" cy="3410327"/>
          </a:xfrm>
          <a:prstGeom prst="rect">
            <a:avLst/>
          </a:prstGeom>
          <a:solidFill>
            <a:schemeClr val="bg1">
              <a:alpha val="78000"/>
            </a:schemeClr>
          </a:solidFill>
          <a:ln w="7937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46E12E-9BF0-41B3-BAD1-4C4009D7D38F}"/>
              </a:ext>
            </a:extLst>
          </p:cNvPr>
          <p:cNvSpPr>
            <a:spLocks noGrp="1"/>
          </p:cNvSpPr>
          <p:nvPr>
            <p:ph type="title"/>
          </p:nvPr>
        </p:nvSpPr>
        <p:spPr>
          <a:xfrm>
            <a:off x="0" y="3667125"/>
            <a:ext cx="2752725" cy="3038475"/>
          </a:xfrm>
        </p:spPr>
        <p:txBody>
          <a:bodyPr>
            <a:normAutofit fontScale="90000"/>
          </a:bodyPr>
          <a:lstStyle/>
          <a:p>
            <a:pPr algn="r"/>
            <a:r>
              <a:rPr lang="en-US" dirty="0"/>
              <a:t>Continuous Scene </a:t>
            </a:r>
            <a:r>
              <a:rPr lang="en-US" dirty="0" err="1"/>
              <a:t>NeRF</a:t>
            </a:r>
            <a:r>
              <a:rPr lang="en-US" dirty="0"/>
              <a:t> optimization</a:t>
            </a:r>
          </a:p>
        </p:txBody>
      </p:sp>
      <p:sp>
        <p:nvSpPr>
          <p:cNvPr id="3" name="Content Placeholder 2">
            <a:extLst>
              <a:ext uri="{FF2B5EF4-FFF2-40B4-BE49-F238E27FC236}">
                <a16:creationId xmlns:a16="http://schemas.microsoft.com/office/drawing/2014/main" id="{FCE6E3CB-A544-405B-B45A-9750050949E4}"/>
              </a:ext>
            </a:extLst>
          </p:cNvPr>
          <p:cNvSpPr>
            <a:spLocks noGrp="1"/>
          </p:cNvSpPr>
          <p:nvPr>
            <p:ph idx="1"/>
          </p:nvPr>
        </p:nvSpPr>
        <p:spPr>
          <a:xfrm>
            <a:off x="2823099" y="3527723"/>
            <a:ext cx="9206975" cy="3177878"/>
          </a:xfrm>
        </p:spPr>
        <p:txBody>
          <a:bodyPr anchor="ctr">
            <a:normAutofit/>
          </a:bodyPr>
          <a:lstStyle/>
          <a:p>
            <a:r>
              <a:rPr lang="en-US" sz="2000" b="0" i="0" dirty="0">
                <a:effectLst/>
                <a:latin typeface="charter"/>
              </a:rPr>
              <a:t>A continuous scene can be described as a 5D vector-valued function whose input is a 3D location x = (x; y; z) and 2D viewing direction (θ; Φ), and whose output is an emitted color c = (r; g; b) and volume density (α). </a:t>
            </a:r>
          </a:p>
          <a:p>
            <a:r>
              <a:rPr lang="en-US" sz="2000" b="0" i="0" dirty="0">
                <a:effectLst/>
                <a:latin typeface="charter"/>
              </a:rPr>
              <a:t>To generate a Neural Radiance Field from a particular viewpoint following steps were done:</a:t>
            </a:r>
          </a:p>
          <a:p>
            <a:pPr lvl="1">
              <a:buFont typeface="+mj-lt"/>
              <a:buAutoNum type="arabicPeriod"/>
            </a:pPr>
            <a:r>
              <a:rPr lang="en-US" sz="2000" b="0" i="0" dirty="0">
                <a:effectLst/>
                <a:latin typeface="charter"/>
              </a:rPr>
              <a:t>March camera rays through the scene to generate a sampled set of 3D points</a:t>
            </a:r>
          </a:p>
          <a:p>
            <a:pPr lvl="1">
              <a:buFont typeface="+mj-lt"/>
              <a:buAutoNum type="arabicPeriod"/>
            </a:pPr>
            <a:r>
              <a:rPr lang="en-US" sz="2000" b="0" i="0" dirty="0">
                <a:effectLst/>
                <a:latin typeface="charter"/>
              </a:rPr>
              <a:t>Use those points and their corresponding 2D viewing directions as input to the neural network to produce an output set of colors and densities</a:t>
            </a:r>
          </a:p>
          <a:p>
            <a:pPr lvl="1">
              <a:buFont typeface="+mj-lt"/>
              <a:buAutoNum type="arabicPeriod"/>
            </a:pPr>
            <a:r>
              <a:rPr lang="en-US" sz="2000" b="0" i="0" dirty="0">
                <a:effectLst/>
                <a:latin typeface="charter"/>
              </a:rPr>
              <a:t>use classical volume rendering techniques to accumulate those colors and densities into a 2D image</a:t>
            </a:r>
          </a:p>
        </p:txBody>
      </p:sp>
      <p:pic>
        <p:nvPicPr>
          <p:cNvPr id="8196" name="Picture 4" descr="Image for post">
            <a:extLst>
              <a:ext uri="{FF2B5EF4-FFF2-40B4-BE49-F238E27FC236}">
                <a16:creationId xmlns:a16="http://schemas.microsoft.com/office/drawing/2014/main" id="{81BDC8BF-A7CB-485D-8AF5-2A7734EC1CB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5414" y="72350"/>
            <a:ext cx="9993566" cy="3222923"/>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343620E7-326E-4F6C-82F3-064A52CD219F}"/>
              </a:ext>
            </a:extLst>
          </p:cNvPr>
          <p:cNvCxnSpPr/>
          <p:nvPr/>
        </p:nvCxnSpPr>
        <p:spPr>
          <a:xfrm>
            <a:off x="2823099" y="3429000"/>
            <a:ext cx="0" cy="3391655"/>
          </a:xfrm>
          <a:prstGeom prst="line">
            <a:avLst/>
          </a:prstGeom>
          <a:ln w="34925" cmpd="dbl">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6634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218" name="Picture 2" descr="Image for post">
            <a:extLst>
              <a:ext uri="{FF2B5EF4-FFF2-40B4-BE49-F238E27FC236}">
                <a16:creationId xmlns:a16="http://schemas.microsoft.com/office/drawing/2014/main" id="{A5DA9126-60C8-4976-8895-D9BA9A06A9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1" y="10"/>
            <a:ext cx="12192000" cy="6857990"/>
          </a:xfrm>
          <a:prstGeom prst="rect">
            <a:avLst/>
          </a:prstGeom>
          <a:noFill/>
          <a:extLst>
            <a:ext uri="{909E8E84-426E-40DD-AFC4-6F175D3DCCD1}">
              <a14:hiddenFill xmlns:a14="http://schemas.microsoft.com/office/drawing/2010/main">
                <a:solidFill>
                  <a:srgbClr val="FFFFFF"/>
                </a:solidFill>
              </a14:hiddenFill>
            </a:ext>
          </a:extLst>
        </p:spPr>
      </p:pic>
      <p:sp>
        <p:nvSpPr>
          <p:cNvPr id="74"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5FA8067A-E3C0-4169-AAA6-C625CCF6F702}"/>
              </a:ext>
            </a:extLst>
          </p:cNvPr>
          <p:cNvSpPr>
            <a:spLocks noGrp="1"/>
          </p:cNvSpPr>
          <p:nvPr>
            <p:ph type="title"/>
          </p:nvPr>
        </p:nvSpPr>
        <p:spPr>
          <a:xfrm>
            <a:off x="709448" y="1913950"/>
            <a:ext cx="4204137" cy="1342754"/>
          </a:xfrm>
        </p:spPr>
        <p:txBody>
          <a:bodyPr>
            <a:normAutofit/>
          </a:bodyPr>
          <a:lstStyle/>
          <a:p>
            <a:pPr algn="ctr"/>
            <a:r>
              <a:rPr lang="en-US" sz="3600" b="0" i="0">
                <a:effectLst/>
                <a:latin typeface="sohne"/>
              </a:rPr>
              <a:t>Conclusion</a:t>
            </a:r>
            <a:endParaRPr lang="en-US" sz="3600"/>
          </a:p>
        </p:txBody>
      </p:sp>
      <p:cxnSp>
        <p:nvCxnSpPr>
          <p:cNvPr id="76" name="Straight Connector 75">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DAABB23-9CAE-478F-8503-C6550A0D5262}"/>
              </a:ext>
            </a:extLst>
          </p:cNvPr>
          <p:cNvSpPr>
            <a:spLocks noGrp="1"/>
          </p:cNvSpPr>
          <p:nvPr>
            <p:ph idx="1"/>
          </p:nvPr>
        </p:nvSpPr>
        <p:spPr>
          <a:xfrm>
            <a:off x="525516" y="3417573"/>
            <a:ext cx="4593021" cy="2619839"/>
          </a:xfrm>
        </p:spPr>
        <p:txBody>
          <a:bodyPr anchor="ctr">
            <a:normAutofit/>
          </a:bodyPr>
          <a:lstStyle/>
          <a:p>
            <a:r>
              <a:rPr lang="en-US" sz="1300" b="0" i="0">
                <a:effectLst/>
                <a:latin typeface="charter"/>
              </a:rPr>
              <a:t>In this article, I tried to give a brief of what computer graphics is and what is the role and contribution of NeRF. </a:t>
            </a:r>
          </a:p>
          <a:p>
            <a:r>
              <a:rPr lang="en-US" sz="1300" b="0" i="0">
                <a:effectLst/>
                <a:latin typeface="charter"/>
              </a:rPr>
              <a:t>We can summarize by saying that NeRF is doing a reconstruction of scenes by using multiple images as input for a scene</a:t>
            </a:r>
            <a:endParaRPr lang="en-US" sz="1300">
              <a:latin typeface="charter"/>
            </a:endParaRPr>
          </a:p>
          <a:p>
            <a:r>
              <a:rPr lang="en-US" sz="1300" b="0" i="0">
                <a:effectLst/>
                <a:latin typeface="charter"/>
              </a:rPr>
              <a:t>The input is fed to an MLP neural network with a 5D (x; y; z; θ; Φ) input and gives an output of form RGBα. </a:t>
            </a:r>
          </a:p>
          <a:p>
            <a:r>
              <a:rPr lang="en-US" sz="1300" b="0" i="0">
                <a:effectLst/>
                <a:latin typeface="charter"/>
              </a:rPr>
              <a:t>This output of RGBα is taken as input by any volume rendering algorithm to generate a final view of the scene.</a:t>
            </a:r>
          </a:p>
          <a:p>
            <a:r>
              <a:rPr lang="en-US" sz="1300">
                <a:latin typeface="charter"/>
              </a:rPr>
              <a:t>Link: </a:t>
            </a:r>
            <a:r>
              <a:rPr lang="en-US" sz="1300">
                <a:latin typeface="charter"/>
                <a:hlinkClick r:id="rId3"/>
              </a:rPr>
              <a:t>https://medium.com/swlh/nerf-neural-radiance-fields-79531da37734</a:t>
            </a:r>
            <a:endParaRPr lang="en-US" sz="1300">
              <a:latin typeface="charter"/>
            </a:endParaRPr>
          </a:p>
        </p:txBody>
      </p:sp>
    </p:spTree>
    <p:extLst>
      <p:ext uri="{BB962C8B-B14F-4D97-AF65-F5344CB8AC3E}">
        <p14:creationId xmlns:p14="http://schemas.microsoft.com/office/powerpoint/2010/main" val="41945801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894</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Meiryo</vt:lpstr>
      <vt:lpstr>Arial</vt:lpstr>
      <vt:lpstr>Calibri</vt:lpstr>
      <vt:lpstr>Calibri Light</vt:lpstr>
      <vt:lpstr>charter</vt:lpstr>
      <vt:lpstr>sohne</vt:lpstr>
      <vt:lpstr>Office Theme</vt:lpstr>
      <vt:lpstr>Understanding Neural Radiance Fields</vt:lpstr>
      <vt:lpstr>Introduction</vt:lpstr>
      <vt:lpstr>Rendering</vt:lpstr>
      <vt:lpstr>Rendering Equation</vt:lpstr>
      <vt:lpstr>Volume Rendering</vt:lpstr>
      <vt:lpstr>View Synthesis</vt:lpstr>
      <vt:lpstr>Neural Radiance Fields</vt:lpstr>
      <vt:lpstr>Continuous Scene NeRF optimization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Neural Radiance Fields</dc:title>
  <dc:creator>Varun Bhaseen</dc:creator>
  <cp:lastModifiedBy>Varun Bhaseen</cp:lastModifiedBy>
  <cp:revision>1</cp:revision>
  <dcterms:created xsi:type="dcterms:W3CDTF">2020-12-08T07:19:47Z</dcterms:created>
  <dcterms:modified xsi:type="dcterms:W3CDTF">2020-12-08T07:20:50Z</dcterms:modified>
</cp:coreProperties>
</file>