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109"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110"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111"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112" name="PlaceHolder 5"/>
          <p:cNvSpPr>
            <a:spLocks noGrp="1"/>
          </p:cNvSpPr>
          <p:nvPr>
            <p:ph type="sldNum"/>
          </p:nvPr>
        </p:nvSpPr>
        <p:spPr>
          <a:xfrm>
            <a:off x="4278960" y="10157400"/>
            <a:ext cx="3280680" cy="534240"/>
          </a:xfrm>
          <a:prstGeom prst="rect">
            <a:avLst/>
          </a:prstGeom>
        </p:spPr>
        <p:txBody>
          <a:bodyPr lIns="0" rIns="0" tIns="0" bIns="0" anchor="b"/>
          <a:p>
            <a:pPr algn="r"/>
            <a:fld id="{31E8FDB4-9F8F-44E7-926B-73CB8092CFDE}"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685800" y="4343400"/>
            <a:ext cx="5486040" cy="4114440"/>
          </a:xfrm>
          <a:prstGeom prst="rect">
            <a:avLst/>
          </a:prstGeom>
          <a:noFill/>
          <a:ln>
            <a:noFill/>
          </a:ln>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685800" y="4343400"/>
            <a:ext cx="5482800" cy="4111200"/>
          </a:xfrm>
          <a:prstGeom prst="rect">
            <a:avLst/>
          </a:prstGeom>
          <a:noFill/>
          <a:ln>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685800" y="4343400"/>
            <a:ext cx="5482800" cy="4111200"/>
          </a:xfrm>
          <a:prstGeom prst="rect">
            <a:avLst/>
          </a:prstGeom>
          <a:noFill/>
          <a:ln>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685800" y="4343400"/>
            <a:ext cx="5482800" cy="4111200"/>
          </a:xfrm>
          <a:prstGeom prst="rect">
            <a:avLst/>
          </a:prstGeom>
          <a:noFill/>
          <a:ln>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685800" y="4343400"/>
            <a:ext cx="5482800" cy="4111200"/>
          </a:xfrm>
          <a:prstGeom prst="rect">
            <a:avLst/>
          </a:prstGeom>
          <a:noFill/>
          <a:ln>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685800" y="4343400"/>
            <a:ext cx="5482800" cy="4111200"/>
          </a:xfrm>
          <a:prstGeom prst="rect">
            <a:avLst/>
          </a:prstGeom>
          <a:noFill/>
          <a:ln>
            <a:noFill/>
          </a:ln>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685800" y="4343400"/>
            <a:ext cx="5482800" cy="4111200"/>
          </a:xfrm>
          <a:prstGeom prst="rect">
            <a:avLst/>
          </a:prstGeom>
          <a:noFill/>
          <a:ln>
            <a:noFill/>
          </a:ln>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685800" y="4343400"/>
            <a:ext cx="5482800" cy="4111200"/>
          </a:xfrm>
          <a:prstGeom prst="rect">
            <a:avLst/>
          </a:prstGeom>
          <a:noFill/>
          <a:ln>
            <a:noFill/>
          </a:ln>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685800" y="4343400"/>
            <a:ext cx="5482800" cy="4111200"/>
          </a:xfrm>
          <a:prstGeom prst="rect">
            <a:avLst/>
          </a:prstGeom>
          <a:noFill/>
          <a:ln>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685800" y="4343400"/>
            <a:ext cx="5482800" cy="4111200"/>
          </a:xfrm>
          <a:prstGeom prst="rect">
            <a:avLst/>
          </a:prstGeom>
          <a:noFill/>
          <a:ln>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685800" y="4343400"/>
            <a:ext cx="5482800" cy="4111200"/>
          </a:xfrm>
          <a:prstGeom prst="rect">
            <a:avLst/>
          </a:prstGeom>
          <a:noFill/>
          <a:ln>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685800" y="4343400"/>
            <a:ext cx="5486040" cy="4114440"/>
          </a:xfrm>
          <a:prstGeom prst="rect">
            <a:avLst/>
          </a:prstGeom>
          <a:noFill/>
          <a:ln>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685800" y="4343400"/>
            <a:ext cx="5482800" cy="411120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685800" y="4343400"/>
            <a:ext cx="5482800" cy="4111200"/>
          </a:xfrm>
          <a:prstGeom prst="rect">
            <a:avLst/>
          </a:prstGeom>
          <a:noFill/>
          <a:ln>
            <a:noFill/>
          </a:ln>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685800" y="4343400"/>
            <a:ext cx="5482800" cy="4111200"/>
          </a:xfrm>
          <a:prstGeom prst="rect">
            <a:avLst/>
          </a:prstGeom>
          <a:noFill/>
          <a:ln>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685800" y="4343400"/>
            <a:ext cx="5482800" cy="4111200"/>
          </a:xfrm>
          <a:prstGeom prst="rect">
            <a:avLst/>
          </a:prstGeom>
          <a:noFill/>
          <a:ln>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685800" y="4343400"/>
            <a:ext cx="5482800" cy="4111200"/>
          </a:xfrm>
          <a:prstGeom prst="rect">
            <a:avLst/>
          </a:prstGeom>
          <a:noFill/>
          <a:ln>
            <a:noFill/>
          </a:ln>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685800" y="4343400"/>
            <a:ext cx="5482800" cy="4111200"/>
          </a:xfrm>
          <a:prstGeom prst="rect">
            <a:avLst/>
          </a:prstGeom>
          <a:noFill/>
          <a:ln>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685800" y="4343400"/>
            <a:ext cx="5482800" cy="4111200"/>
          </a:xfrm>
          <a:prstGeom prst="rect">
            <a:avLst/>
          </a:prstGeom>
          <a:noFill/>
          <a:ln>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685800" y="4343400"/>
            <a:ext cx="5482800" cy="411120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685800" y="4343400"/>
            <a:ext cx="5482800" cy="4111200"/>
          </a:xfrm>
          <a:prstGeom prst="rect">
            <a:avLst/>
          </a:prstGeom>
          <a:noFill/>
          <a:ln>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685800" y="4343400"/>
            <a:ext cx="5486040" cy="4114440"/>
          </a:xfrm>
          <a:prstGeom prst="rect">
            <a:avLst/>
          </a:prstGeom>
          <a:noFill/>
          <a:ln>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685800" y="4343400"/>
            <a:ext cx="5486040" cy="4114440"/>
          </a:xfrm>
          <a:prstGeom prst="rect">
            <a:avLst/>
          </a:prstGeom>
          <a:noFill/>
          <a:ln>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685800" y="4343400"/>
            <a:ext cx="5486040" cy="4114440"/>
          </a:xfrm>
          <a:prstGeom prst="rect">
            <a:avLst/>
          </a:prstGeom>
          <a:noFill/>
          <a:ln>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685800" y="4343400"/>
            <a:ext cx="5486040" cy="4114440"/>
          </a:xfrm>
          <a:prstGeom prst="rect">
            <a:avLst/>
          </a:prstGeom>
          <a:noFill/>
          <a:ln>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685800" y="4343400"/>
            <a:ext cx="5486040" cy="411444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685800" y="4343400"/>
            <a:ext cx="5486040" cy="411444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685800" y="4343400"/>
            <a:ext cx="5486040" cy="411444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4920" cy="3977280"/>
          </a:xfrm>
          <a:prstGeom prst="rect">
            <a:avLst/>
          </a:prstGeom>
          <a:ln>
            <a:noFill/>
          </a:ln>
        </p:spPr>
      </p:pic>
      <p:pic>
        <p:nvPicPr>
          <p:cNvPr id="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6" name="" descr=""/>
          <p:cNvPicPr/>
          <p:nvPr/>
        </p:nvPicPr>
        <p:blipFill>
          <a:blip r:embed="rId2"/>
          <a:stretch>
            <a:fillRect/>
          </a:stretch>
        </p:blipFill>
        <p:spPr>
          <a:xfrm>
            <a:off x="2079000" y="1604520"/>
            <a:ext cx="4984920" cy="3977280"/>
          </a:xfrm>
          <a:prstGeom prst="rect">
            <a:avLst/>
          </a:prstGeom>
          <a:ln>
            <a:noFill/>
          </a:ln>
        </p:spPr>
      </p:pic>
      <p:pic>
        <p:nvPicPr>
          <p:cNvPr id="10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27520"/>
            <a:ext cx="8221320" cy="1228680"/>
          </a:xfrm>
          <a:prstGeom prst="rect">
            <a:avLst/>
          </a:prstGeom>
        </p:spPr>
        <p:txBody>
          <a:bodyPr lIns="90000" rIns="90000" tIns="46800" bIns="46800" anchor="ctr"/>
          <a:p>
            <a:r>
              <a:rPr lang="en-IN">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27520"/>
            <a:ext cx="8221320" cy="1228680"/>
          </a:xfrm>
          <a:prstGeom prst="rect">
            <a:avLst/>
          </a:prstGeom>
        </p:spPr>
        <p:txBody>
          <a:bodyPr lIns="90000" rIns="90000" tIns="46800" bIns="46800" anchor="ctr"/>
          <a:p>
            <a:r>
              <a:rPr lang="en-IN">
                <a:latin typeface="Arial"/>
              </a:rPr>
              <a:t>Click to edit the title text format</a:t>
            </a:r>
            <a:endParaRPr/>
          </a:p>
        </p:txBody>
      </p:sp>
      <p:sp>
        <p:nvSpPr>
          <p:cNvPr id="37" name="PlaceHolder 2"/>
          <p:cNvSpPr>
            <a:spLocks noGrp="1"/>
          </p:cNvSpPr>
          <p:nvPr>
            <p:ph type="body"/>
          </p:nvPr>
        </p:nvSpPr>
        <p:spPr>
          <a:xfrm>
            <a:off x="457200" y="1600200"/>
            <a:ext cx="8221320" cy="4517640"/>
          </a:xfrm>
          <a:prstGeom prst="rect">
            <a:avLst/>
          </a:prstGeom>
        </p:spPr>
        <p:txBody>
          <a:bodyPr lIns="90000" rIns="90000" tIns="46800" bIns="4680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3" name="CustomShape 1"/>
          <p:cNvSpPr/>
          <p:nvPr/>
        </p:nvSpPr>
        <p:spPr>
          <a:xfrm>
            <a:off x="503280" y="2016000"/>
            <a:ext cx="7772040" cy="1469880"/>
          </a:xfrm>
          <a:prstGeom prst="rect">
            <a:avLst/>
          </a:prstGeom>
          <a:noFill/>
          <a:ln>
            <a:noFill/>
          </a:ln>
        </p:spPr>
        <p:txBody>
          <a:bodyPr lIns="90000" rIns="90000" tIns="46800" bIns="46800" anchor="ctr"/>
          <a:p>
            <a:endParaRPr/>
          </a:p>
          <a:p>
            <a:r>
              <a:rPr lang="en-IN" sz="4400">
                <a:solidFill>
                  <a:srgbClr val="000000"/>
                </a:solidFill>
                <a:latin typeface="Arial"/>
              </a:rPr>
              <a:t> </a:t>
            </a:r>
            <a:r>
              <a:rPr lang="en-IN" sz="4400">
                <a:solidFill>
                  <a:srgbClr val="000000"/>
                </a:solidFill>
                <a:latin typeface="Arial"/>
              </a:rPr>
              <a:t>ARTIFICIAL INTELLIGENCE</a:t>
            </a:r>
            <a:endParaRPr/>
          </a:p>
          <a:p>
            <a:endParaRPr/>
          </a:p>
          <a:p>
            <a:endParaRPr/>
          </a:p>
          <a:p>
            <a:endParaRPr/>
          </a:p>
          <a:p>
            <a:pPr algn="ctr">
              <a:lnSpc>
                <a:spcPct val="100000"/>
              </a:lnSpc>
            </a:pPr>
            <a:endParaRPr/>
          </a:p>
          <a:p>
            <a:pPr algn="ctr">
              <a:lnSpc>
                <a:spcPct val="100000"/>
              </a:lnSpc>
            </a:pPr>
            <a:endParaRPr/>
          </a:p>
        </p:txBody>
      </p:sp>
      <p:sp>
        <p:nvSpPr>
          <p:cNvPr id="114" name="CustomShape 2"/>
          <p:cNvSpPr/>
          <p:nvPr/>
        </p:nvSpPr>
        <p:spPr>
          <a:xfrm>
            <a:off x="1371600" y="3886200"/>
            <a:ext cx="6400440" cy="1752120"/>
          </a:xfrm>
          <a:prstGeom prst="rect">
            <a:avLst/>
          </a:prstGeom>
          <a:noFill/>
          <a:ln>
            <a:noFill/>
          </a:ln>
        </p:spPr>
        <p:txBody>
          <a:bodyPr lIns="90000" rIns="90000" tIns="46800" bIns="46800"/>
          <a:p>
            <a:pPr algn="ctr">
              <a:lnSpc>
                <a:spcPct val="100000"/>
              </a:lnSpc>
            </a:pPr>
            <a:endParaRPr/>
          </a:p>
          <a:p>
            <a:pPr algn="ctr">
              <a:lnSpc>
                <a:spcPct val="100000"/>
              </a:lnSpc>
            </a:pPr>
            <a:r>
              <a:rPr lang="en-IN" sz="3200">
                <a:latin typeface="Arial"/>
              </a:rPr>
              <a:t>Introduction: Chapter 1</a:t>
            </a:r>
            <a:endParaRPr/>
          </a:p>
          <a:p>
            <a:pPr algn="ctr">
              <a:lnSpc>
                <a:spcPct val="100000"/>
              </a:lnSpc>
            </a:pPr>
            <a:r>
              <a:rPr lang="en-IN" sz="2400" u="sng">
                <a:latin typeface="Arial"/>
              </a:rPr>
              <a:t>Note</a:t>
            </a:r>
            <a:r>
              <a:rPr lang="en-IN" sz="2400">
                <a:latin typeface="Arial"/>
              </a:rPr>
              <a:t>: All the slides used are modified version of Hwee Tou Ng's (Singapore) course slides</a:t>
            </a:r>
            <a:endParaRPr/>
          </a:p>
          <a:p>
            <a:pPr algn="ctr">
              <a:lnSpc>
                <a:spcPct val="100000"/>
              </a:lnSpc>
            </a:pPr>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3" name="CustomShape 1"/>
          <p:cNvSpPr/>
          <p:nvPr/>
        </p:nvSpPr>
        <p:spPr>
          <a:xfrm>
            <a:off x="576360" y="1152360"/>
            <a:ext cx="7919640" cy="91260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latin typeface="Arial"/>
              </a:rPr>
              <a:t>Play a decent game of table tennis. </a:t>
            </a:r>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576360" y="1152360"/>
            <a:ext cx="7919640" cy="118728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0000"/>
                </a:solidFill>
                <a:latin typeface="Arial"/>
              </a:rPr>
              <a:t>Drive safely along a curvy mountain road</a:t>
            </a:r>
            <a:r>
              <a:rPr lang="en-IN">
                <a:solidFill>
                  <a:srgbClr val="009933"/>
                </a:solidFill>
                <a:latin typeface="Arial"/>
              </a:rPr>
              <a:t>.</a:t>
            </a:r>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576360" y="1152360"/>
            <a:ext cx="7919640" cy="118728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a:t>
            </a:r>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576360" y="1152360"/>
            <a:ext cx="7919640" cy="146196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000000"/>
                </a:solidFill>
                <a:latin typeface="Arial"/>
              </a:rPr>
              <a:t>Drive safely along a Goa road.</a:t>
            </a:r>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576360" y="1152360"/>
            <a:ext cx="7919640" cy="146196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576360" y="1152360"/>
            <a:ext cx="7919640" cy="173664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0000"/>
                </a:solidFill>
                <a:latin typeface="Arial"/>
              </a:rPr>
              <a:t>Buy a week's worth of grocerries on the web.</a:t>
            </a:r>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576360" y="1152360"/>
            <a:ext cx="7919640" cy="173664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a:t>
            </a:r>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576360" y="1152360"/>
            <a:ext cx="7919640" cy="201132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0000"/>
                </a:solidFill>
                <a:latin typeface="Arial"/>
              </a:rPr>
              <a:t>Play a decent game of chess.</a:t>
            </a:r>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1" name="CustomShape 1"/>
          <p:cNvSpPr/>
          <p:nvPr/>
        </p:nvSpPr>
        <p:spPr>
          <a:xfrm>
            <a:off x="576360" y="1152360"/>
            <a:ext cx="7919640" cy="228420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000000"/>
                </a:solidFill>
                <a:latin typeface="Arial"/>
              </a:rPr>
              <a:t>Discover and prove a new mathemetical theorem.</a:t>
            </a:r>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576360" y="1152360"/>
            <a:ext cx="7919640" cy="228420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Outline</a:t>
            </a:r>
            <a:endParaRPr/>
          </a:p>
        </p:txBody>
      </p:sp>
      <p:sp>
        <p:nvSpPr>
          <p:cNvPr id="116" name="CustomShape 2"/>
          <p:cNvSpPr/>
          <p:nvPr/>
        </p:nvSpPr>
        <p:spPr>
          <a:xfrm>
            <a:off x="457200" y="1600200"/>
            <a:ext cx="8229240" cy="4525560"/>
          </a:xfrm>
          <a:prstGeom prst="rect">
            <a:avLst/>
          </a:prstGeom>
          <a:noFill/>
          <a:ln>
            <a:noFill/>
          </a:ln>
        </p:spPr>
        <p:txBody>
          <a:bodyPr lIns="90000" rIns="90000" tIns="46800" bIns="46800"/>
          <a:p>
            <a:pPr>
              <a:lnSpc>
                <a:spcPct val="100000"/>
              </a:lnSpc>
            </a:pPr>
            <a:endParaRPr/>
          </a:p>
          <a:p>
            <a:pPr>
              <a:lnSpc>
                <a:spcPct val="100000"/>
              </a:lnSpc>
              <a:buFont typeface="Arial"/>
              <a:buChar char="•"/>
            </a:pPr>
            <a:r>
              <a:rPr lang="en-IN" sz="3200">
                <a:latin typeface="Arial"/>
              </a:rPr>
              <a:t>What is AI?</a:t>
            </a:r>
            <a:endParaRPr/>
          </a:p>
          <a:p>
            <a:pPr>
              <a:lnSpc>
                <a:spcPct val="100000"/>
              </a:lnSpc>
              <a:buFont typeface="Arial"/>
              <a:buChar char="•"/>
            </a:pPr>
            <a:r>
              <a:rPr lang="en-IN" sz="3200">
                <a:latin typeface="Arial"/>
              </a:rPr>
              <a:t>A brief history</a:t>
            </a:r>
            <a:endParaRPr/>
          </a:p>
          <a:p>
            <a:pPr>
              <a:lnSpc>
                <a:spcPct val="100000"/>
              </a:lnSpc>
              <a:buFont typeface="Arial"/>
              <a:buChar char="•"/>
            </a:pPr>
            <a:r>
              <a:rPr lang="en-IN" sz="3200">
                <a:latin typeface="Arial"/>
              </a:rPr>
              <a:t>The state of the art</a:t>
            </a:r>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3" name="CustomShape 1"/>
          <p:cNvSpPr/>
          <p:nvPr/>
        </p:nvSpPr>
        <p:spPr>
          <a:xfrm>
            <a:off x="576360" y="1152360"/>
            <a:ext cx="7919640" cy="255888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000000"/>
                </a:solidFill>
                <a:latin typeface="Arial"/>
              </a:rPr>
              <a:t>Write an intentionally funny story.</a:t>
            </a:r>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576360" y="1152360"/>
            <a:ext cx="7919640" cy="255888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ff0000"/>
                </a:solidFill>
                <a:latin typeface="Arial"/>
              </a:rPr>
              <a:t>Write an intentionally funny story.</a:t>
            </a:r>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576360" y="1152360"/>
            <a:ext cx="7919640" cy="283356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ff0000"/>
                </a:solidFill>
                <a:latin typeface="Arial"/>
              </a:rPr>
              <a:t>Write an intentionally funny story.</a:t>
            </a:r>
            <a:endParaRPr/>
          </a:p>
          <a:p>
            <a:pPr>
              <a:lnSpc>
                <a:spcPct val="100000"/>
              </a:lnSpc>
            </a:pPr>
            <a:r>
              <a:rPr lang="en-IN">
                <a:solidFill>
                  <a:srgbClr val="000000"/>
                </a:solidFill>
                <a:latin typeface="Arial"/>
              </a:rPr>
              <a:t>Converse successfully with another person for an hour.</a:t>
            </a:r>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6" name="CustomShape 1"/>
          <p:cNvSpPr/>
          <p:nvPr/>
        </p:nvSpPr>
        <p:spPr>
          <a:xfrm>
            <a:off x="576360" y="1152360"/>
            <a:ext cx="7919640" cy="283356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ff0000"/>
                </a:solidFill>
                <a:latin typeface="Arial"/>
              </a:rPr>
              <a:t>Write an intentionally funny story.</a:t>
            </a:r>
            <a:endParaRPr/>
          </a:p>
          <a:p>
            <a:pPr>
              <a:lnSpc>
                <a:spcPct val="100000"/>
              </a:lnSpc>
            </a:pPr>
            <a:r>
              <a:rPr lang="en-IN">
                <a:solidFill>
                  <a:srgbClr val="ff0000"/>
                </a:solidFill>
                <a:latin typeface="Arial"/>
              </a:rPr>
              <a:t>Converse successfully with another person for an hour</a:t>
            </a:r>
            <a:r>
              <a:rPr lang="en-IN">
                <a:solidFill>
                  <a:srgbClr val="000000"/>
                </a:solidFill>
                <a:latin typeface="Arial"/>
              </a:rPr>
              <a:t>.</a:t>
            </a:r>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7" name="CustomShape 1"/>
          <p:cNvSpPr/>
          <p:nvPr/>
        </p:nvSpPr>
        <p:spPr>
          <a:xfrm>
            <a:off x="576360" y="1152360"/>
            <a:ext cx="7919640" cy="310824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ff0000"/>
                </a:solidFill>
                <a:latin typeface="Arial"/>
              </a:rPr>
              <a:t>Write an intentionally funny story.</a:t>
            </a:r>
            <a:endParaRPr/>
          </a:p>
          <a:p>
            <a:pPr>
              <a:lnSpc>
                <a:spcPct val="100000"/>
              </a:lnSpc>
            </a:pPr>
            <a:r>
              <a:rPr lang="en-IN">
                <a:solidFill>
                  <a:srgbClr val="ff0000"/>
                </a:solidFill>
                <a:latin typeface="Arial"/>
              </a:rPr>
              <a:t>Converse successfully with another person for an hour</a:t>
            </a:r>
            <a:r>
              <a:rPr lang="en-IN">
                <a:solidFill>
                  <a:srgbClr val="000000"/>
                </a:solidFill>
                <a:latin typeface="Arial"/>
              </a:rPr>
              <a:t>. </a:t>
            </a:r>
            <a:endParaRPr/>
          </a:p>
          <a:p>
            <a:pPr>
              <a:lnSpc>
                <a:spcPct val="100000"/>
              </a:lnSpc>
            </a:pPr>
            <a:r>
              <a:rPr lang="en-IN">
                <a:solidFill>
                  <a:srgbClr val="000000"/>
                </a:solidFill>
                <a:latin typeface="Arial"/>
              </a:rPr>
              <a:t>Perform a complex surgical operation.</a:t>
            </a:r>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8" name="CustomShape 1"/>
          <p:cNvSpPr/>
          <p:nvPr/>
        </p:nvSpPr>
        <p:spPr>
          <a:xfrm>
            <a:off x="576360" y="1152360"/>
            <a:ext cx="7919640" cy="338292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ff0000"/>
                </a:solidFill>
                <a:latin typeface="Arial"/>
              </a:rPr>
              <a:t>Write an intentionally funny story.</a:t>
            </a:r>
            <a:endParaRPr/>
          </a:p>
          <a:p>
            <a:pPr>
              <a:lnSpc>
                <a:spcPct val="100000"/>
              </a:lnSpc>
            </a:pPr>
            <a:r>
              <a:rPr lang="en-IN">
                <a:solidFill>
                  <a:srgbClr val="ff0000"/>
                </a:solidFill>
                <a:latin typeface="Arial"/>
              </a:rPr>
              <a:t>Converse successfully with another person for an hour</a:t>
            </a:r>
            <a:r>
              <a:rPr lang="en-IN">
                <a:solidFill>
                  <a:srgbClr val="000000"/>
                </a:solidFill>
                <a:latin typeface="Arial"/>
              </a:rPr>
              <a:t>. </a:t>
            </a:r>
            <a:endParaRPr/>
          </a:p>
          <a:p>
            <a:pPr>
              <a:lnSpc>
                <a:spcPct val="100000"/>
              </a:lnSpc>
            </a:pPr>
            <a:r>
              <a:rPr lang="en-IN">
                <a:solidFill>
                  <a:srgbClr val="ff9999"/>
                </a:solidFill>
                <a:latin typeface="Arial"/>
              </a:rPr>
              <a:t>Perform a complex surgical operation</a:t>
            </a:r>
            <a:r>
              <a:rPr lang="en-IN">
                <a:solidFill>
                  <a:srgbClr val="000000"/>
                </a:solidFill>
                <a:latin typeface="Arial"/>
              </a:rPr>
              <a:t>. </a:t>
            </a:r>
            <a:endParaRPr/>
          </a:p>
          <a:p>
            <a:pPr>
              <a:lnSpc>
                <a:spcPct val="100000"/>
              </a:lnSpc>
            </a:pPr>
            <a:r>
              <a:rPr lang="en-IN">
                <a:solidFill>
                  <a:srgbClr val="000000"/>
                </a:solidFill>
                <a:latin typeface="Arial"/>
              </a:rPr>
              <a:t>Unload any dish washer and put everything away.</a:t>
            </a:r>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9" name="CustomShape 1"/>
          <p:cNvSpPr/>
          <p:nvPr/>
        </p:nvSpPr>
        <p:spPr>
          <a:xfrm>
            <a:off x="576360" y="1152360"/>
            <a:ext cx="7919640" cy="338292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ff0000"/>
                </a:solidFill>
                <a:latin typeface="Arial"/>
              </a:rPr>
              <a:t>Write an intentionally funny story.</a:t>
            </a:r>
            <a:endParaRPr/>
          </a:p>
          <a:p>
            <a:pPr>
              <a:lnSpc>
                <a:spcPct val="100000"/>
              </a:lnSpc>
            </a:pPr>
            <a:r>
              <a:rPr lang="en-IN">
                <a:solidFill>
                  <a:srgbClr val="ff0000"/>
                </a:solidFill>
                <a:latin typeface="Arial"/>
              </a:rPr>
              <a:t>Converse successfully with another person for an hour</a:t>
            </a:r>
            <a:r>
              <a:rPr lang="en-IN">
                <a:solidFill>
                  <a:srgbClr val="000000"/>
                </a:solidFill>
                <a:latin typeface="Arial"/>
              </a:rPr>
              <a:t>. </a:t>
            </a:r>
            <a:endParaRPr/>
          </a:p>
          <a:p>
            <a:pPr>
              <a:lnSpc>
                <a:spcPct val="100000"/>
              </a:lnSpc>
            </a:pPr>
            <a:r>
              <a:rPr lang="en-IN">
                <a:solidFill>
                  <a:srgbClr val="ff9999"/>
                </a:solidFill>
                <a:latin typeface="Arial"/>
              </a:rPr>
              <a:t>Perform a complex surgical operation</a:t>
            </a:r>
            <a:r>
              <a:rPr lang="en-IN">
                <a:solidFill>
                  <a:srgbClr val="000000"/>
                </a:solidFill>
                <a:latin typeface="Arial"/>
              </a:rPr>
              <a:t>. </a:t>
            </a:r>
            <a:endParaRPr/>
          </a:p>
          <a:p>
            <a:pPr>
              <a:lnSpc>
                <a:spcPct val="100000"/>
              </a:lnSpc>
            </a:pPr>
            <a:r>
              <a:rPr lang="en-IN">
                <a:solidFill>
                  <a:srgbClr val="000000"/>
                </a:solidFill>
                <a:latin typeface="Arial"/>
              </a:rPr>
              <a:t>Unload any dish washer and put everything away.</a:t>
            </a:r>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0" name="CustomShape 1"/>
          <p:cNvSpPr/>
          <p:nvPr/>
        </p:nvSpPr>
        <p:spPr>
          <a:xfrm>
            <a:off x="576360" y="1152360"/>
            <a:ext cx="7919640" cy="338292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ff0000"/>
                </a:solidFill>
                <a:latin typeface="Arial"/>
              </a:rPr>
              <a:t>Write an intentionally funny story.</a:t>
            </a:r>
            <a:endParaRPr/>
          </a:p>
          <a:p>
            <a:pPr>
              <a:lnSpc>
                <a:spcPct val="100000"/>
              </a:lnSpc>
            </a:pPr>
            <a:r>
              <a:rPr lang="en-IN">
                <a:solidFill>
                  <a:srgbClr val="ff0000"/>
                </a:solidFill>
                <a:latin typeface="Arial"/>
              </a:rPr>
              <a:t>Converse successfully with another person for an hour</a:t>
            </a:r>
            <a:r>
              <a:rPr lang="en-IN">
                <a:solidFill>
                  <a:srgbClr val="000000"/>
                </a:solidFill>
                <a:latin typeface="Arial"/>
              </a:rPr>
              <a:t>. </a:t>
            </a:r>
            <a:endParaRPr/>
          </a:p>
          <a:p>
            <a:pPr>
              <a:lnSpc>
                <a:spcPct val="100000"/>
              </a:lnSpc>
            </a:pPr>
            <a:r>
              <a:rPr lang="en-IN">
                <a:solidFill>
                  <a:srgbClr val="ff9999"/>
                </a:solidFill>
                <a:latin typeface="Arial"/>
              </a:rPr>
              <a:t>Perform a complex surgical operation</a:t>
            </a:r>
            <a:r>
              <a:rPr lang="en-IN">
                <a:solidFill>
                  <a:srgbClr val="000000"/>
                </a:solidFill>
                <a:latin typeface="Arial"/>
              </a:rPr>
              <a:t>. </a:t>
            </a:r>
            <a:endParaRPr/>
          </a:p>
          <a:p>
            <a:pPr>
              <a:lnSpc>
                <a:spcPct val="100000"/>
              </a:lnSpc>
            </a:pPr>
            <a:r>
              <a:rPr lang="en-IN">
                <a:solidFill>
                  <a:srgbClr val="000000"/>
                </a:solidFill>
                <a:latin typeface="Arial"/>
              </a:rPr>
              <a:t>Unload any dish washer and put everything away.</a:t>
            </a:r>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1" name="CustomShape 1"/>
          <p:cNvSpPr/>
          <p:nvPr/>
        </p:nvSpPr>
        <p:spPr>
          <a:xfrm>
            <a:off x="576360" y="1152360"/>
            <a:ext cx="7919640" cy="3382920"/>
          </a:xfrm>
          <a:prstGeom prst="rect">
            <a:avLst/>
          </a:prstGeom>
          <a:noFill/>
          <a:ln>
            <a:noFill/>
          </a:ln>
        </p:spPr>
        <p:txBody>
          <a:bodyPr lIns="90000" rIns="90000" tIns="45000" bIns="45000"/>
          <a:p>
            <a:pPr>
              <a:lnSpc>
                <a:spcPct val="100000"/>
              </a:lnSpc>
            </a:pPr>
            <a:r>
              <a:rPr b="1" lang="en-IN" u="sng">
                <a:latin typeface="Arial"/>
              </a:rPr>
              <a:t>Which of the following can be done at present?</a:t>
            </a:r>
            <a:r>
              <a:rPr lang="en-IN">
                <a:latin typeface="Arial"/>
              </a:rPr>
              <a:t> </a:t>
            </a:r>
            <a:endParaRPr/>
          </a:p>
          <a:p>
            <a:pPr>
              <a:lnSpc>
                <a:spcPct val="100000"/>
              </a:lnSpc>
            </a:pPr>
            <a:endParaRPr/>
          </a:p>
          <a:p>
            <a:pPr>
              <a:lnSpc>
                <a:spcPct val="100000"/>
              </a:lnSpc>
            </a:pPr>
            <a:r>
              <a:rPr lang="en-IN">
                <a:solidFill>
                  <a:srgbClr val="009933"/>
                </a:solidFill>
                <a:latin typeface="Arial"/>
              </a:rPr>
              <a:t>Play a decent game of table tennis. </a:t>
            </a:r>
            <a:endParaRPr/>
          </a:p>
          <a:p>
            <a:pPr>
              <a:lnSpc>
                <a:spcPct val="100000"/>
              </a:lnSpc>
            </a:pPr>
            <a:r>
              <a:rPr lang="en-IN">
                <a:solidFill>
                  <a:srgbClr val="009933"/>
                </a:solidFill>
                <a:latin typeface="Arial"/>
              </a:rPr>
              <a:t>Drive safely along a curvy mountain road. </a:t>
            </a:r>
            <a:endParaRPr/>
          </a:p>
          <a:p>
            <a:pPr>
              <a:lnSpc>
                <a:spcPct val="100000"/>
              </a:lnSpc>
            </a:pPr>
            <a:r>
              <a:rPr lang="en-IN">
                <a:solidFill>
                  <a:srgbClr val="ff0000"/>
                </a:solidFill>
                <a:latin typeface="Arial"/>
              </a:rPr>
              <a:t>Drive safely along a Goa road.</a:t>
            </a:r>
            <a:endParaRPr/>
          </a:p>
          <a:p>
            <a:pPr>
              <a:lnSpc>
                <a:spcPct val="100000"/>
              </a:lnSpc>
            </a:pPr>
            <a:r>
              <a:rPr lang="en-IN">
                <a:solidFill>
                  <a:srgbClr val="009933"/>
                </a:solidFill>
                <a:latin typeface="Arial"/>
              </a:rPr>
              <a:t>Buy a week's worth of grocerries on the web. </a:t>
            </a:r>
            <a:endParaRPr/>
          </a:p>
          <a:p>
            <a:pPr>
              <a:lnSpc>
                <a:spcPct val="100000"/>
              </a:lnSpc>
            </a:pPr>
            <a:r>
              <a:rPr lang="en-IN">
                <a:solidFill>
                  <a:srgbClr val="009933"/>
                </a:solidFill>
                <a:latin typeface="Arial"/>
              </a:rPr>
              <a:t>Play a decent game of chess</a:t>
            </a:r>
            <a:r>
              <a:rPr lang="en-IN">
                <a:solidFill>
                  <a:srgbClr val="000000"/>
                </a:solidFill>
                <a:latin typeface="Arial"/>
              </a:rPr>
              <a:t>.</a:t>
            </a:r>
            <a:endParaRPr/>
          </a:p>
          <a:p>
            <a:pPr>
              <a:lnSpc>
                <a:spcPct val="100000"/>
              </a:lnSpc>
            </a:pPr>
            <a:r>
              <a:rPr lang="en-IN">
                <a:solidFill>
                  <a:srgbClr val="ff8080"/>
                </a:solidFill>
                <a:latin typeface="Arial"/>
              </a:rPr>
              <a:t>Discover and prove a new mathemetical theorem</a:t>
            </a:r>
            <a:r>
              <a:rPr lang="en-IN">
                <a:solidFill>
                  <a:srgbClr val="000000"/>
                </a:solidFill>
                <a:latin typeface="Arial"/>
              </a:rPr>
              <a:t>.</a:t>
            </a:r>
            <a:endParaRPr/>
          </a:p>
          <a:p>
            <a:pPr>
              <a:lnSpc>
                <a:spcPct val="100000"/>
              </a:lnSpc>
            </a:pPr>
            <a:r>
              <a:rPr lang="en-IN">
                <a:solidFill>
                  <a:srgbClr val="ff0000"/>
                </a:solidFill>
                <a:latin typeface="Arial"/>
              </a:rPr>
              <a:t>Write an intentionally funny story.</a:t>
            </a:r>
            <a:endParaRPr/>
          </a:p>
          <a:p>
            <a:pPr>
              <a:lnSpc>
                <a:spcPct val="100000"/>
              </a:lnSpc>
            </a:pPr>
            <a:r>
              <a:rPr lang="en-IN">
                <a:solidFill>
                  <a:srgbClr val="ff0000"/>
                </a:solidFill>
                <a:latin typeface="Arial"/>
              </a:rPr>
              <a:t>Converse successfully with another person for an hour</a:t>
            </a:r>
            <a:r>
              <a:rPr lang="en-IN">
                <a:solidFill>
                  <a:srgbClr val="000000"/>
                </a:solidFill>
                <a:latin typeface="Arial"/>
              </a:rPr>
              <a:t>. </a:t>
            </a:r>
            <a:endParaRPr/>
          </a:p>
          <a:p>
            <a:pPr>
              <a:lnSpc>
                <a:spcPct val="100000"/>
              </a:lnSpc>
            </a:pPr>
            <a:r>
              <a:rPr lang="en-IN">
                <a:solidFill>
                  <a:srgbClr val="ff9999"/>
                </a:solidFill>
                <a:latin typeface="Arial"/>
              </a:rPr>
              <a:t>Perform a complex surgical operation</a:t>
            </a:r>
            <a:r>
              <a:rPr lang="en-IN">
                <a:solidFill>
                  <a:srgbClr val="000000"/>
                </a:solidFill>
                <a:latin typeface="Arial"/>
              </a:rPr>
              <a:t>. </a:t>
            </a:r>
            <a:endParaRPr/>
          </a:p>
          <a:p>
            <a:pPr>
              <a:lnSpc>
                <a:spcPct val="100000"/>
              </a:lnSpc>
            </a:pPr>
            <a:r>
              <a:rPr lang="en-IN">
                <a:solidFill>
                  <a:srgbClr val="ff0000"/>
                </a:solidFill>
                <a:latin typeface="Arial"/>
              </a:rPr>
              <a:t>Unload any dish washer and put everything away</a:t>
            </a:r>
            <a:r>
              <a:rPr lang="en-IN">
                <a:solidFill>
                  <a:srgbClr val="000000"/>
                </a:solidFill>
                <a:latin typeface="Arial"/>
              </a:rPr>
              <a:t>.</a:t>
            </a:r>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685800" y="2130120"/>
            <a:ext cx="7772040" cy="1469520"/>
          </a:xfrm>
          <a:prstGeom prst="rect">
            <a:avLst/>
          </a:prstGeom>
          <a:noFill/>
          <a:ln>
            <a:noFill/>
          </a:ln>
        </p:spPr>
        <p:txBody>
          <a:bodyPr lIns="90000" rIns="90000" tIns="46800" bIns="46800" anchor="ctr"/>
          <a:p>
            <a:pPr algn="ctr">
              <a:lnSpc>
                <a:spcPct val="100000"/>
              </a:lnSpc>
            </a:pPr>
            <a:r>
              <a:rPr lang="en-IN" sz="4400">
                <a:solidFill>
                  <a:srgbClr val="000000"/>
                </a:solidFill>
                <a:latin typeface="Arial"/>
              </a:rPr>
              <a:t>Intelligent Agents</a:t>
            </a:r>
            <a:endParaRPr/>
          </a:p>
        </p:txBody>
      </p:sp>
      <p:sp>
        <p:nvSpPr>
          <p:cNvPr id="153" name="CustomShape 2"/>
          <p:cNvSpPr/>
          <p:nvPr/>
        </p:nvSpPr>
        <p:spPr>
          <a:xfrm>
            <a:off x="1371600" y="3886200"/>
            <a:ext cx="6400440" cy="1752120"/>
          </a:xfrm>
          <a:prstGeom prst="rect">
            <a:avLst/>
          </a:prstGeom>
          <a:noFill/>
          <a:ln>
            <a:noFill/>
          </a:ln>
        </p:spPr>
        <p:txBody>
          <a:bodyPr lIns="90000" rIns="90000" tIns="46800" bIns="46800"/>
          <a:p>
            <a:pPr algn="ctr">
              <a:lnSpc>
                <a:spcPct val="100000"/>
              </a:lnSpc>
            </a:pPr>
            <a:endParaRPr/>
          </a:p>
          <a:p>
            <a:pPr algn="ctr">
              <a:lnSpc>
                <a:spcPct val="100000"/>
              </a:lnSpc>
            </a:pPr>
            <a:r>
              <a:rPr lang="en-IN" sz="3200">
                <a:latin typeface="Arial"/>
              </a:rPr>
              <a:t>Chapter 2</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What is AI?</a:t>
            </a:r>
            <a:endParaRPr/>
          </a:p>
        </p:txBody>
      </p:sp>
      <p:sp>
        <p:nvSpPr>
          <p:cNvPr id="118" name="CustomShape 2"/>
          <p:cNvSpPr/>
          <p:nvPr/>
        </p:nvSpPr>
        <p:spPr>
          <a:xfrm>
            <a:off x="457200" y="1600200"/>
            <a:ext cx="8229240" cy="4525560"/>
          </a:xfrm>
          <a:prstGeom prst="rect">
            <a:avLst/>
          </a:prstGeom>
          <a:noFill/>
          <a:ln>
            <a:noFill/>
          </a:ln>
        </p:spPr>
        <p:txBody>
          <a:bodyPr lIns="90000" rIns="90000" tIns="46800" bIns="46800"/>
          <a:p>
            <a:pPr>
              <a:lnSpc>
                <a:spcPct val="100000"/>
              </a:lnSpc>
            </a:pPr>
            <a:r>
              <a:rPr lang="en-IN" sz="3200">
                <a:latin typeface="Arial"/>
              </a:rPr>
              <a:t>Views of AI fall into four categories:</a:t>
            </a:r>
            <a:endParaRPr/>
          </a:p>
          <a:p>
            <a:pPr>
              <a:lnSpc>
                <a:spcPct val="100000"/>
              </a:lnSpc>
            </a:pPr>
            <a:endParaRPr/>
          </a:p>
          <a:p>
            <a:pPr>
              <a:lnSpc>
                <a:spcPct val="100000"/>
              </a:lnSpc>
            </a:pPr>
            <a:r>
              <a:rPr lang="en-IN" sz="3200">
                <a:latin typeface="Arial"/>
              </a:rPr>
              <a:t>	</a:t>
            </a:r>
            <a:r>
              <a:rPr lang="en-IN" sz="3200">
                <a:latin typeface="Arial"/>
              </a:rPr>
              <a:t>Thinking humanly</a:t>
            </a:r>
            <a:r>
              <a:rPr lang="en-IN" sz="3200">
                <a:latin typeface="Arial"/>
              </a:rPr>
              <a:t>	</a:t>
            </a:r>
            <a:r>
              <a:rPr lang="en-IN" sz="3200">
                <a:latin typeface="Arial"/>
              </a:rPr>
              <a:t>Thinking rationally </a:t>
            </a:r>
            <a:endParaRPr/>
          </a:p>
          <a:p>
            <a:pPr>
              <a:lnSpc>
                <a:spcPct val="100000"/>
              </a:lnSpc>
            </a:pPr>
            <a:r>
              <a:rPr lang="en-IN" sz="3200">
                <a:latin typeface="Arial"/>
              </a:rPr>
              <a:t>	</a:t>
            </a:r>
            <a:r>
              <a:rPr lang="en-IN" sz="3200">
                <a:latin typeface="Arial"/>
              </a:rPr>
              <a:t>Acting humanly</a:t>
            </a:r>
            <a:r>
              <a:rPr lang="en-IN" sz="3200">
                <a:latin typeface="Arial"/>
              </a:rPr>
              <a:t>	</a:t>
            </a:r>
            <a:r>
              <a:rPr lang="en-IN" sz="3200">
                <a:latin typeface="Arial"/>
              </a:rPr>
              <a:t>    Acting rationally </a:t>
            </a:r>
            <a:endParaRPr/>
          </a:p>
          <a:p>
            <a:pPr>
              <a:lnSpc>
                <a:spcPct val="100000"/>
              </a:lnSpc>
            </a:pPr>
            <a:endParaRPr/>
          </a:p>
          <a:p>
            <a:pPr>
              <a:lnSpc>
                <a:spcPct val="100000"/>
              </a:lnSpc>
            </a:pPr>
            <a:endParaRPr/>
          </a:p>
        </p:txBody>
      </p:sp>
      <p:graphicFrame>
        <p:nvGraphicFramePr>
          <p:cNvPr id="119" name="Table 3"/>
          <p:cNvGraphicFramePr/>
          <p:nvPr/>
        </p:nvGraphicFramePr>
        <p:xfrm>
          <a:off x="470880" y="4114080"/>
          <a:ext cx="7439760" cy="1365840"/>
        </p:xfrm>
        <a:graphic>
          <a:graphicData uri="http://schemas.openxmlformats.org/drawingml/2006/table">
            <a:tbl>
              <a:tblPr/>
              <a:tblGrid>
                <a:gridCol w="3657960"/>
                <a:gridCol w="3782160"/>
              </a:tblGrid>
              <a:tr h="682920">
                <a:tc>
                  <a:tcPr/>
                </a:tc>
                <a:tc>
                  <a:tcPr/>
                </a:tc>
              </a:tr>
              <a:tr h="682920">
                <a:tc>
                  <a:tcPr/>
                </a:tc>
                <a:tc>
                  <a:tcPr/>
                </a:tc>
              </a:tr>
            </a:tbl>
          </a:graphicData>
        </a:graphic>
      </p:graphicFrame>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457200" y="274320"/>
            <a:ext cx="8221320" cy="1134720"/>
          </a:xfrm>
          <a:prstGeom prst="rect">
            <a:avLst/>
          </a:prstGeom>
          <a:noFill/>
          <a:ln>
            <a:noFill/>
          </a:ln>
        </p:spPr>
        <p:txBody>
          <a:bodyPr lIns="90000" rIns="90000" tIns="46800" bIns="46800" anchor="ctr"/>
          <a:p>
            <a:pPr algn="ctr">
              <a:lnSpc>
                <a:spcPct val="100000"/>
              </a:lnSpc>
            </a:pPr>
            <a:r>
              <a:rPr lang="en-IN" sz="4400">
                <a:latin typeface="Arial"/>
              </a:rPr>
              <a:t>Agents</a:t>
            </a:r>
            <a:endParaRPr/>
          </a:p>
        </p:txBody>
      </p:sp>
      <p:sp>
        <p:nvSpPr>
          <p:cNvPr id="155" name="CustomShape 2"/>
          <p:cNvSpPr/>
          <p:nvPr/>
        </p:nvSpPr>
        <p:spPr>
          <a:xfrm>
            <a:off x="457200" y="1600200"/>
            <a:ext cx="8221320" cy="4517640"/>
          </a:xfrm>
          <a:prstGeom prst="rect">
            <a:avLst/>
          </a:prstGeom>
          <a:noFill/>
          <a:ln>
            <a:noFill/>
          </a:ln>
        </p:spPr>
        <p:txBody>
          <a:bodyPr lIns="90000" rIns="90000" tIns="46800" bIns="46800"/>
          <a:p>
            <a:pPr>
              <a:lnSpc>
                <a:spcPct val="90000"/>
              </a:lnSpc>
              <a:buSzPct val="45000"/>
              <a:buFont typeface="StarSymbol"/>
              <a:buChar char="l"/>
            </a:pPr>
            <a:r>
              <a:rPr lang="en-IN" sz="2800">
                <a:latin typeface="Arial"/>
              </a:rPr>
              <a:t> </a:t>
            </a:r>
            <a:r>
              <a:rPr lang="en-IN" sz="2800">
                <a:latin typeface="Arial"/>
              </a:rPr>
              <a:t>An </a:t>
            </a:r>
            <a:r>
              <a:rPr lang="en-IN" sz="2800">
                <a:solidFill>
                  <a:srgbClr val="ff0000"/>
                </a:solidFill>
                <a:latin typeface="Arial"/>
              </a:rPr>
              <a:t>agent is anything that can be viewed as perceiving its environment through sensors and acting upon that environment through actuators</a:t>
            </a:r>
            <a:endParaRPr/>
          </a:p>
          <a:p>
            <a:pPr>
              <a:lnSpc>
                <a:spcPct val="90000"/>
              </a:lnSpc>
            </a:pPr>
            <a:endParaRPr/>
          </a:p>
          <a:p>
            <a:pPr>
              <a:lnSpc>
                <a:spcPct val="90000"/>
              </a:lnSpc>
              <a:buSzPct val="45000"/>
              <a:buFont typeface="StarSymbol"/>
              <a:buChar char="l"/>
            </a:pPr>
            <a:r>
              <a:rPr lang="en-IN" sz="2800">
                <a:solidFill>
                  <a:srgbClr val="ff0000"/>
                </a:solidFill>
                <a:latin typeface="Arial"/>
              </a:rPr>
              <a:t> </a:t>
            </a:r>
            <a:r>
              <a:rPr lang="en-IN" sz="2800">
                <a:solidFill>
                  <a:srgbClr val="ff0000"/>
                </a:solidFill>
                <a:latin typeface="Arial"/>
              </a:rPr>
              <a:t>Human agent: eyes, ears, and other organs for sensors; hands, legs, mouth, and other body parts for actuators</a:t>
            </a:r>
            <a:endParaRPr/>
          </a:p>
          <a:p>
            <a:pPr>
              <a:lnSpc>
                <a:spcPct val="90000"/>
              </a:lnSpc>
            </a:pPr>
            <a:endParaRPr/>
          </a:p>
          <a:p>
            <a:pPr>
              <a:lnSpc>
                <a:spcPct val="90000"/>
              </a:lnSpc>
              <a:buSzPct val="45000"/>
              <a:buFont typeface="StarSymbol"/>
              <a:buChar char="l"/>
            </a:pPr>
            <a:r>
              <a:rPr lang="en-IN" sz="2800">
                <a:solidFill>
                  <a:srgbClr val="ff0000"/>
                </a:solidFill>
                <a:latin typeface="Arial"/>
              </a:rPr>
              <a:t>Robotic agent: cameras and infrared range finders for sensors; various motors for actuators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Agents and environments</a:t>
            </a:r>
            <a:endParaRPr/>
          </a:p>
        </p:txBody>
      </p:sp>
      <p:sp>
        <p:nvSpPr>
          <p:cNvPr id="157" name="CustomShape 2"/>
          <p:cNvSpPr/>
          <p:nvPr/>
        </p:nvSpPr>
        <p:spPr>
          <a:xfrm>
            <a:off x="648000" y="2376000"/>
            <a:ext cx="8038440" cy="3749760"/>
          </a:xfrm>
          <a:prstGeom prst="rect">
            <a:avLst/>
          </a:prstGeom>
          <a:noFill/>
          <a:ln>
            <a:noFill/>
          </a:ln>
        </p:spPr>
        <p:txBody>
          <a:bodyPr lIns="90000" rIns="90000" tIns="46800" bIns="46800"/>
          <a:p>
            <a:pPr>
              <a:lnSpc>
                <a:spcPct val="100000"/>
              </a:lnSpc>
            </a:pPr>
            <a:endParaRPr/>
          </a:p>
          <a:p>
            <a:pPr>
              <a:lnSpc>
                <a:spcPct val="100000"/>
              </a:lnSpc>
            </a:pPr>
            <a:endParaRPr/>
          </a:p>
          <a:p>
            <a:pPr>
              <a:lnSpc>
                <a:spcPct val="100000"/>
              </a:lnSpc>
            </a:pPr>
            <a:endParaRPr/>
          </a:p>
          <a:p>
            <a:pPr>
              <a:lnSpc>
                <a:spcPct val="100000"/>
              </a:lnSpc>
            </a:pPr>
            <a:r>
              <a:rPr lang="en-IN" sz="2800">
                <a:latin typeface="Arial"/>
              </a:rPr>
              <a:t>The </a:t>
            </a:r>
            <a:r>
              <a:rPr lang="en-IN" sz="2800">
                <a:solidFill>
                  <a:srgbClr val="ff0000"/>
                </a:solidFill>
                <a:latin typeface="Arial"/>
              </a:rPr>
              <a:t>agent function maps from percept histories to actions:</a:t>
            </a:r>
            <a:endParaRPr/>
          </a:p>
          <a:p>
            <a:pPr algn="ctr">
              <a:lnSpc>
                <a:spcPct val="100000"/>
              </a:lnSpc>
            </a:pPr>
            <a:r>
              <a:rPr lang="en-IN" sz="2800">
                <a:solidFill>
                  <a:srgbClr val="ff0000"/>
                </a:solidFill>
                <a:latin typeface="Arial"/>
              </a:rPr>
              <a:t>[</a:t>
            </a:r>
            <a:r>
              <a:rPr i="1" lang="en-IN" sz="2800">
                <a:solidFill>
                  <a:srgbClr val="ff0000"/>
                </a:solidFill>
                <a:latin typeface="Arial"/>
              </a:rPr>
              <a:t>f</a:t>
            </a:r>
            <a:r>
              <a:rPr lang="en-IN" sz="2800">
                <a:solidFill>
                  <a:srgbClr val="ff0000"/>
                </a:solidFill>
                <a:latin typeface="Arial"/>
              </a:rPr>
              <a:t>: </a:t>
            </a:r>
            <a:r>
              <a:rPr lang="en-IN" sz="2800">
                <a:solidFill>
                  <a:srgbClr val="ff0000"/>
                </a:solidFill>
                <a:latin typeface="Monotype Corsiva"/>
              </a:rPr>
              <a:t>P*</a:t>
            </a:r>
            <a:r>
              <a:rPr lang="en-IN" sz="2800">
                <a:solidFill>
                  <a:srgbClr val="ff0000"/>
                </a:solidFill>
                <a:latin typeface="Arial"/>
              </a:rPr>
              <a:t> </a:t>
            </a:r>
            <a:r>
              <a:rPr lang="en-IN" sz="2800">
                <a:solidFill>
                  <a:srgbClr val="ff0000"/>
                </a:solidFill>
                <a:latin typeface="Wingdings"/>
                <a:ea typeface="Wingdings"/>
              </a:rPr>
              <a:t></a:t>
            </a:r>
            <a:r>
              <a:rPr lang="en-IN" sz="2800">
                <a:solidFill>
                  <a:srgbClr val="ff0000"/>
                </a:solidFill>
                <a:latin typeface="Arial"/>
                <a:ea typeface="Wingdings"/>
              </a:rPr>
              <a:t> </a:t>
            </a:r>
            <a:r>
              <a:rPr lang="en-IN" sz="2800">
                <a:solidFill>
                  <a:srgbClr val="ff0000"/>
                </a:solidFill>
                <a:latin typeface="Monotype Corsiva"/>
                <a:ea typeface="Wingdings"/>
              </a:rPr>
              <a:t>A</a:t>
            </a:r>
            <a:r>
              <a:rPr lang="en-IN" sz="2800">
                <a:solidFill>
                  <a:srgbClr val="ff0000"/>
                </a:solidFill>
                <a:latin typeface="Arial"/>
                <a:ea typeface="Wingdings"/>
              </a:rPr>
              <a:t>]</a:t>
            </a:r>
            <a:endParaRPr/>
          </a:p>
          <a:p>
            <a:pPr>
              <a:lnSpc>
                <a:spcPct val="100000"/>
              </a:lnSpc>
            </a:pPr>
            <a:r>
              <a:rPr lang="en-IN" sz="2800">
                <a:solidFill>
                  <a:srgbClr val="ff0000"/>
                </a:solidFill>
                <a:latin typeface="Arial"/>
                <a:ea typeface="Wingdings"/>
              </a:rPr>
              <a:t>The agent program runs on the physical architecture to produce </a:t>
            </a:r>
            <a:r>
              <a:rPr i="1" lang="en-IN" sz="2800">
                <a:solidFill>
                  <a:srgbClr val="ff0000"/>
                </a:solidFill>
                <a:latin typeface="Arial"/>
                <a:ea typeface="Wingdings"/>
              </a:rPr>
              <a:t>f</a:t>
            </a:r>
            <a:endParaRPr/>
          </a:p>
          <a:p>
            <a:pPr>
              <a:lnSpc>
                <a:spcPct val="100000"/>
              </a:lnSpc>
            </a:pPr>
            <a:r>
              <a:rPr lang="en-IN" sz="2800">
                <a:solidFill>
                  <a:srgbClr val="ff0000"/>
                </a:solidFill>
                <a:latin typeface="Arial"/>
                <a:ea typeface="Wingdings"/>
              </a:rPr>
              <a:t>agent = architecture + program</a:t>
            </a:r>
            <a:endParaRPr/>
          </a:p>
        </p:txBody>
      </p:sp>
      <p:pic>
        <p:nvPicPr>
          <p:cNvPr id="158" name="" descr=""/>
          <p:cNvPicPr/>
          <p:nvPr/>
        </p:nvPicPr>
        <p:blipFill>
          <a:blip r:embed="rId1"/>
          <a:stretch>
            <a:fillRect/>
          </a:stretch>
        </p:blipFill>
        <p:spPr>
          <a:xfrm>
            <a:off x="2808000" y="1410480"/>
            <a:ext cx="3733560" cy="168552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Vacuum-cleaner world</a:t>
            </a:r>
            <a:endParaRPr/>
          </a:p>
        </p:txBody>
      </p:sp>
      <p:sp>
        <p:nvSpPr>
          <p:cNvPr id="160" name="CustomShape 2"/>
          <p:cNvSpPr/>
          <p:nvPr/>
        </p:nvSpPr>
        <p:spPr>
          <a:xfrm>
            <a:off x="457200" y="1600200"/>
            <a:ext cx="8229240" cy="4525560"/>
          </a:xfrm>
          <a:prstGeom prst="rect">
            <a:avLst/>
          </a:prstGeom>
          <a:noFill/>
          <a:ln>
            <a:noFill/>
          </a:ln>
        </p:spPr>
        <p:txBody>
          <a:bodyPr lIns="90000" rIns="90000" tIns="46800" bIns="468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3200">
                <a:latin typeface="Arial"/>
              </a:rPr>
              <a:t>Percepts: location and contents, e.g., [A,Dirty]</a:t>
            </a:r>
            <a:endParaRPr/>
          </a:p>
          <a:p>
            <a:pPr>
              <a:lnSpc>
                <a:spcPct val="100000"/>
              </a:lnSpc>
            </a:pPr>
            <a:r>
              <a:rPr lang="en-IN" sz="3200">
                <a:latin typeface="Arial"/>
              </a:rPr>
              <a:t>Actions: </a:t>
            </a:r>
            <a:r>
              <a:rPr i="1" lang="en-IN" sz="3200">
                <a:latin typeface="Arial"/>
              </a:rPr>
              <a:t>Left</a:t>
            </a:r>
            <a:r>
              <a:rPr lang="en-IN" sz="3200">
                <a:latin typeface="Arial"/>
              </a:rPr>
              <a:t>, </a:t>
            </a:r>
            <a:r>
              <a:rPr i="1" lang="en-IN" sz="3200">
                <a:latin typeface="Arial"/>
              </a:rPr>
              <a:t>Right</a:t>
            </a:r>
            <a:r>
              <a:rPr lang="en-IN" sz="3200">
                <a:latin typeface="Arial"/>
              </a:rPr>
              <a:t>, </a:t>
            </a:r>
            <a:r>
              <a:rPr i="1" lang="en-IN" sz="3200">
                <a:latin typeface="Arial"/>
              </a:rPr>
              <a:t>Suck</a:t>
            </a:r>
            <a:r>
              <a:rPr lang="en-IN" sz="3200">
                <a:latin typeface="Arial"/>
              </a:rPr>
              <a:t>, </a:t>
            </a:r>
            <a:r>
              <a:rPr i="1" lang="en-IN" sz="3200">
                <a:latin typeface="Arial"/>
              </a:rPr>
              <a:t>NoOp</a:t>
            </a:r>
            <a:endParaRPr/>
          </a:p>
          <a:p>
            <a:pPr>
              <a:lnSpc>
                <a:spcPct val="100000"/>
              </a:lnSpc>
            </a:pPr>
            <a:endParaRPr/>
          </a:p>
        </p:txBody>
      </p:sp>
      <p:pic>
        <p:nvPicPr>
          <p:cNvPr id="161" name="" descr=""/>
          <p:cNvPicPr/>
          <p:nvPr/>
        </p:nvPicPr>
        <p:blipFill>
          <a:blip r:embed="rId1"/>
          <a:stretch>
            <a:fillRect/>
          </a:stretch>
        </p:blipFill>
        <p:spPr>
          <a:xfrm>
            <a:off x="3303000" y="1440000"/>
            <a:ext cx="2457000" cy="125676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2"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A vacuum-cleaner agent</a:t>
            </a:r>
            <a:endParaRPr/>
          </a:p>
        </p:txBody>
      </p:sp>
      <p:sp>
        <p:nvSpPr>
          <p:cNvPr id="163" name="CustomShape 2"/>
          <p:cNvSpPr/>
          <p:nvPr/>
        </p:nvSpPr>
        <p:spPr>
          <a:xfrm>
            <a:off x="457200" y="1600200"/>
            <a:ext cx="8229240" cy="4525560"/>
          </a:xfrm>
          <a:prstGeom prst="rect">
            <a:avLst/>
          </a:prstGeom>
          <a:noFill/>
          <a:ln>
            <a:noFill/>
          </a:ln>
        </p:spPr>
      </p:sp>
      <p:graphicFrame>
        <p:nvGraphicFramePr>
          <p:cNvPr id="164" name="Table 3"/>
          <p:cNvGraphicFramePr/>
          <p:nvPr/>
        </p:nvGraphicFramePr>
        <p:xfrm>
          <a:off x="1944360" y="2592360"/>
          <a:ext cx="5147280" cy="3385080"/>
        </p:xfrm>
        <a:graphic>
          <a:graphicData uri="http://schemas.openxmlformats.org/drawingml/2006/table">
            <a:tbl>
              <a:tblPr/>
              <a:tblGrid>
                <a:gridCol w="2573640"/>
                <a:gridCol w="2573640"/>
              </a:tblGrid>
              <a:tr h="483480">
                <a:tc>
                  <a:txBody>
                    <a:bodyPr/>
                    <a:p>
                      <a:r>
                        <a:rPr lang="en-IN">
                          <a:latin typeface="Arial"/>
                        </a:rPr>
                        <a:t>Percept Sequence</a:t>
                      </a:r>
                      <a:endParaRPr/>
                    </a:p>
                  </a:txBody>
                  <a:tcPr/>
                </a:tc>
                <a:tc>
                  <a:txBody>
                    <a:bodyPr/>
                    <a:p>
                      <a:r>
                        <a:rPr lang="en-IN">
                          <a:latin typeface="Arial"/>
                        </a:rPr>
                        <a:t>Action</a:t>
                      </a:r>
                      <a:endParaRPr/>
                    </a:p>
                  </a:txBody>
                  <a:tcPr/>
                </a:tc>
              </a:tr>
              <a:tr h="483480">
                <a:tc>
                  <a:txBody>
                    <a:bodyPr/>
                    <a:p>
                      <a:r>
                        <a:rPr lang="en-IN">
                          <a:latin typeface="Arial"/>
                        </a:rPr>
                        <a:t>[A,Clean]</a:t>
                      </a:r>
                      <a:endParaRPr/>
                    </a:p>
                  </a:txBody>
                  <a:tcPr/>
                </a:tc>
                <a:tc>
                  <a:txBody>
                    <a:bodyPr/>
                    <a:p>
                      <a:r>
                        <a:rPr lang="en-IN">
                          <a:latin typeface="Arial"/>
                        </a:rPr>
                        <a:t>Right</a:t>
                      </a:r>
                      <a:endParaRPr/>
                    </a:p>
                  </a:txBody>
                  <a:tcPr/>
                </a:tc>
              </a:tr>
              <a:tr h="481320">
                <a:tc>
                  <a:txBody>
                    <a:bodyPr/>
                    <a:p>
                      <a:r>
                        <a:rPr lang="en-IN">
                          <a:latin typeface="Arial"/>
                        </a:rPr>
                        <a:t>[A,Dirty]</a:t>
                      </a:r>
                      <a:endParaRPr/>
                    </a:p>
                  </a:txBody>
                  <a:tcPr/>
                </a:tc>
                <a:tc>
                  <a:txBody>
                    <a:bodyPr/>
                    <a:p>
                      <a:r>
                        <a:rPr lang="en-IN">
                          <a:latin typeface="Arial"/>
                        </a:rPr>
                        <a:t>Suck</a:t>
                      </a:r>
                      <a:endParaRPr/>
                    </a:p>
                  </a:txBody>
                  <a:tcPr/>
                </a:tc>
              </a:tr>
              <a:tr h="483480">
                <a:tc>
                  <a:txBody>
                    <a:bodyPr/>
                    <a:p>
                      <a:r>
                        <a:rPr lang="en-IN">
                          <a:latin typeface="Arial"/>
                        </a:rPr>
                        <a:t>[A,Clean],[A,clean]</a:t>
                      </a:r>
                      <a:endParaRPr/>
                    </a:p>
                  </a:txBody>
                  <a:tcPr/>
                </a:tc>
                <a:tc>
                  <a:txBody>
                    <a:bodyPr/>
                    <a:p>
                      <a:r>
                        <a:rPr lang="en-IN">
                          <a:latin typeface="Arial"/>
                        </a:rPr>
                        <a:t>Right</a:t>
                      </a:r>
                      <a:endParaRPr/>
                    </a:p>
                  </a:txBody>
                  <a:tcPr/>
                </a:tc>
              </a:tr>
              <a:tr h="483480">
                <a:tc>
                  <a:txBody>
                    <a:bodyPr/>
                    <a:p>
                      <a:r>
                        <a:rPr lang="en-IN">
                          <a:latin typeface="Arial"/>
                        </a:rPr>
                        <a:t>[A,Clean],[A,Dirty]</a:t>
                      </a:r>
                      <a:endParaRPr/>
                    </a:p>
                  </a:txBody>
                  <a:tcPr/>
                </a:tc>
                <a:tc>
                  <a:txBody>
                    <a:bodyPr/>
                    <a:p>
                      <a:r>
                        <a:rPr lang="en-IN">
                          <a:latin typeface="Arial"/>
                        </a:rPr>
                        <a:t>Suck</a:t>
                      </a:r>
                      <a:endParaRPr/>
                    </a:p>
                  </a:txBody>
                  <a:tcPr/>
                </a:tc>
              </a:tr>
              <a:tr h="483480">
                <a:tc>
                  <a:txBody>
                    <a:bodyPr/>
                    <a:p>
                      <a:r>
                        <a:rPr lang="en-IN">
                          <a:latin typeface="Arial"/>
                        </a:rPr>
                        <a:t>[A,Clean],[B,Clean]</a:t>
                      </a:r>
                      <a:endParaRPr/>
                    </a:p>
                  </a:txBody>
                  <a:tcPr/>
                </a:tc>
                <a:tc>
                  <a:txBody>
                    <a:bodyPr/>
                    <a:p>
                      <a:r>
                        <a:rPr lang="en-IN">
                          <a:latin typeface="Arial"/>
                        </a:rPr>
                        <a:t>Left</a:t>
                      </a:r>
                      <a:endParaRPr/>
                    </a:p>
                  </a:txBody>
                  <a:tcPr/>
                </a:tc>
              </a:tr>
              <a:tr h="486360">
                <a:tc>
                  <a:txBody>
                    <a:bodyPr/>
                    <a:p>
                      <a:r>
                        <a:rPr lang="en-IN">
                          <a:latin typeface="Arial"/>
                        </a:rPr>
                        <a:t>And so on...</a:t>
                      </a:r>
                      <a:endParaRPr/>
                    </a:p>
                  </a:txBody>
                  <a:tcPr/>
                </a:tc>
                <a:tc>
                  <a:tcPr/>
                </a:tc>
              </a:tr>
            </a:tbl>
          </a:graphicData>
        </a:graphic>
      </p:graphicFrame>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5"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Rational agents</a:t>
            </a:r>
            <a:endParaRPr/>
          </a:p>
        </p:txBody>
      </p:sp>
      <p:sp>
        <p:nvSpPr>
          <p:cNvPr id="166" name="CustomShape 2"/>
          <p:cNvSpPr/>
          <p:nvPr/>
        </p:nvSpPr>
        <p:spPr>
          <a:xfrm>
            <a:off x="457200" y="1600200"/>
            <a:ext cx="8229240" cy="4525560"/>
          </a:xfrm>
          <a:prstGeom prst="rect">
            <a:avLst/>
          </a:prstGeom>
          <a:noFill/>
          <a:ln>
            <a:noFill/>
          </a:ln>
        </p:spPr>
        <p:txBody>
          <a:bodyPr lIns="90000" rIns="90000" tIns="46800" bIns="46800"/>
          <a:p>
            <a:pPr>
              <a:lnSpc>
                <a:spcPct val="90000"/>
              </a:lnSpc>
            </a:pPr>
            <a:r>
              <a:rPr lang="en-IN" sz="2800">
                <a:latin typeface="Arial"/>
              </a:rPr>
              <a:t>An agent should strive to "</a:t>
            </a:r>
            <a:r>
              <a:rPr lang="en-IN" sz="2800">
                <a:solidFill>
                  <a:srgbClr val="ff3333"/>
                </a:solidFill>
                <a:latin typeface="Arial"/>
              </a:rPr>
              <a:t>do the right thing", based on what it can perceive and the actions it can perform. The right action is the one that will cause the agent to be most successful</a:t>
            </a:r>
            <a:endParaRPr/>
          </a:p>
          <a:p>
            <a:pPr>
              <a:lnSpc>
                <a:spcPct val="90000"/>
              </a:lnSpc>
            </a:pPr>
            <a:r>
              <a:rPr lang="en-IN" sz="2800">
                <a:solidFill>
                  <a:srgbClr val="ff3333"/>
                </a:solidFill>
                <a:latin typeface="Arial"/>
              </a:rPr>
              <a:t>Performance measure: An objective criterion for success of an agent's behavior</a:t>
            </a:r>
            <a:endParaRPr/>
          </a:p>
          <a:p>
            <a:pPr>
              <a:lnSpc>
                <a:spcPct val="90000"/>
              </a:lnSpc>
            </a:pPr>
            <a:r>
              <a:rPr lang="en-IN" sz="2800">
                <a:solidFill>
                  <a:srgbClr val="ff3333"/>
                </a:solidFill>
                <a:latin typeface="Arial"/>
              </a:rPr>
              <a:t>E.g., performance measure of a vacuum-cleaner agent could be amount of dirt cleaned up, amount of time taken, amount of electricity consumed, amount of noise generated, etc.</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Rational agents</a:t>
            </a:r>
            <a:endParaRPr/>
          </a:p>
        </p:txBody>
      </p:sp>
      <p:sp>
        <p:nvSpPr>
          <p:cNvPr id="168" name="CustomShape 2"/>
          <p:cNvSpPr/>
          <p:nvPr/>
        </p:nvSpPr>
        <p:spPr>
          <a:xfrm>
            <a:off x="457200" y="1600200"/>
            <a:ext cx="8229240" cy="4525560"/>
          </a:xfrm>
          <a:prstGeom prst="rect">
            <a:avLst/>
          </a:prstGeom>
          <a:noFill/>
          <a:ln>
            <a:noFill/>
          </a:ln>
        </p:spPr>
        <p:txBody>
          <a:bodyPr lIns="90000" rIns="90000" tIns="46800" bIns="46800"/>
          <a:p>
            <a:pPr>
              <a:lnSpc>
                <a:spcPct val="100000"/>
              </a:lnSpc>
              <a:buFont typeface="Arial"/>
              <a:buChar char="•"/>
            </a:pPr>
            <a:r>
              <a:rPr lang="en-IN" sz="3200">
                <a:solidFill>
                  <a:srgbClr val="ff0000"/>
                </a:solidFill>
                <a:latin typeface="Arial"/>
              </a:rPr>
              <a:t>Rational Agent: For each possible percept sequence, a rational agent should select an action that is expected to maximize its performance measure, given the evidence provided by the percept sequence and whatever built-in knowledge the agent has.</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Rational agents</a:t>
            </a:r>
            <a:endParaRPr/>
          </a:p>
        </p:txBody>
      </p:sp>
      <p:sp>
        <p:nvSpPr>
          <p:cNvPr id="170" name="CustomShape 2"/>
          <p:cNvSpPr/>
          <p:nvPr/>
        </p:nvSpPr>
        <p:spPr>
          <a:xfrm>
            <a:off x="457200" y="1600200"/>
            <a:ext cx="8229240" cy="4525560"/>
          </a:xfrm>
          <a:prstGeom prst="rect">
            <a:avLst/>
          </a:prstGeom>
          <a:noFill/>
          <a:ln>
            <a:noFill/>
          </a:ln>
        </p:spPr>
        <p:txBody>
          <a:bodyPr lIns="90000" rIns="90000" tIns="46800" bIns="46800"/>
          <a:p>
            <a:pPr>
              <a:lnSpc>
                <a:spcPct val="90000"/>
              </a:lnSpc>
            </a:pPr>
            <a:r>
              <a:rPr lang="en-IN" sz="3200">
                <a:latin typeface="Arial"/>
              </a:rPr>
              <a:t>Rationality is distinct from omniscience (Knowing the actual outcome of action)</a:t>
            </a:r>
            <a:endParaRPr/>
          </a:p>
          <a:p>
            <a:pPr>
              <a:lnSpc>
                <a:spcPct val="90000"/>
              </a:lnSpc>
            </a:pPr>
            <a:r>
              <a:rPr lang="en-IN" sz="3200">
                <a:latin typeface="Arial"/>
              </a:rPr>
              <a:t>Rationality doesnot require omniscience coz' rational choice depends only on percepts to date.</a:t>
            </a:r>
            <a:endParaRPr/>
          </a:p>
          <a:p>
            <a:pPr>
              <a:lnSpc>
                <a:spcPct val="90000"/>
              </a:lnSpc>
            </a:pPr>
            <a:r>
              <a:rPr lang="en-IN" sz="3200">
                <a:latin typeface="Arial"/>
              </a:rPr>
              <a:t>Agents can perform actions in order to modify future percepts so as to obtain useful information (information gathering, exploration)</a:t>
            </a:r>
            <a:endParaRPr/>
          </a:p>
          <a:p>
            <a:pPr>
              <a:lnSpc>
                <a:spcPct val="90000"/>
              </a:lnSpc>
            </a:pPr>
            <a:r>
              <a:rPr lang="en-IN" sz="3200">
                <a:latin typeface="Arial"/>
              </a:rPr>
              <a:t>An agent is </a:t>
            </a:r>
            <a:r>
              <a:rPr lang="en-IN" sz="3200">
                <a:solidFill>
                  <a:srgbClr val="ff0000"/>
                </a:solidFill>
                <a:latin typeface="Arial"/>
              </a:rPr>
              <a:t>autonomous if its behavior is determined by its own experience (with ability to learn and adapt)</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1"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PEAS</a:t>
            </a:r>
            <a:endParaRPr/>
          </a:p>
        </p:txBody>
      </p:sp>
      <p:sp>
        <p:nvSpPr>
          <p:cNvPr id="172" name="CustomShape 2"/>
          <p:cNvSpPr/>
          <p:nvPr/>
        </p:nvSpPr>
        <p:spPr>
          <a:xfrm>
            <a:off x="457200" y="1600200"/>
            <a:ext cx="8229240" cy="4525560"/>
          </a:xfrm>
          <a:prstGeom prst="rect">
            <a:avLst/>
          </a:prstGeom>
          <a:noFill/>
          <a:ln>
            <a:noFill/>
          </a:ln>
        </p:spPr>
        <p:txBody>
          <a:bodyPr lIns="90000" rIns="90000" tIns="46800" bIns="46800"/>
          <a:p>
            <a:pPr>
              <a:lnSpc>
                <a:spcPct val="90000"/>
              </a:lnSpc>
            </a:pPr>
            <a:r>
              <a:rPr lang="en-IN" sz="2800">
                <a:latin typeface="Arial"/>
              </a:rPr>
              <a:t>PEAS: Performance measure, Environment, Actuators, Sensors</a:t>
            </a:r>
            <a:endParaRPr/>
          </a:p>
          <a:p>
            <a:pPr>
              <a:lnSpc>
                <a:spcPct val="90000"/>
              </a:lnSpc>
            </a:pPr>
            <a:r>
              <a:rPr lang="en-IN" sz="2800">
                <a:latin typeface="Arial"/>
              </a:rPr>
              <a:t>Must first specify the setting for intelligent agent design</a:t>
            </a:r>
            <a:endParaRPr/>
          </a:p>
          <a:p>
            <a:pPr>
              <a:lnSpc>
                <a:spcPct val="90000"/>
              </a:lnSpc>
            </a:pPr>
            <a:r>
              <a:rPr lang="en-IN" sz="2800">
                <a:latin typeface="Arial"/>
              </a:rPr>
              <a:t>Consider, e.g., the task of designing an automated taxi driver:</a:t>
            </a:r>
            <a:endParaRPr/>
          </a:p>
          <a:p>
            <a:pPr lvl="1">
              <a:lnSpc>
                <a:spcPct val="90000"/>
              </a:lnSpc>
              <a:buFont typeface="Arial"/>
              <a:buChar char="–"/>
            </a:pPr>
            <a:r>
              <a:rPr lang="en-IN" sz="2400">
                <a:latin typeface="Arial"/>
              </a:rPr>
              <a:t>Performance measure</a:t>
            </a:r>
            <a:endParaRPr/>
          </a:p>
          <a:p>
            <a:pPr lvl="1">
              <a:lnSpc>
                <a:spcPct val="90000"/>
              </a:lnSpc>
              <a:buFont typeface="Arial"/>
              <a:buChar char="–"/>
            </a:pPr>
            <a:r>
              <a:rPr lang="en-IN" sz="2400">
                <a:latin typeface="Arial"/>
              </a:rPr>
              <a:t>Environment</a:t>
            </a:r>
            <a:endParaRPr/>
          </a:p>
          <a:p>
            <a:pPr lvl="1">
              <a:lnSpc>
                <a:spcPct val="90000"/>
              </a:lnSpc>
              <a:buFont typeface="Arial"/>
              <a:buChar char="–"/>
            </a:pPr>
            <a:r>
              <a:rPr lang="en-IN" sz="2400">
                <a:latin typeface="Arial"/>
              </a:rPr>
              <a:t>Actuators</a:t>
            </a:r>
            <a:endParaRPr/>
          </a:p>
          <a:p>
            <a:pPr lvl="1">
              <a:lnSpc>
                <a:spcPct val="90000"/>
              </a:lnSpc>
              <a:buFont typeface="Arial"/>
              <a:buChar char="–"/>
            </a:pPr>
            <a:r>
              <a:rPr lang="en-IN" sz="2400">
                <a:latin typeface="Arial"/>
              </a:rPr>
              <a:t>Sensors</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3"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PEAS</a:t>
            </a:r>
            <a:endParaRPr/>
          </a:p>
        </p:txBody>
      </p:sp>
      <p:sp>
        <p:nvSpPr>
          <p:cNvPr id="174" name="CustomShape 2"/>
          <p:cNvSpPr/>
          <p:nvPr/>
        </p:nvSpPr>
        <p:spPr>
          <a:xfrm>
            <a:off x="457200" y="1600200"/>
            <a:ext cx="8229240" cy="4525560"/>
          </a:xfrm>
          <a:prstGeom prst="rect">
            <a:avLst/>
          </a:prstGeom>
          <a:noFill/>
          <a:ln>
            <a:noFill/>
          </a:ln>
        </p:spPr>
        <p:txBody>
          <a:bodyPr lIns="90000" rIns="90000" tIns="46800" bIns="46800"/>
          <a:p>
            <a:pPr>
              <a:lnSpc>
                <a:spcPct val="80000"/>
              </a:lnSpc>
            </a:pPr>
            <a:r>
              <a:rPr lang="en-IN" sz="2800">
                <a:latin typeface="Arial"/>
              </a:rPr>
              <a:t>Must first specify the setting for intelligent agent design</a:t>
            </a:r>
            <a:endParaRPr/>
          </a:p>
          <a:p>
            <a:pPr>
              <a:lnSpc>
                <a:spcPct val="80000"/>
              </a:lnSpc>
            </a:pPr>
            <a:r>
              <a:rPr lang="en-IN" sz="2800">
                <a:latin typeface="Arial"/>
              </a:rPr>
              <a:t>Consider, e.g., the task of designing an automated taxi driver:</a:t>
            </a:r>
            <a:endParaRPr/>
          </a:p>
          <a:p>
            <a:pPr lvl="1">
              <a:lnSpc>
                <a:spcPct val="80000"/>
              </a:lnSpc>
              <a:buFont typeface="Arial"/>
              <a:buChar char="–"/>
            </a:pPr>
            <a:r>
              <a:rPr lang="en-IN" sz="2400">
                <a:latin typeface="Arial"/>
              </a:rPr>
              <a:t>Performance measure: Safe, fast, legal, comfortable trip, maximize profits</a:t>
            </a:r>
            <a:endParaRPr/>
          </a:p>
          <a:p>
            <a:pPr lvl="1">
              <a:lnSpc>
                <a:spcPct val="80000"/>
              </a:lnSpc>
              <a:buFont typeface="Arial"/>
              <a:buChar char="–"/>
            </a:pPr>
            <a:r>
              <a:rPr lang="en-IN" sz="2400">
                <a:latin typeface="Arial"/>
              </a:rPr>
              <a:t>Environment: Roads, other traffic, pedestrians, customers</a:t>
            </a:r>
            <a:endParaRPr/>
          </a:p>
          <a:p>
            <a:pPr lvl="1">
              <a:lnSpc>
                <a:spcPct val="80000"/>
              </a:lnSpc>
              <a:buFont typeface="Arial"/>
              <a:buChar char="–"/>
            </a:pPr>
            <a:r>
              <a:rPr lang="en-IN" sz="2400">
                <a:latin typeface="Arial"/>
              </a:rPr>
              <a:t>Actuators: Steering wheel, accelerator, brake, signal, horn</a:t>
            </a:r>
            <a:endParaRPr/>
          </a:p>
          <a:p>
            <a:pPr lvl="1">
              <a:lnSpc>
                <a:spcPct val="80000"/>
              </a:lnSpc>
              <a:buFont typeface="Arial"/>
              <a:buChar char="–"/>
            </a:pPr>
            <a:r>
              <a:rPr lang="en-IN" sz="2400">
                <a:latin typeface="Arial"/>
              </a:rPr>
              <a:t>Sensors: Cameras, sonar, speedometer, GPS, odometer, engine sensors, keyboard</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PEAS</a:t>
            </a:r>
            <a:endParaRPr/>
          </a:p>
        </p:txBody>
      </p:sp>
      <p:sp>
        <p:nvSpPr>
          <p:cNvPr id="176" name="CustomShape 2"/>
          <p:cNvSpPr/>
          <p:nvPr/>
        </p:nvSpPr>
        <p:spPr>
          <a:xfrm>
            <a:off x="457200" y="1600200"/>
            <a:ext cx="8229240" cy="4525560"/>
          </a:xfrm>
          <a:prstGeom prst="rect">
            <a:avLst/>
          </a:prstGeom>
          <a:noFill/>
          <a:ln>
            <a:noFill/>
          </a:ln>
        </p:spPr>
        <p:txBody>
          <a:bodyPr lIns="90000" rIns="90000" tIns="46800" bIns="46800"/>
          <a:p>
            <a:pPr>
              <a:lnSpc>
                <a:spcPct val="100000"/>
              </a:lnSpc>
            </a:pPr>
            <a:r>
              <a:rPr lang="en-IN" sz="3200">
                <a:latin typeface="Arial"/>
              </a:rPr>
              <a:t>Agent: Medical diagnosis system</a:t>
            </a:r>
            <a:endParaRPr/>
          </a:p>
          <a:p>
            <a:pPr>
              <a:lnSpc>
                <a:spcPct val="100000"/>
              </a:lnSpc>
            </a:pPr>
            <a:r>
              <a:rPr lang="en-IN" sz="3200">
                <a:latin typeface="Arial"/>
              </a:rPr>
              <a:t>Performance measure: Healthy patient, minimize costs, lawsuits</a:t>
            </a:r>
            <a:endParaRPr/>
          </a:p>
          <a:p>
            <a:pPr>
              <a:lnSpc>
                <a:spcPct val="100000"/>
              </a:lnSpc>
            </a:pPr>
            <a:r>
              <a:rPr lang="en-IN" sz="3200">
                <a:latin typeface="Arial"/>
              </a:rPr>
              <a:t>Environment: Patient, hospital, staff</a:t>
            </a:r>
            <a:endParaRPr/>
          </a:p>
          <a:p>
            <a:pPr>
              <a:lnSpc>
                <a:spcPct val="100000"/>
              </a:lnSpc>
            </a:pPr>
            <a:r>
              <a:rPr lang="en-IN" sz="3200">
                <a:latin typeface="Arial"/>
              </a:rPr>
              <a:t>Actuators: Screen display (questions, tests, diagnoses, treatments, referrals)</a:t>
            </a:r>
            <a:endParaRPr/>
          </a:p>
          <a:p>
            <a:pPr>
              <a:lnSpc>
                <a:spcPct val="100000"/>
              </a:lnSpc>
            </a:pPr>
            <a:r>
              <a:rPr lang="en-IN" sz="3200">
                <a:latin typeface="Arial"/>
              </a:rPr>
              <a:t>Sensors: Keyboard (entry of symptoms, findings, patient's answers)</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Acting humanly: Turing Test</a:t>
            </a:r>
            <a:endParaRPr/>
          </a:p>
        </p:txBody>
      </p:sp>
      <p:sp>
        <p:nvSpPr>
          <p:cNvPr id="121" name="CustomShape 2"/>
          <p:cNvSpPr/>
          <p:nvPr/>
        </p:nvSpPr>
        <p:spPr>
          <a:xfrm>
            <a:off x="457200" y="1600200"/>
            <a:ext cx="8229240" cy="4525560"/>
          </a:xfrm>
          <a:prstGeom prst="rect">
            <a:avLst/>
          </a:prstGeom>
          <a:noFill/>
          <a:ln>
            <a:noFill/>
          </a:ln>
        </p:spPr>
        <p:txBody>
          <a:bodyPr lIns="90000" rIns="90000" tIns="46800" bIns="46800"/>
          <a:p>
            <a:pPr>
              <a:lnSpc>
                <a:spcPct val="80000"/>
              </a:lnSpc>
              <a:buFont typeface="Arial"/>
              <a:buChar char="•"/>
            </a:pPr>
            <a:r>
              <a:rPr lang="en-IN" sz="2000">
                <a:latin typeface="Arial"/>
              </a:rPr>
              <a:t>Turing (1950) "Computing machinery and intelligence":</a:t>
            </a:r>
            <a:endParaRPr/>
          </a:p>
          <a:p>
            <a:pPr>
              <a:lnSpc>
                <a:spcPct val="80000"/>
              </a:lnSpc>
              <a:buFont typeface="Arial"/>
              <a:buChar char="•"/>
            </a:pPr>
            <a:r>
              <a:rPr lang="en-IN" sz="2000">
                <a:latin typeface="Arial"/>
              </a:rPr>
              <a:t>"Can machines think?" </a:t>
            </a:r>
            <a:r>
              <a:rPr lang="en-IN" sz="2000">
                <a:latin typeface="Wingdings"/>
                <a:ea typeface="Wingdings"/>
              </a:rPr>
              <a:t></a:t>
            </a:r>
            <a:r>
              <a:rPr lang="en-IN" sz="2000">
                <a:latin typeface="Arial"/>
                <a:ea typeface="Wingdings"/>
              </a:rPr>
              <a:t> "Can machines behave intelligently?"</a:t>
            </a:r>
            <a:endParaRPr/>
          </a:p>
          <a:p>
            <a:pPr>
              <a:lnSpc>
                <a:spcPct val="80000"/>
              </a:lnSpc>
              <a:buFont typeface="Arial"/>
              <a:buChar char="•"/>
            </a:pPr>
            <a:r>
              <a:rPr lang="en-IN" sz="2000">
                <a:latin typeface="Arial"/>
                <a:ea typeface="Wingdings"/>
              </a:rPr>
              <a:t>Operational test for intelligent behavior: the Imitation Game</a:t>
            </a:r>
            <a:endParaRPr/>
          </a:p>
          <a:p>
            <a:pPr>
              <a:lnSpc>
                <a:spcPct val="80000"/>
              </a:lnSpc>
            </a:pPr>
            <a:endParaRPr/>
          </a:p>
          <a:p>
            <a:pPr>
              <a:lnSpc>
                <a:spcPct val="80000"/>
              </a:lnSpc>
            </a:pPr>
            <a:endParaRPr/>
          </a:p>
          <a:p>
            <a:pPr>
              <a:lnSpc>
                <a:spcPct val="80000"/>
              </a:lnSpc>
            </a:pPr>
            <a:endParaRPr/>
          </a:p>
          <a:p>
            <a:pPr>
              <a:lnSpc>
                <a:spcPct val="80000"/>
              </a:lnSpc>
            </a:pPr>
            <a:endParaRPr/>
          </a:p>
          <a:p>
            <a:pPr>
              <a:lnSpc>
                <a:spcPct val="80000"/>
              </a:lnSpc>
            </a:pPr>
            <a:endParaRPr/>
          </a:p>
          <a:p>
            <a:pPr>
              <a:lnSpc>
                <a:spcPct val="80000"/>
              </a:lnSpc>
            </a:pPr>
            <a:endParaRPr/>
          </a:p>
        </p:txBody>
      </p:sp>
      <p:pic>
        <p:nvPicPr>
          <p:cNvPr id="122" name="" descr=""/>
          <p:cNvPicPr/>
          <p:nvPr/>
        </p:nvPicPr>
        <p:blipFill>
          <a:blip r:embed="rId1"/>
          <a:stretch>
            <a:fillRect/>
          </a:stretch>
        </p:blipFill>
        <p:spPr>
          <a:xfrm>
            <a:off x="1079640" y="3095640"/>
            <a:ext cx="5917680" cy="27601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PEAS</a:t>
            </a:r>
            <a:endParaRPr/>
          </a:p>
        </p:txBody>
      </p:sp>
      <p:sp>
        <p:nvSpPr>
          <p:cNvPr id="178" name="CustomShape 2"/>
          <p:cNvSpPr/>
          <p:nvPr/>
        </p:nvSpPr>
        <p:spPr>
          <a:xfrm>
            <a:off x="457200" y="1600200"/>
            <a:ext cx="8229240" cy="4525560"/>
          </a:xfrm>
          <a:prstGeom prst="rect">
            <a:avLst/>
          </a:prstGeom>
          <a:noFill/>
          <a:ln>
            <a:noFill/>
          </a:ln>
        </p:spPr>
        <p:txBody>
          <a:bodyPr lIns="90000" rIns="90000" tIns="46800" bIns="46800"/>
          <a:p>
            <a:pPr>
              <a:lnSpc>
                <a:spcPct val="100000"/>
              </a:lnSpc>
            </a:pPr>
            <a:r>
              <a:rPr lang="en-IN" sz="3200">
                <a:latin typeface="Arial"/>
              </a:rPr>
              <a:t>Agent: Part-picking robot</a:t>
            </a:r>
            <a:endParaRPr/>
          </a:p>
          <a:p>
            <a:pPr>
              <a:lnSpc>
                <a:spcPct val="100000"/>
              </a:lnSpc>
            </a:pPr>
            <a:r>
              <a:rPr lang="en-IN" sz="3200">
                <a:latin typeface="Arial"/>
              </a:rPr>
              <a:t>Performance measure: Percentage of parts in correct bins</a:t>
            </a:r>
            <a:endParaRPr/>
          </a:p>
          <a:p>
            <a:pPr>
              <a:lnSpc>
                <a:spcPct val="100000"/>
              </a:lnSpc>
            </a:pPr>
            <a:r>
              <a:rPr lang="en-IN" sz="3200">
                <a:latin typeface="Arial"/>
              </a:rPr>
              <a:t>Environment: Conveyor belt with parts, bins</a:t>
            </a:r>
            <a:endParaRPr/>
          </a:p>
          <a:p>
            <a:pPr>
              <a:lnSpc>
                <a:spcPct val="100000"/>
              </a:lnSpc>
            </a:pPr>
            <a:r>
              <a:rPr lang="en-IN" sz="3200">
                <a:latin typeface="Arial"/>
              </a:rPr>
              <a:t>Actuators: Jointed arm and hand</a:t>
            </a:r>
            <a:endParaRPr/>
          </a:p>
          <a:p>
            <a:pPr>
              <a:lnSpc>
                <a:spcPct val="100000"/>
              </a:lnSpc>
            </a:pPr>
            <a:r>
              <a:rPr lang="en-IN" sz="3200">
                <a:latin typeface="Arial"/>
              </a:rPr>
              <a:t>Sensors: Camera, joint angle sensors</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PEAS</a:t>
            </a:r>
            <a:endParaRPr/>
          </a:p>
        </p:txBody>
      </p:sp>
      <p:sp>
        <p:nvSpPr>
          <p:cNvPr id="180" name="CustomShape 2"/>
          <p:cNvSpPr/>
          <p:nvPr/>
        </p:nvSpPr>
        <p:spPr>
          <a:xfrm>
            <a:off x="457200" y="1600200"/>
            <a:ext cx="8229240" cy="4525560"/>
          </a:xfrm>
          <a:prstGeom prst="rect">
            <a:avLst/>
          </a:prstGeom>
          <a:noFill/>
          <a:ln>
            <a:noFill/>
          </a:ln>
        </p:spPr>
        <p:txBody>
          <a:bodyPr lIns="90000" rIns="90000" tIns="46800" bIns="46800"/>
          <a:p>
            <a:pPr>
              <a:lnSpc>
                <a:spcPct val="100000"/>
              </a:lnSpc>
            </a:pPr>
            <a:r>
              <a:rPr lang="en-IN" sz="3200">
                <a:latin typeface="Arial"/>
              </a:rPr>
              <a:t>Agent: Interactive English tutor</a:t>
            </a:r>
            <a:endParaRPr/>
          </a:p>
          <a:p>
            <a:pPr>
              <a:lnSpc>
                <a:spcPct val="100000"/>
              </a:lnSpc>
            </a:pPr>
            <a:r>
              <a:rPr lang="en-IN" sz="3200">
                <a:latin typeface="Arial"/>
              </a:rPr>
              <a:t>Performance measure: Maximize student's score on test</a:t>
            </a:r>
            <a:endParaRPr/>
          </a:p>
          <a:p>
            <a:pPr>
              <a:lnSpc>
                <a:spcPct val="100000"/>
              </a:lnSpc>
            </a:pPr>
            <a:r>
              <a:rPr lang="en-IN" sz="3200">
                <a:latin typeface="Arial"/>
              </a:rPr>
              <a:t>Environment: Set of students</a:t>
            </a:r>
            <a:endParaRPr/>
          </a:p>
          <a:p>
            <a:pPr>
              <a:lnSpc>
                <a:spcPct val="100000"/>
              </a:lnSpc>
            </a:pPr>
            <a:r>
              <a:rPr lang="en-IN" sz="3200">
                <a:latin typeface="Arial"/>
              </a:rPr>
              <a:t>Actuators: Screen display (exercises, suggestions, corrections)</a:t>
            </a:r>
            <a:endParaRPr/>
          </a:p>
          <a:p>
            <a:pPr>
              <a:lnSpc>
                <a:spcPct val="100000"/>
              </a:lnSpc>
            </a:pPr>
            <a:r>
              <a:rPr lang="en-IN" sz="3200">
                <a:latin typeface="Arial"/>
              </a:rPr>
              <a:t>Sensors: Keyboard</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Environment types</a:t>
            </a:r>
            <a:endParaRPr/>
          </a:p>
        </p:txBody>
      </p:sp>
      <p:sp>
        <p:nvSpPr>
          <p:cNvPr id="182" name="CustomShape 2"/>
          <p:cNvSpPr/>
          <p:nvPr/>
        </p:nvSpPr>
        <p:spPr>
          <a:xfrm>
            <a:off x="457200" y="1600200"/>
            <a:ext cx="8229240" cy="4525560"/>
          </a:xfrm>
          <a:prstGeom prst="rect">
            <a:avLst/>
          </a:prstGeom>
          <a:noFill/>
          <a:ln>
            <a:noFill/>
          </a:ln>
        </p:spPr>
        <p:txBody>
          <a:bodyPr lIns="90000" rIns="90000" tIns="46800" bIns="46800"/>
          <a:p>
            <a:pPr>
              <a:lnSpc>
                <a:spcPct val="90000"/>
              </a:lnSpc>
              <a:buFont typeface="Arial"/>
              <a:buChar char="•"/>
            </a:pPr>
            <a:r>
              <a:rPr lang="en-IN" sz="2400">
                <a:solidFill>
                  <a:srgbClr val="ff0000"/>
                </a:solidFill>
                <a:latin typeface="Arial"/>
              </a:rPr>
              <a:t>Fully observable (vs. partially observable): An agent's sensors give it access to the complete state of the environment at each point in time.</a:t>
            </a:r>
            <a:endParaRPr/>
          </a:p>
          <a:p>
            <a:pPr>
              <a:lnSpc>
                <a:spcPct val="90000"/>
              </a:lnSpc>
              <a:buFont typeface="Arial"/>
              <a:buChar char="•"/>
            </a:pPr>
            <a:r>
              <a:rPr lang="en-IN" sz="2400">
                <a:solidFill>
                  <a:srgbClr val="ff0000"/>
                </a:solidFill>
                <a:latin typeface="Arial"/>
              </a:rPr>
              <a:t>Deterministic (vs. stochastic): The next state of the environment is completely determined by the current state and the action executed by the agent. (If the environment is deterministic except for the actions of other agents, then the environment is strategic)</a:t>
            </a:r>
            <a:endParaRPr/>
          </a:p>
          <a:p>
            <a:pPr>
              <a:lnSpc>
                <a:spcPct val="90000"/>
              </a:lnSpc>
              <a:buFont typeface="Arial"/>
              <a:buChar char="•"/>
            </a:pPr>
            <a:r>
              <a:rPr lang="en-IN" sz="2400">
                <a:solidFill>
                  <a:srgbClr val="ff0000"/>
                </a:solidFill>
                <a:latin typeface="Arial"/>
              </a:rPr>
              <a:t>Episodic (vs. sequential): The agent's experience is divided into atomic "episodes" (each episode consists of the agent perceiving and then performing a single action), and the choice of action in each episode depends only on the episode itself.</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3"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Environment types</a:t>
            </a:r>
            <a:endParaRPr/>
          </a:p>
        </p:txBody>
      </p:sp>
      <p:sp>
        <p:nvSpPr>
          <p:cNvPr id="184" name="CustomShape 2"/>
          <p:cNvSpPr/>
          <p:nvPr/>
        </p:nvSpPr>
        <p:spPr>
          <a:xfrm>
            <a:off x="457200" y="1600200"/>
            <a:ext cx="8229240" cy="4525560"/>
          </a:xfrm>
          <a:prstGeom prst="rect">
            <a:avLst/>
          </a:prstGeom>
          <a:noFill/>
          <a:ln>
            <a:noFill/>
          </a:ln>
        </p:spPr>
        <p:txBody>
          <a:bodyPr lIns="90000" rIns="90000" tIns="46800" bIns="46800"/>
          <a:p>
            <a:pPr>
              <a:lnSpc>
                <a:spcPct val="100000"/>
              </a:lnSpc>
              <a:buFont typeface="Arial"/>
              <a:buChar char="•"/>
            </a:pPr>
            <a:r>
              <a:rPr lang="en-IN" sz="2800">
                <a:solidFill>
                  <a:srgbClr val="ff0000"/>
                </a:solidFill>
                <a:latin typeface="Arial"/>
              </a:rPr>
              <a:t>Static (vs. dynamic): The environment is unchanged while an agent is deliberating. (The environment is semidynamic if the environment itself does not change with the passage of time but the agent's performance score does)</a:t>
            </a:r>
            <a:endParaRPr/>
          </a:p>
          <a:p>
            <a:pPr>
              <a:lnSpc>
                <a:spcPct val="100000"/>
              </a:lnSpc>
              <a:buFont typeface="Arial"/>
              <a:buChar char="•"/>
            </a:pPr>
            <a:r>
              <a:rPr lang="en-IN" sz="2800">
                <a:solidFill>
                  <a:srgbClr val="ff0000"/>
                </a:solidFill>
                <a:latin typeface="Arial"/>
              </a:rPr>
              <a:t>Discrete (vs. continuous): A limited number of distinct, clearly defined percepts and actions.</a:t>
            </a:r>
            <a:endParaRPr/>
          </a:p>
          <a:p>
            <a:pPr>
              <a:lnSpc>
                <a:spcPct val="100000"/>
              </a:lnSpc>
              <a:buFont typeface="Arial"/>
              <a:buChar char="•"/>
            </a:pPr>
            <a:r>
              <a:rPr lang="en-IN" sz="2800">
                <a:solidFill>
                  <a:srgbClr val="ff0000"/>
                </a:solidFill>
                <a:latin typeface="Arial"/>
              </a:rPr>
              <a:t>Single agent (vs. multiagent): An agent operating by itself in an environment.</a:t>
            </a: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Environment types</a:t>
            </a:r>
            <a:endParaRPr/>
          </a:p>
        </p:txBody>
      </p:sp>
      <p:sp>
        <p:nvSpPr>
          <p:cNvPr id="186" name="CustomShape 2"/>
          <p:cNvSpPr/>
          <p:nvPr/>
        </p:nvSpPr>
        <p:spPr>
          <a:xfrm>
            <a:off x="457200" y="1600200"/>
            <a:ext cx="8229240" cy="4525560"/>
          </a:xfrm>
          <a:prstGeom prst="rect">
            <a:avLst/>
          </a:prstGeom>
          <a:noFill/>
          <a:ln>
            <a:noFill/>
          </a:ln>
        </p:spPr>
        <p:txBody>
          <a:bodyPr lIns="90000" rIns="90000" tIns="46800" bIns="46800"/>
          <a:p>
            <a:pPr>
              <a:lnSpc>
                <a:spcPct val="80000"/>
              </a:lnSpc>
            </a:pPr>
            <a:r>
              <a:rPr lang="en-IN" sz="2000">
                <a:latin typeface="Arial"/>
              </a:rPr>
              <a:t>	</a:t>
            </a:r>
            <a:r>
              <a:rPr lang="en-IN" sz="2000">
                <a:latin typeface="Arial"/>
              </a:rPr>
              <a:t>	</a:t>
            </a:r>
            <a:r>
              <a:rPr lang="en-IN" sz="2000">
                <a:latin typeface="Arial"/>
              </a:rPr>
              <a:t>	</a:t>
            </a:r>
            <a:r>
              <a:rPr lang="en-IN" sz="2000">
                <a:latin typeface="Arial"/>
              </a:rPr>
              <a:t>	</a:t>
            </a:r>
            <a:r>
              <a:rPr lang="en-IN" sz="2000">
                <a:latin typeface="Arial"/>
              </a:rPr>
              <a:t>Chess with </a:t>
            </a:r>
            <a:r>
              <a:rPr lang="en-IN" sz="2000">
                <a:latin typeface="Arial"/>
              </a:rPr>
              <a:t>	</a:t>
            </a:r>
            <a:r>
              <a:rPr lang="en-IN" sz="2000">
                <a:latin typeface="Arial"/>
              </a:rPr>
              <a:t>Chess without </a:t>
            </a:r>
            <a:r>
              <a:rPr lang="en-IN" sz="2000">
                <a:latin typeface="Arial"/>
              </a:rPr>
              <a:t>	</a:t>
            </a:r>
            <a:r>
              <a:rPr lang="en-IN" sz="2000">
                <a:latin typeface="Arial"/>
              </a:rPr>
              <a:t>Taxi driving </a:t>
            </a:r>
            <a:endParaRPr/>
          </a:p>
          <a:p>
            <a:pPr>
              <a:lnSpc>
                <a:spcPct val="80000"/>
              </a:lnSpc>
            </a:pPr>
            <a:r>
              <a:rPr lang="en-IN" sz="2000">
                <a:latin typeface="Arial"/>
              </a:rPr>
              <a:t>	</a:t>
            </a:r>
            <a:r>
              <a:rPr lang="en-IN" sz="2000">
                <a:latin typeface="Arial"/>
              </a:rPr>
              <a:t>	</a:t>
            </a:r>
            <a:r>
              <a:rPr lang="en-IN" sz="2000">
                <a:latin typeface="Arial"/>
              </a:rPr>
              <a:t>	</a:t>
            </a:r>
            <a:r>
              <a:rPr lang="en-IN" sz="2000">
                <a:latin typeface="Arial"/>
              </a:rPr>
              <a:t>	</a:t>
            </a:r>
            <a:r>
              <a:rPr lang="en-IN" sz="2000">
                <a:latin typeface="Arial"/>
              </a:rPr>
              <a:t>a clock</a:t>
            </a:r>
            <a:r>
              <a:rPr lang="en-IN" sz="2000">
                <a:latin typeface="Arial"/>
              </a:rPr>
              <a:t>	</a:t>
            </a:r>
            <a:r>
              <a:rPr lang="en-IN" sz="2000">
                <a:latin typeface="Arial"/>
              </a:rPr>
              <a:t>	</a:t>
            </a:r>
            <a:r>
              <a:rPr lang="en-IN" sz="2000">
                <a:latin typeface="Arial"/>
              </a:rPr>
              <a:t>a clock</a:t>
            </a:r>
            <a:endParaRPr/>
          </a:p>
          <a:p>
            <a:pPr>
              <a:lnSpc>
                <a:spcPct val="80000"/>
              </a:lnSpc>
            </a:pPr>
            <a:r>
              <a:rPr lang="en-IN" sz="2000">
                <a:latin typeface="Arial"/>
              </a:rPr>
              <a:t>Fully observable</a:t>
            </a:r>
            <a:r>
              <a:rPr lang="en-IN" sz="2000">
                <a:latin typeface="Arial"/>
              </a:rPr>
              <a:t>	</a:t>
            </a:r>
            <a:r>
              <a:rPr lang="en-IN" sz="2000">
                <a:latin typeface="Arial"/>
              </a:rPr>
              <a:t>Yes</a:t>
            </a:r>
            <a:r>
              <a:rPr lang="en-IN" sz="2000">
                <a:latin typeface="Arial"/>
              </a:rPr>
              <a:t>	</a:t>
            </a:r>
            <a:r>
              <a:rPr lang="en-IN" sz="2000">
                <a:latin typeface="Arial"/>
              </a:rPr>
              <a:t>	</a:t>
            </a:r>
            <a:r>
              <a:rPr lang="en-IN" sz="2000">
                <a:latin typeface="Arial"/>
              </a:rPr>
              <a:t>Yes</a:t>
            </a:r>
            <a:r>
              <a:rPr lang="en-IN" sz="2000">
                <a:latin typeface="Arial"/>
              </a:rPr>
              <a:t>	</a:t>
            </a:r>
            <a:r>
              <a:rPr lang="en-IN" sz="2000">
                <a:latin typeface="Arial"/>
              </a:rPr>
              <a:t>	</a:t>
            </a:r>
            <a:r>
              <a:rPr lang="en-IN" sz="2000">
                <a:latin typeface="Arial"/>
              </a:rPr>
              <a:t>No </a:t>
            </a:r>
            <a:endParaRPr/>
          </a:p>
          <a:p>
            <a:pPr>
              <a:lnSpc>
                <a:spcPct val="80000"/>
              </a:lnSpc>
            </a:pPr>
            <a:r>
              <a:rPr lang="en-IN" sz="2000">
                <a:latin typeface="Arial"/>
              </a:rPr>
              <a:t>Deterministic</a:t>
            </a:r>
            <a:r>
              <a:rPr lang="en-IN" sz="2000">
                <a:latin typeface="Arial"/>
              </a:rPr>
              <a:t>	</a:t>
            </a:r>
            <a:r>
              <a:rPr lang="en-IN" sz="2000">
                <a:latin typeface="Arial"/>
              </a:rPr>
              <a:t>	</a:t>
            </a:r>
            <a:r>
              <a:rPr lang="en-IN" sz="2000">
                <a:latin typeface="Arial"/>
              </a:rPr>
              <a:t>Strategic</a:t>
            </a:r>
            <a:r>
              <a:rPr lang="en-IN" sz="2000">
                <a:latin typeface="Arial"/>
              </a:rPr>
              <a:t>	</a:t>
            </a:r>
            <a:r>
              <a:rPr lang="en-IN" sz="2000">
                <a:latin typeface="Arial"/>
              </a:rPr>
              <a:t>Strategic</a:t>
            </a:r>
            <a:r>
              <a:rPr lang="en-IN" sz="2000">
                <a:latin typeface="Arial"/>
              </a:rPr>
              <a:t>	</a:t>
            </a:r>
            <a:r>
              <a:rPr lang="en-IN" sz="2000">
                <a:latin typeface="Arial"/>
              </a:rPr>
              <a:t>No </a:t>
            </a:r>
            <a:endParaRPr/>
          </a:p>
          <a:p>
            <a:pPr>
              <a:lnSpc>
                <a:spcPct val="80000"/>
              </a:lnSpc>
            </a:pPr>
            <a:r>
              <a:rPr lang="en-IN" sz="2000">
                <a:latin typeface="Arial"/>
              </a:rPr>
              <a:t>Episodic          </a:t>
            </a:r>
            <a:r>
              <a:rPr lang="en-IN" sz="2000">
                <a:latin typeface="Arial"/>
              </a:rPr>
              <a:t>	</a:t>
            </a:r>
            <a:r>
              <a:rPr lang="en-IN" sz="2000">
                <a:latin typeface="Arial"/>
              </a:rPr>
              <a:t>	</a:t>
            </a:r>
            <a:r>
              <a:rPr lang="en-IN" sz="2000">
                <a:latin typeface="Arial"/>
              </a:rPr>
              <a:t>No</a:t>
            </a:r>
            <a:r>
              <a:rPr lang="en-IN" sz="2000">
                <a:latin typeface="Arial"/>
              </a:rPr>
              <a:t>	</a:t>
            </a:r>
            <a:r>
              <a:rPr lang="en-IN" sz="2000">
                <a:latin typeface="Arial"/>
              </a:rPr>
              <a:t>	</a:t>
            </a:r>
            <a:r>
              <a:rPr lang="en-IN" sz="2000">
                <a:latin typeface="Arial"/>
              </a:rPr>
              <a:t>No</a:t>
            </a:r>
            <a:r>
              <a:rPr lang="en-IN" sz="2000">
                <a:latin typeface="Arial"/>
              </a:rPr>
              <a:t>	</a:t>
            </a:r>
            <a:r>
              <a:rPr lang="en-IN" sz="2000">
                <a:latin typeface="Arial"/>
              </a:rPr>
              <a:t>	</a:t>
            </a:r>
            <a:r>
              <a:rPr lang="en-IN" sz="2000">
                <a:latin typeface="Arial"/>
              </a:rPr>
              <a:t>No </a:t>
            </a:r>
            <a:endParaRPr/>
          </a:p>
          <a:p>
            <a:pPr>
              <a:lnSpc>
                <a:spcPct val="80000"/>
              </a:lnSpc>
            </a:pPr>
            <a:r>
              <a:rPr lang="en-IN" sz="2000">
                <a:latin typeface="Arial"/>
              </a:rPr>
              <a:t>Static </a:t>
            </a:r>
            <a:r>
              <a:rPr lang="en-IN" sz="2000">
                <a:latin typeface="Arial"/>
              </a:rPr>
              <a:t>	</a:t>
            </a:r>
            <a:r>
              <a:rPr lang="en-IN" sz="2000">
                <a:latin typeface="Arial"/>
              </a:rPr>
              <a:t>	</a:t>
            </a:r>
            <a:r>
              <a:rPr lang="en-IN" sz="2000">
                <a:latin typeface="Arial"/>
              </a:rPr>
              <a:t>	</a:t>
            </a:r>
            <a:r>
              <a:rPr lang="en-IN" sz="2000">
                <a:latin typeface="Arial"/>
              </a:rPr>
              <a:t>Semi</a:t>
            </a:r>
            <a:r>
              <a:rPr lang="en-IN" sz="2000">
                <a:latin typeface="Arial"/>
              </a:rPr>
              <a:t>	</a:t>
            </a:r>
            <a:r>
              <a:rPr lang="en-IN" sz="2000">
                <a:latin typeface="Arial"/>
              </a:rPr>
              <a:t>	</a:t>
            </a:r>
            <a:r>
              <a:rPr lang="en-IN" sz="2000">
                <a:latin typeface="Arial"/>
              </a:rPr>
              <a:t>Yes </a:t>
            </a:r>
            <a:r>
              <a:rPr lang="en-IN" sz="2000">
                <a:latin typeface="Arial"/>
              </a:rPr>
              <a:t>	</a:t>
            </a:r>
            <a:r>
              <a:rPr lang="en-IN" sz="2000">
                <a:latin typeface="Arial"/>
              </a:rPr>
              <a:t>	</a:t>
            </a:r>
            <a:r>
              <a:rPr lang="en-IN" sz="2000">
                <a:latin typeface="Arial"/>
              </a:rPr>
              <a:t>No </a:t>
            </a:r>
            <a:endParaRPr/>
          </a:p>
          <a:p>
            <a:pPr>
              <a:lnSpc>
                <a:spcPct val="80000"/>
              </a:lnSpc>
            </a:pPr>
            <a:r>
              <a:rPr lang="en-IN" sz="2000">
                <a:latin typeface="Arial"/>
              </a:rPr>
              <a:t>Discrete</a:t>
            </a:r>
            <a:r>
              <a:rPr lang="en-IN" sz="2000">
                <a:latin typeface="Arial"/>
              </a:rPr>
              <a:t>	</a:t>
            </a:r>
            <a:r>
              <a:rPr lang="en-IN" sz="2000">
                <a:latin typeface="Arial"/>
              </a:rPr>
              <a:t>	</a:t>
            </a:r>
            <a:r>
              <a:rPr lang="en-IN" sz="2000">
                <a:latin typeface="Arial"/>
              </a:rPr>
              <a:t>Yes </a:t>
            </a:r>
            <a:r>
              <a:rPr lang="en-IN" sz="2000">
                <a:latin typeface="Arial"/>
              </a:rPr>
              <a:t>	</a:t>
            </a:r>
            <a:r>
              <a:rPr lang="en-IN" sz="2000">
                <a:latin typeface="Arial"/>
              </a:rPr>
              <a:t>	</a:t>
            </a:r>
            <a:r>
              <a:rPr lang="en-IN" sz="2000">
                <a:latin typeface="Arial"/>
              </a:rPr>
              <a:t>Yes</a:t>
            </a:r>
            <a:r>
              <a:rPr lang="en-IN" sz="2000">
                <a:latin typeface="Arial"/>
              </a:rPr>
              <a:t>	</a:t>
            </a:r>
            <a:r>
              <a:rPr lang="en-IN" sz="2000">
                <a:latin typeface="Arial"/>
              </a:rPr>
              <a:t>	</a:t>
            </a:r>
            <a:r>
              <a:rPr lang="en-IN" sz="2000">
                <a:latin typeface="Arial"/>
              </a:rPr>
              <a:t>No</a:t>
            </a:r>
            <a:endParaRPr/>
          </a:p>
          <a:p>
            <a:pPr>
              <a:lnSpc>
                <a:spcPct val="80000"/>
              </a:lnSpc>
            </a:pPr>
            <a:r>
              <a:rPr lang="en-IN" sz="2000">
                <a:latin typeface="Arial"/>
              </a:rPr>
              <a:t>Single agent</a:t>
            </a:r>
            <a:r>
              <a:rPr lang="en-IN" sz="2000">
                <a:latin typeface="Arial"/>
              </a:rPr>
              <a:t>	</a:t>
            </a:r>
            <a:r>
              <a:rPr lang="en-IN" sz="2000">
                <a:latin typeface="Arial"/>
              </a:rPr>
              <a:t>	</a:t>
            </a:r>
            <a:r>
              <a:rPr lang="en-IN" sz="2000">
                <a:latin typeface="Arial"/>
              </a:rPr>
              <a:t>No</a:t>
            </a:r>
            <a:r>
              <a:rPr lang="en-IN" sz="2000">
                <a:latin typeface="Arial"/>
              </a:rPr>
              <a:t>	</a:t>
            </a:r>
            <a:r>
              <a:rPr lang="en-IN" sz="2000">
                <a:latin typeface="Arial"/>
              </a:rPr>
              <a:t>	</a:t>
            </a:r>
            <a:r>
              <a:rPr lang="en-IN" sz="2000">
                <a:latin typeface="Arial"/>
              </a:rPr>
              <a:t>No</a:t>
            </a:r>
            <a:r>
              <a:rPr lang="en-IN" sz="2000">
                <a:latin typeface="Arial"/>
              </a:rPr>
              <a:t>	</a:t>
            </a:r>
            <a:r>
              <a:rPr lang="en-IN" sz="2000">
                <a:latin typeface="Arial"/>
              </a:rPr>
              <a:t>	</a:t>
            </a:r>
            <a:r>
              <a:rPr lang="en-IN" sz="2000">
                <a:latin typeface="Arial"/>
              </a:rPr>
              <a:t>No </a:t>
            </a:r>
            <a:endParaRPr/>
          </a:p>
          <a:p>
            <a:pPr>
              <a:lnSpc>
                <a:spcPct val="80000"/>
              </a:lnSpc>
            </a:pPr>
            <a:endParaRPr/>
          </a:p>
          <a:p>
            <a:pPr>
              <a:lnSpc>
                <a:spcPct val="80000"/>
              </a:lnSpc>
            </a:pPr>
            <a:r>
              <a:rPr lang="en-IN" sz="2000">
                <a:latin typeface="Arial"/>
              </a:rPr>
              <a:t>The environment type largely determines the agent design</a:t>
            </a:r>
            <a:endParaRPr/>
          </a:p>
          <a:p>
            <a:pPr>
              <a:lnSpc>
                <a:spcPct val="80000"/>
              </a:lnSpc>
            </a:pPr>
            <a:r>
              <a:rPr lang="en-IN" sz="2000">
                <a:latin typeface="Arial"/>
              </a:rPr>
              <a:t>The real world is (of course) partially observable, stochastic, sequential, dynamic, continuous, multi-agent</a:t>
            </a:r>
            <a:endParaRPr/>
          </a:p>
        </p:txBody>
      </p:sp>
      <p:graphicFrame>
        <p:nvGraphicFramePr>
          <p:cNvPr id="187" name="Table 3"/>
          <p:cNvGraphicFramePr/>
          <p:nvPr/>
        </p:nvGraphicFramePr>
        <p:xfrm>
          <a:off x="1009440" y="4793760"/>
          <a:ext cx="5408280" cy="1902960"/>
        </p:xfrm>
        <a:graphic>
          <a:graphicData uri="http://schemas.openxmlformats.org/drawingml/2006/table">
            <a:tbl>
              <a:tblPr/>
              <a:tblGrid>
                <a:gridCol w="5408280"/>
              </a:tblGrid>
              <a:tr h="1902960">
                <a:tc>
                  <a:tcPr/>
                </a:tc>
              </a:tr>
            </a:tbl>
          </a:graphicData>
        </a:graphic>
      </p:graphicFrame>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8"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Agent functions and programs</a:t>
            </a:r>
            <a:endParaRPr/>
          </a:p>
        </p:txBody>
      </p:sp>
      <p:sp>
        <p:nvSpPr>
          <p:cNvPr id="189" name="CustomShape 2"/>
          <p:cNvSpPr/>
          <p:nvPr/>
        </p:nvSpPr>
        <p:spPr>
          <a:xfrm>
            <a:off x="457200" y="1600200"/>
            <a:ext cx="8229240" cy="4525560"/>
          </a:xfrm>
          <a:prstGeom prst="rect">
            <a:avLst/>
          </a:prstGeom>
          <a:noFill/>
          <a:ln>
            <a:noFill/>
          </a:ln>
        </p:spPr>
        <p:txBody>
          <a:bodyPr lIns="90000" rIns="90000" tIns="46800" bIns="46800"/>
          <a:p>
            <a:pPr>
              <a:lnSpc>
                <a:spcPct val="100000"/>
              </a:lnSpc>
            </a:pPr>
            <a:r>
              <a:rPr lang="en-IN" sz="3200">
                <a:latin typeface="Arial"/>
              </a:rPr>
              <a:t>An agent is completely specified by the </a:t>
            </a:r>
            <a:r>
              <a:rPr lang="en-IN" sz="3200" u="sng">
                <a:latin typeface="Arial"/>
              </a:rPr>
              <a:t>agent function</a:t>
            </a:r>
            <a:r>
              <a:rPr lang="en-IN" sz="3200">
                <a:latin typeface="Arial"/>
              </a:rPr>
              <a:t> mapping percept sequences to actions</a:t>
            </a:r>
            <a:endParaRPr/>
          </a:p>
          <a:p>
            <a:pPr>
              <a:lnSpc>
                <a:spcPct val="100000"/>
              </a:lnSpc>
            </a:pPr>
            <a:r>
              <a:rPr lang="en-IN" sz="3200">
                <a:latin typeface="Arial"/>
              </a:rPr>
              <a:t>Aim: find a way to implement the rational agent function concisely</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0"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Table-lookup agent</a:t>
            </a:r>
            <a:endParaRPr/>
          </a:p>
        </p:txBody>
      </p:sp>
      <p:sp>
        <p:nvSpPr>
          <p:cNvPr id="191" name="CustomShape 2"/>
          <p:cNvSpPr/>
          <p:nvPr/>
        </p:nvSpPr>
        <p:spPr>
          <a:xfrm>
            <a:off x="457200" y="1600200"/>
            <a:ext cx="8229240" cy="4525560"/>
          </a:xfrm>
          <a:prstGeom prst="rect">
            <a:avLst/>
          </a:prstGeom>
          <a:noFill/>
          <a:ln>
            <a:noFill/>
          </a:ln>
        </p:spPr>
        <p:txBody>
          <a:bodyPr lIns="90000" rIns="90000" tIns="46800" bIns="46800"/>
          <a:p>
            <a:pPr>
              <a:lnSpc>
                <a:spcPct val="100000"/>
              </a:lnSpc>
            </a:pPr>
            <a:endParaRPr/>
          </a:p>
          <a:p>
            <a:pPr>
              <a:lnSpc>
                <a:spcPct val="100000"/>
              </a:lnSpc>
            </a:pPr>
            <a:r>
              <a:rPr lang="en-IN" sz="3200">
                <a:latin typeface="Arial"/>
              </a:rPr>
              <a:t>Drawbacks:</a:t>
            </a:r>
            <a:endParaRPr/>
          </a:p>
          <a:p>
            <a:pPr lvl="1">
              <a:lnSpc>
                <a:spcPct val="100000"/>
              </a:lnSpc>
              <a:buFont typeface="Arial"/>
              <a:buChar char="–"/>
            </a:pPr>
            <a:r>
              <a:rPr lang="en-IN" sz="2800">
                <a:latin typeface="Arial"/>
              </a:rPr>
              <a:t>Huge table</a:t>
            </a:r>
            <a:endParaRPr/>
          </a:p>
          <a:p>
            <a:pPr lvl="1">
              <a:lnSpc>
                <a:spcPct val="100000"/>
              </a:lnSpc>
              <a:buFont typeface="Arial"/>
              <a:buChar char="–"/>
            </a:pPr>
            <a:r>
              <a:rPr lang="en-IN" sz="2800">
                <a:latin typeface="Arial"/>
              </a:rPr>
              <a:t>Take a long time to build the table</a:t>
            </a:r>
            <a:endParaRPr/>
          </a:p>
          <a:p>
            <a:pPr lvl="1">
              <a:lnSpc>
                <a:spcPct val="100000"/>
              </a:lnSpc>
              <a:buFont typeface="Arial"/>
              <a:buChar char="–"/>
            </a:pPr>
            <a:r>
              <a:rPr lang="en-IN" sz="2800">
                <a:latin typeface="Arial"/>
              </a:rPr>
              <a:t>No autonomy</a:t>
            </a:r>
            <a:endParaRPr/>
          </a:p>
          <a:p>
            <a:pPr>
              <a:lnSpc>
                <a:spcPct val="100000"/>
              </a:lnSpc>
            </a:pP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Agent program for a vacuum-cleaner agent</a:t>
            </a:r>
            <a:endParaRPr/>
          </a:p>
        </p:txBody>
      </p:sp>
      <p:sp>
        <p:nvSpPr>
          <p:cNvPr id="193" name="CustomShape 2"/>
          <p:cNvSpPr/>
          <p:nvPr/>
        </p:nvSpPr>
        <p:spPr>
          <a:xfrm>
            <a:off x="457200" y="1600200"/>
            <a:ext cx="8229240" cy="4525560"/>
          </a:xfrm>
          <a:prstGeom prst="rect">
            <a:avLst/>
          </a:prstGeom>
          <a:noFill/>
          <a:ln>
            <a:noFill/>
          </a:ln>
        </p:spPr>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4"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Agent types</a:t>
            </a:r>
            <a:endParaRPr/>
          </a:p>
        </p:txBody>
      </p:sp>
      <p:sp>
        <p:nvSpPr>
          <p:cNvPr id="195" name="CustomShape 2"/>
          <p:cNvSpPr/>
          <p:nvPr/>
        </p:nvSpPr>
        <p:spPr>
          <a:xfrm>
            <a:off x="457200" y="1600200"/>
            <a:ext cx="8229240" cy="4525560"/>
          </a:xfrm>
          <a:prstGeom prst="rect">
            <a:avLst/>
          </a:prstGeom>
          <a:noFill/>
          <a:ln>
            <a:noFill/>
          </a:ln>
        </p:spPr>
        <p:txBody>
          <a:bodyPr lIns="90000" rIns="90000" tIns="46800" bIns="46800"/>
          <a:p>
            <a:pPr>
              <a:lnSpc>
                <a:spcPct val="100000"/>
              </a:lnSpc>
            </a:pPr>
            <a:r>
              <a:rPr lang="en-IN" sz="3200">
                <a:latin typeface="Arial"/>
              </a:rPr>
              <a:t>Four basic types in order of increasing generality:</a:t>
            </a:r>
            <a:endParaRPr/>
          </a:p>
          <a:p>
            <a:pPr>
              <a:lnSpc>
                <a:spcPct val="100000"/>
              </a:lnSpc>
            </a:pPr>
            <a:r>
              <a:rPr lang="en-IN" sz="3200">
                <a:latin typeface="Arial"/>
              </a:rPr>
              <a:t>Simple reflex agents</a:t>
            </a:r>
            <a:endParaRPr/>
          </a:p>
          <a:p>
            <a:pPr>
              <a:lnSpc>
                <a:spcPct val="100000"/>
              </a:lnSpc>
            </a:pPr>
            <a:r>
              <a:rPr lang="en-IN" sz="3200">
                <a:latin typeface="Arial"/>
              </a:rPr>
              <a:t>Model-based reflex agents</a:t>
            </a:r>
            <a:endParaRPr/>
          </a:p>
          <a:p>
            <a:pPr>
              <a:lnSpc>
                <a:spcPct val="100000"/>
              </a:lnSpc>
            </a:pPr>
            <a:r>
              <a:rPr lang="en-IN" sz="3200">
                <a:latin typeface="Arial"/>
              </a:rPr>
              <a:t>Goal-based agents</a:t>
            </a:r>
            <a:endParaRPr/>
          </a:p>
          <a:p>
            <a:pPr>
              <a:lnSpc>
                <a:spcPct val="100000"/>
              </a:lnSpc>
            </a:pPr>
            <a:r>
              <a:rPr lang="en-IN" sz="3200">
                <a:latin typeface="Arial"/>
              </a:rPr>
              <a:t>Utility-based agents</a:t>
            </a:r>
            <a:endParaRPr/>
          </a:p>
          <a:p>
            <a:pPr>
              <a:lnSpc>
                <a:spcPct val="100000"/>
              </a:lnSpc>
            </a:pPr>
            <a:r>
              <a:rPr lang="en-IN" sz="3200">
                <a:latin typeface="Arial"/>
              </a:rPr>
              <a:t>Learning agents</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6"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Simple reflex agents</a:t>
            </a:r>
            <a:endParaRPr/>
          </a:p>
        </p:txBody>
      </p:sp>
      <p:pic>
        <p:nvPicPr>
          <p:cNvPr id="197" name="" descr=""/>
          <p:cNvPicPr/>
          <p:nvPr/>
        </p:nvPicPr>
        <p:blipFill>
          <a:blip r:embed="rId1"/>
          <a:stretch>
            <a:fillRect/>
          </a:stretch>
        </p:blipFill>
        <p:spPr>
          <a:xfrm>
            <a:off x="457200" y="1371600"/>
            <a:ext cx="7390440" cy="446004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Thinking humanly: cognitive modeling</a:t>
            </a:r>
            <a:endParaRPr/>
          </a:p>
        </p:txBody>
      </p:sp>
      <p:sp>
        <p:nvSpPr>
          <p:cNvPr id="124" name="CustomShape 2"/>
          <p:cNvSpPr/>
          <p:nvPr/>
        </p:nvSpPr>
        <p:spPr>
          <a:xfrm>
            <a:off x="457200" y="1600200"/>
            <a:ext cx="8229240" cy="4525560"/>
          </a:xfrm>
          <a:prstGeom prst="rect">
            <a:avLst/>
          </a:prstGeom>
          <a:noFill/>
          <a:ln>
            <a:noFill/>
          </a:ln>
        </p:spPr>
        <p:txBody>
          <a:bodyPr lIns="90000" rIns="90000" tIns="46800" bIns="46800"/>
          <a:p>
            <a:pPr>
              <a:lnSpc>
                <a:spcPct val="80000"/>
              </a:lnSpc>
              <a:buFont typeface="Arial"/>
              <a:buChar char="•"/>
            </a:pPr>
            <a:r>
              <a:rPr lang="en-IN" sz="2800">
                <a:latin typeface="Arial"/>
              </a:rPr>
              <a:t>Getting inside the actual working of human brain.</a:t>
            </a:r>
            <a:endParaRPr/>
          </a:p>
          <a:p>
            <a:pPr>
              <a:lnSpc>
                <a:spcPct val="80000"/>
              </a:lnSpc>
            </a:pPr>
            <a:endParaRPr/>
          </a:p>
          <a:p>
            <a:pPr>
              <a:lnSpc>
                <a:spcPct val="80000"/>
              </a:lnSpc>
              <a:buFont typeface="Arial"/>
              <a:buChar char="•"/>
            </a:pPr>
            <a:r>
              <a:rPr lang="en-IN" sz="2800">
                <a:latin typeface="Arial"/>
              </a:rPr>
              <a:t>When we have the theory, we can express it as computer program.</a:t>
            </a:r>
            <a:endParaRPr/>
          </a:p>
          <a:p>
            <a:pPr>
              <a:lnSpc>
                <a:spcPct val="80000"/>
              </a:lnSpc>
            </a:pPr>
            <a:endParaRPr/>
          </a:p>
          <a:p>
            <a:pPr>
              <a:lnSpc>
                <a:spcPct val="80000"/>
              </a:lnSpc>
              <a:buFont typeface="Arial"/>
              <a:buChar char="•"/>
            </a:pPr>
            <a:r>
              <a:rPr i="1" lang="en-IN" sz="2800">
                <a:latin typeface="Arial"/>
              </a:rPr>
              <a:t>Cognitive science </a:t>
            </a:r>
            <a:r>
              <a:rPr lang="en-IN" sz="2800">
                <a:latin typeface="Arial"/>
              </a:rPr>
              <a:t>brings computer models from AI and experimental techniques from psychlogy.  </a:t>
            </a:r>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8"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Simple reflex agents</a:t>
            </a:r>
            <a:endParaRPr/>
          </a:p>
        </p:txBody>
      </p:sp>
      <p:sp>
        <p:nvSpPr>
          <p:cNvPr id="199" name="CustomShape 2"/>
          <p:cNvSpPr/>
          <p:nvPr/>
        </p:nvSpPr>
        <p:spPr>
          <a:xfrm>
            <a:off x="457200" y="1600200"/>
            <a:ext cx="8229240" cy="4525560"/>
          </a:xfrm>
          <a:prstGeom prst="rect">
            <a:avLst/>
          </a:prstGeom>
          <a:noFill/>
          <a:ln>
            <a:noFill/>
          </a:ln>
        </p:spPr>
        <p:txBody>
          <a:bodyPr lIns="90000" rIns="90000" tIns="46800" bIns="46800"/>
          <a:p>
            <a:r>
              <a:rPr lang="en-IN" sz="2200">
                <a:latin typeface="Arial"/>
              </a:rPr>
              <a:t>function SIMPLE-REFLEX-AGENT(</a:t>
            </a:r>
            <a:r>
              <a:rPr i="1" lang="en-IN" sz="2200">
                <a:latin typeface="Arial"/>
              </a:rPr>
              <a:t>percept</a:t>
            </a:r>
            <a:r>
              <a:rPr lang="en-IN" sz="2200">
                <a:latin typeface="Arial"/>
              </a:rPr>
              <a:t>) returns </a:t>
            </a:r>
            <a:r>
              <a:rPr i="1" lang="en-IN" sz="2200">
                <a:latin typeface="Arial"/>
              </a:rPr>
              <a:t>action</a:t>
            </a:r>
            <a:endParaRPr/>
          </a:p>
          <a:p>
            <a:r>
              <a:rPr lang="en-IN" sz="2200">
                <a:latin typeface="Arial"/>
              </a:rPr>
              <a:t>static: rules, a set of condition-action rules</a:t>
            </a:r>
            <a:endParaRPr/>
          </a:p>
          <a:p>
            <a:endParaRPr/>
          </a:p>
          <a:p>
            <a:r>
              <a:rPr lang="en-IN" sz="2200">
                <a:latin typeface="Arial"/>
              </a:rPr>
              <a:t>State &lt;- lNTERPRET-lNPUT</a:t>
            </a:r>
            <a:r>
              <a:rPr i="1" lang="en-IN" sz="2200">
                <a:latin typeface="Arial"/>
              </a:rPr>
              <a:t>(percept)</a:t>
            </a:r>
            <a:endParaRPr/>
          </a:p>
          <a:p>
            <a:r>
              <a:rPr lang="en-IN" sz="2200">
                <a:latin typeface="Arial"/>
              </a:rPr>
              <a:t>rule &lt;-  RULE-MATCH(state, rules)</a:t>
            </a:r>
            <a:endParaRPr/>
          </a:p>
          <a:p>
            <a:r>
              <a:rPr lang="en-IN" sz="2200">
                <a:latin typeface="Arial"/>
              </a:rPr>
              <a:t>action &lt;- RULE-ACTION[rule]</a:t>
            </a:r>
            <a:endParaRPr/>
          </a:p>
          <a:p>
            <a:r>
              <a:rPr lang="en-IN" sz="2200">
                <a:latin typeface="Arial"/>
              </a:rPr>
              <a:t>return action</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0"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Model-based reflex agents</a:t>
            </a:r>
            <a:endParaRPr/>
          </a:p>
        </p:txBody>
      </p:sp>
      <p:pic>
        <p:nvPicPr>
          <p:cNvPr id="201" name="" descr=""/>
          <p:cNvPicPr/>
          <p:nvPr/>
        </p:nvPicPr>
        <p:blipFill>
          <a:blip r:embed="rId1"/>
          <a:stretch>
            <a:fillRect/>
          </a:stretch>
        </p:blipFill>
        <p:spPr>
          <a:xfrm>
            <a:off x="609480" y="1219320"/>
            <a:ext cx="7598160" cy="468432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Model-based reflex agents</a:t>
            </a:r>
            <a:endParaRPr/>
          </a:p>
        </p:txBody>
      </p:sp>
      <p:sp>
        <p:nvSpPr>
          <p:cNvPr id="203" name="CustomShape 2"/>
          <p:cNvSpPr/>
          <p:nvPr/>
        </p:nvSpPr>
        <p:spPr>
          <a:xfrm>
            <a:off x="457200" y="1600200"/>
            <a:ext cx="8229240" cy="4525560"/>
          </a:xfrm>
          <a:prstGeom prst="rect">
            <a:avLst/>
          </a:prstGeom>
          <a:noFill/>
          <a:ln>
            <a:noFill/>
          </a:ln>
        </p:spPr>
        <p:txBody>
          <a:bodyPr lIns="90000" rIns="90000" tIns="46800" bIns="46800"/>
          <a:p>
            <a:r>
              <a:rPr lang="en-IN" sz="2000">
                <a:latin typeface="Arial"/>
              </a:rPr>
              <a:t>function REFLEX-AGENT-WITH-STATE(percept) returns action</a:t>
            </a:r>
            <a:endParaRPr/>
          </a:p>
          <a:p>
            <a:r>
              <a:rPr lang="en-IN" sz="2000">
                <a:latin typeface="Arial"/>
              </a:rPr>
              <a:t>static: state, a description of the current world state</a:t>
            </a:r>
            <a:endParaRPr/>
          </a:p>
          <a:p>
            <a:r>
              <a:rPr lang="en-IN" sz="2000">
                <a:latin typeface="Arial"/>
              </a:rPr>
              <a:t>          </a:t>
            </a:r>
            <a:r>
              <a:rPr lang="en-IN" sz="2000">
                <a:latin typeface="Arial"/>
              </a:rPr>
              <a:t>rules, a set of condition-action rules</a:t>
            </a:r>
            <a:endParaRPr/>
          </a:p>
          <a:p>
            <a:endParaRPr/>
          </a:p>
          <a:p>
            <a:r>
              <a:rPr lang="en-IN" sz="2000">
                <a:latin typeface="Arial"/>
              </a:rPr>
              <a:t>state &lt;- UPDATE-STATE(state, percept)</a:t>
            </a:r>
            <a:endParaRPr/>
          </a:p>
          <a:p>
            <a:r>
              <a:rPr lang="en-IN" sz="2000">
                <a:latin typeface="Arial"/>
              </a:rPr>
              <a:t>rule &lt;- RULE-MATCH(state, rules)</a:t>
            </a:r>
            <a:endParaRPr/>
          </a:p>
          <a:p>
            <a:r>
              <a:rPr lang="en-IN" sz="2000">
                <a:latin typeface="Arial"/>
              </a:rPr>
              <a:t>action &lt;- RULE-ACTION[rule]</a:t>
            </a:r>
            <a:endParaRPr/>
          </a:p>
          <a:p>
            <a:r>
              <a:rPr lang="en-IN" sz="2000">
                <a:latin typeface="Arial"/>
              </a:rPr>
              <a:t>state &lt;- UPDATE-STATE(state, action)</a:t>
            </a:r>
            <a:endParaRPr/>
          </a:p>
          <a:p>
            <a:r>
              <a:rPr lang="en-IN" sz="2000">
                <a:latin typeface="Arial"/>
              </a:rPr>
              <a:t>return action</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4"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Goal-based agents</a:t>
            </a:r>
            <a:endParaRPr/>
          </a:p>
        </p:txBody>
      </p:sp>
      <p:sp>
        <p:nvSpPr>
          <p:cNvPr id="205" name="CustomShape 2"/>
          <p:cNvSpPr/>
          <p:nvPr/>
        </p:nvSpPr>
        <p:spPr>
          <a:xfrm>
            <a:off x="0" y="1600200"/>
            <a:ext cx="8229240" cy="4525560"/>
          </a:xfrm>
          <a:prstGeom prst="rect">
            <a:avLst/>
          </a:prstGeom>
          <a:noFill/>
          <a:ln>
            <a:noFill/>
          </a:ln>
        </p:spPr>
        <p:txBody>
          <a:bodyPr lIns="90000" rIns="90000" tIns="46800" bIns="46800"/>
          <a:p>
            <a:pPr>
              <a:lnSpc>
                <a:spcPct val="100000"/>
              </a:lnSpc>
            </a:pPr>
            <a:endParaRPr/>
          </a:p>
          <a:p>
            <a:pPr>
              <a:lnSpc>
                <a:spcPct val="100000"/>
              </a:lnSpc>
            </a:pPr>
            <a:endParaRPr/>
          </a:p>
        </p:txBody>
      </p:sp>
      <p:pic>
        <p:nvPicPr>
          <p:cNvPr id="206" name="" descr=""/>
          <p:cNvPicPr/>
          <p:nvPr/>
        </p:nvPicPr>
        <p:blipFill>
          <a:blip r:embed="rId1"/>
          <a:stretch>
            <a:fillRect/>
          </a:stretch>
        </p:blipFill>
        <p:spPr>
          <a:xfrm>
            <a:off x="304920" y="1295280"/>
            <a:ext cx="7686720" cy="468036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Utility-based agents</a:t>
            </a:r>
            <a:endParaRPr/>
          </a:p>
        </p:txBody>
      </p:sp>
      <p:pic>
        <p:nvPicPr>
          <p:cNvPr id="208" name="" descr=""/>
          <p:cNvPicPr/>
          <p:nvPr/>
        </p:nvPicPr>
        <p:blipFill>
          <a:blip r:embed="rId1"/>
          <a:stretch>
            <a:fillRect/>
          </a:stretch>
        </p:blipFill>
        <p:spPr>
          <a:xfrm>
            <a:off x="304920" y="1295280"/>
            <a:ext cx="7614720" cy="460836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Learning agents</a:t>
            </a:r>
            <a:endParaRPr/>
          </a:p>
        </p:txBody>
      </p:sp>
      <p:pic>
        <p:nvPicPr>
          <p:cNvPr id="210" name="" descr=""/>
          <p:cNvPicPr/>
          <p:nvPr/>
        </p:nvPicPr>
        <p:blipFill>
          <a:blip r:embed="rId1"/>
          <a:stretch>
            <a:fillRect/>
          </a:stretch>
        </p:blipFill>
        <p:spPr>
          <a:xfrm>
            <a:off x="762120" y="1295280"/>
            <a:ext cx="6869520" cy="4824360"/>
          </a:xfrm>
          <a:prstGeom prst="rect">
            <a:avLst/>
          </a:prstGeom>
          <a:ln>
            <a:noFill/>
          </a:ln>
        </p:spPr>
      </p:pic>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5"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Thinking rationally: "laws of thought"</a:t>
            </a:r>
            <a:endParaRPr/>
          </a:p>
        </p:txBody>
      </p:sp>
      <p:sp>
        <p:nvSpPr>
          <p:cNvPr id="126" name="CustomShape 2"/>
          <p:cNvSpPr/>
          <p:nvPr/>
        </p:nvSpPr>
        <p:spPr>
          <a:xfrm>
            <a:off x="457200" y="1600200"/>
            <a:ext cx="8229240" cy="4525560"/>
          </a:xfrm>
          <a:prstGeom prst="rect">
            <a:avLst/>
          </a:prstGeom>
          <a:noFill/>
          <a:ln>
            <a:noFill/>
          </a:ln>
        </p:spPr>
        <p:txBody>
          <a:bodyPr lIns="90000" rIns="90000" tIns="46800" bIns="46800"/>
          <a:p>
            <a:pPr>
              <a:lnSpc>
                <a:spcPct val="90000"/>
              </a:lnSpc>
            </a:pPr>
            <a:endParaRPr/>
          </a:p>
          <a:p>
            <a:pPr>
              <a:lnSpc>
                <a:spcPct val="90000"/>
              </a:lnSpc>
              <a:buSzPct val="45000"/>
              <a:buFont typeface="Wingdings" charset="2"/>
              <a:buChar char=""/>
            </a:pPr>
            <a:r>
              <a:rPr lang="en-IN" sz="2400">
                <a:latin typeface="Arial"/>
              </a:rPr>
              <a:t>Attempt to codify ''Right thinking''</a:t>
            </a:r>
            <a:endParaRPr/>
          </a:p>
          <a:p>
            <a:pPr>
              <a:lnSpc>
                <a:spcPct val="90000"/>
              </a:lnSpc>
              <a:buSzPct val="45000"/>
              <a:buFont typeface="Wingdings" charset="2"/>
              <a:buChar char=""/>
            </a:pPr>
            <a:r>
              <a:rPr lang="en-IN" sz="2400">
                <a:latin typeface="Arial"/>
              </a:rPr>
              <a:t>Syllogisms (Deductive reasoning) </a:t>
            </a:r>
            <a:endParaRPr/>
          </a:p>
          <a:p>
            <a:pPr>
              <a:lnSpc>
                <a:spcPct val="90000"/>
              </a:lnSpc>
              <a:buSzPct val="45000"/>
              <a:buFont typeface="Wingdings" charset="2"/>
              <a:buChar char=""/>
            </a:pPr>
            <a:r>
              <a:rPr lang="en-IN" sz="2400">
                <a:latin typeface="Arial"/>
              </a:rPr>
              <a:t>Kishore is a man. All men are mortal. Therefore,</a:t>
            </a:r>
            <a:endParaRPr/>
          </a:p>
          <a:p>
            <a:pPr>
              <a:lnSpc>
                <a:spcPct val="90000"/>
              </a:lnSpc>
            </a:pPr>
            <a:r>
              <a:rPr lang="en-IN" sz="2400">
                <a:latin typeface="Arial"/>
              </a:rPr>
              <a:t> </a:t>
            </a:r>
            <a:r>
              <a:rPr lang="en-IN" sz="2400">
                <a:latin typeface="Arial"/>
              </a:rPr>
              <a:t>	</a:t>
            </a:r>
            <a:r>
              <a:rPr lang="en-IN" sz="2400">
                <a:latin typeface="Arial"/>
              </a:rPr>
              <a:t>	</a:t>
            </a:r>
            <a:r>
              <a:rPr lang="en-IN" sz="2400">
                <a:latin typeface="Arial"/>
              </a:rPr>
              <a:t>	</a:t>
            </a:r>
            <a:r>
              <a:rPr lang="en-IN" sz="2400">
                <a:latin typeface="Arial"/>
              </a:rPr>
              <a:t>Kishore is mortal.  </a:t>
            </a:r>
            <a:endParaRPr/>
          </a:p>
          <a:p>
            <a:pPr>
              <a:lnSpc>
                <a:spcPct val="90000"/>
              </a:lnSpc>
              <a:buSzPct val="45000"/>
              <a:buFont typeface="Wingdings" charset="2"/>
              <a:buChar char=""/>
            </a:pPr>
            <a:r>
              <a:rPr lang="en-IN" sz="2400">
                <a:latin typeface="Arial"/>
              </a:rPr>
              <a:t>Gave birth to the field of logic.</a:t>
            </a:r>
            <a:endParaRPr/>
          </a:p>
          <a:p>
            <a:pPr>
              <a:lnSpc>
                <a:spcPct val="90000"/>
              </a:lnSpc>
              <a:buSzPct val="45000"/>
              <a:buFont typeface="Wingdings" charset="2"/>
              <a:buChar char=""/>
            </a:pPr>
            <a:r>
              <a:rPr lang="en-IN" sz="2400">
                <a:latin typeface="Arial"/>
              </a:rPr>
              <a:t>Problem: Everything can not be written formally in logical notation </a:t>
            </a:r>
            <a:endParaRPr/>
          </a:p>
          <a:p>
            <a:pPr>
              <a:lnSpc>
                <a:spcPct val="90000"/>
              </a:lnSpc>
            </a:pPr>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Acting rationally: rational agent</a:t>
            </a:r>
            <a:endParaRPr/>
          </a:p>
        </p:txBody>
      </p:sp>
      <p:sp>
        <p:nvSpPr>
          <p:cNvPr id="128" name="CustomShape 2"/>
          <p:cNvSpPr/>
          <p:nvPr/>
        </p:nvSpPr>
        <p:spPr>
          <a:xfrm>
            <a:off x="457200" y="1600200"/>
            <a:ext cx="8229240" cy="4525560"/>
          </a:xfrm>
          <a:prstGeom prst="rect">
            <a:avLst/>
          </a:prstGeom>
          <a:noFill/>
          <a:ln>
            <a:noFill/>
          </a:ln>
        </p:spPr>
        <p:txBody>
          <a:bodyPr lIns="90000" rIns="90000" tIns="46800" bIns="46800"/>
          <a:p>
            <a:pPr>
              <a:lnSpc>
                <a:spcPct val="100000"/>
              </a:lnSpc>
              <a:buFont typeface="Arial"/>
              <a:buChar char="•"/>
            </a:pPr>
            <a:r>
              <a:rPr lang="en-IN" sz="3200">
                <a:latin typeface="Arial"/>
              </a:rPr>
              <a:t> </a:t>
            </a:r>
            <a:r>
              <a:rPr lang="en-IN" sz="3200">
                <a:solidFill>
                  <a:srgbClr val="ff0000"/>
                </a:solidFill>
                <a:latin typeface="Arial"/>
              </a:rPr>
              <a:t>Rational behavior: doing the right thing</a:t>
            </a:r>
            <a:endParaRPr/>
          </a:p>
          <a:p>
            <a:pPr>
              <a:lnSpc>
                <a:spcPct val="100000"/>
              </a:lnSpc>
              <a:buFont typeface="Arial"/>
              <a:buChar char="•"/>
            </a:pPr>
            <a:r>
              <a:rPr lang="en-IN" sz="3200">
                <a:solidFill>
                  <a:srgbClr val="ff0000"/>
                </a:solidFill>
                <a:latin typeface="Arial"/>
              </a:rPr>
              <a:t>The right thing: that which is expected to maximize goal achievement, given the available information</a:t>
            </a:r>
            <a:endParaRPr/>
          </a:p>
          <a:p>
            <a:pPr>
              <a:lnSpc>
                <a:spcPct val="100000"/>
              </a:lnSpc>
              <a:buFont typeface="Arial"/>
              <a:buChar char="•"/>
            </a:pPr>
            <a:r>
              <a:rPr lang="en-IN" sz="3200">
                <a:solidFill>
                  <a:srgbClr val="ff0000"/>
                </a:solidFill>
                <a:latin typeface="Arial"/>
              </a:rPr>
              <a:t>Doesn't necessarily involve thinking – e.g., blinking reflex – but  thinking should be in the service of rational action</a:t>
            </a:r>
            <a:endParaRPr/>
          </a:p>
          <a:p>
            <a:pPr>
              <a:lnSpc>
                <a:spcPct val="100000"/>
              </a:lnSpc>
            </a:pPr>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Rational agents</a:t>
            </a:r>
            <a:endParaRPr/>
          </a:p>
        </p:txBody>
      </p:sp>
      <p:sp>
        <p:nvSpPr>
          <p:cNvPr id="130" name="CustomShape 2"/>
          <p:cNvSpPr/>
          <p:nvPr/>
        </p:nvSpPr>
        <p:spPr>
          <a:xfrm>
            <a:off x="457200" y="1600200"/>
            <a:ext cx="8229240" cy="4525560"/>
          </a:xfrm>
          <a:prstGeom prst="rect">
            <a:avLst/>
          </a:prstGeom>
          <a:noFill/>
          <a:ln>
            <a:noFill/>
          </a:ln>
        </p:spPr>
        <p:txBody>
          <a:bodyPr lIns="90000" rIns="90000" tIns="46800" bIns="46800"/>
          <a:p>
            <a:pPr>
              <a:lnSpc>
                <a:spcPct val="80000"/>
              </a:lnSpc>
              <a:buFont typeface="Arial"/>
              <a:buChar char="•"/>
            </a:pPr>
            <a:r>
              <a:rPr lang="en-IN" sz="2800">
                <a:latin typeface="Arial"/>
              </a:rPr>
              <a:t>An </a:t>
            </a:r>
            <a:r>
              <a:rPr lang="en-IN" sz="2800">
                <a:solidFill>
                  <a:srgbClr val="ff0000"/>
                </a:solidFill>
                <a:latin typeface="Arial"/>
              </a:rPr>
              <a:t>agent is an entity that perceives and acts</a:t>
            </a:r>
            <a:endParaRPr/>
          </a:p>
          <a:p>
            <a:pPr>
              <a:lnSpc>
                <a:spcPct val="80000"/>
              </a:lnSpc>
              <a:buFont typeface="Arial"/>
              <a:buChar char="•"/>
            </a:pPr>
            <a:r>
              <a:rPr lang="en-IN" sz="2800">
                <a:solidFill>
                  <a:srgbClr val="ff0000"/>
                </a:solidFill>
                <a:latin typeface="Arial"/>
              </a:rPr>
              <a:t>This course is about designing rational agents</a:t>
            </a:r>
            <a:endParaRPr/>
          </a:p>
          <a:p>
            <a:pPr>
              <a:lnSpc>
                <a:spcPct val="80000"/>
              </a:lnSpc>
              <a:buFont typeface="Arial"/>
              <a:buChar char="•"/>
            </a:pPr>
            <a:r>
              <a:rPr lang="en-IN" sz="2800">
                <a:solidFill>
                  <a:srgbClr val="ff0000"/>
                </a:solidFill>
                <a:latin typeface="Arial"/>
              </a:rPr>
              <a:t>Abstractly, an agent is a function from percept histories to actions:</a:t>
            </a:r>
            <a:endParaRPr/>
          </a:p>
          <a:p>
            <a:pPr algn="ctr">
              <a:lnSpc>
                <a:spcPct val="80000"/>
              </a:lnSpc>
            </a:pPr>
            <a:r>
              <a:rPr lang="en-IN" sz="2800">
                <a:solidFill>
                  <a:srgbClr val="ff0000"/>
                </a:solidFill>
                <a:latin typeface="Arial"/>
              </a:rPr>
              <a:t>[</a:t>
            </a:r>
            <a:r>
              <a:rPr i="1" lang="en-IN" sz="2800">
                <a:solidFill>
                  <a:srgbClr val="ff0000"/>
                </a:solidFill>
                <a:latin typeface="Arial"/>
              </a:rPr>
              <a:t>f</a:t>
            </a:r>
            <a:r>
              <a:rPr lang="en-IN" sz="2800">
                <a:solidFill>
                  <a:srgbClr val="ff0000"/>
                </a:solidFill>
                <a:latin typeface="Arial"/>
              </a:rPr>
              <a:t>: </a:t>
            </a:r>
            <a:r>
              <a:rPr lang="en-IN" sz="2800">
                <a:solidFill>
                  <a:srgbClr val="ff0000"/>
                </a:solidFill>
                <a:latin typeface="Monotype Corsiva"/>
              </a:rPr>
              <a:t>P*</a:t>
            </a:r>
            <a:r>
              <a:rPr lang="en-IN" sz="2800">
                <a:solidFill>
                  <a:srgbClr val="ff0000"/>
                </a:solidFill>
                <a:latin typeface="Arial"/>
              </a:rPr>
              <a:t> </a:t>
            </a:r>
            <a:r>
              <a:rPr lang="en-IN" sz="2800">
                <a:solidFill>
                  <a:srgbClr val="ff0000"/>
                </a:solidFill>
                <a:latin typeface="Wingdings"/>
                <a:ea typeface="Wingdings"/>
              </a:rPr>
              <a:t></a:t>
            </a:r>
            <a:r>
              <a:rPr lang="en-IN" sz="2800">
                <a:solidFill>
                  <a:srgbClr val="ff0000"/>
                </a:solidFill>
                <a:latin typeface="Arial"/>
                <a:ea typeface="Wingdings"/>
              </a:rPr>
              <a:t> </a:t>
            </a:r>
            <a:r>
              <a:rPr lang="en-IN" sz="2800">
                <a:solidFill>
                  <a:srgbClr val="ff0000"/>
                </a:solidFill>
                <a:latin typeface="Monotype Corsiva"/>
                <a:ea typeface="Wingdings"/>
              </a:rPr>
              <a:t>A</a:t>
            </a:r>
            <a:r>
              <a:rPr lang="en-IN" sz="2800">
                <a:solidFill>
                  <a:srgbClr val="ff0000"/>
                </a:solidFill>
                <a:latin typeface="Arial"/>
                <a:ea typeface="Wingdings"/>
              </a:rPr>
              <a:t>]</a:t>
            </a:r>
            <a:endParaRPr/>
          </a:p>
          <a:p>
            <a:pPr>
              <a:lnSpc>
                <a:spcPct val="80000"/>
              </a:lnSpc>
              <a:buFont typeface="Arial"/>
              <a:buChar char="•"/>
            </a:pPr>
            <a:r>
              <a:rPr lang="en-IN" sz="2800">
                <a:solidFill>
                  <a:srgbClr val="ff0000"/>
                </a:solidFill>
                <a:latin typeface="Arial"/>
                <a:ea typeface="Wingdings"/>
              </a:rPr>
              <a:t>For any given class of environments and tasks, we seek the agent (or class of agents) with the best performance</a:t>
            </a:r>
            <a:endParaRPr/>
          </a:p>
          <a:p>
            <a:pPr>
              <a:lnSpc>
                <a:spcPct val="80000"/>
              </a:lnSpc>
              <a:buFont typeface="Arial"/>
              <a:buChar char="•"/>
            </a:pPr>
            <a:r>
              <a:rPr lang="en-IN" sz="2800">
                <a:solidFill>
                  <a:srgbClr val="ff0000"/>
                </a:solidFill>
                <a:latin typeface="Arial"/>
                <a:ea typeface="Wingdings"/>
              </a:rPr>
              <a:t>Caveat: computational limitations make perfect rationality unachievable therefore Limited rationality is what we try to achieve</a:t>
            </a:r>
            <a:endParaRPr/>
          </a:p>
          <a:p>
            <a:pPr>
              <a:lnSpc>
                <a:spcPct val="80000"/>
              </a:lnSpc>
            </a:pPr>
            <a:r>
              <a:rPr lang="en-IN" sz="2400">
                <a:solidFill>
                  <a:srgbClr val="ff0000"/>
                </a:solidFill>
                <a:latin typeface="Wingdings"/>
                <a:ea typeface="Wingdings"/>
              </a:rPr>
              <a:t></a:t>
            </a:r>
            <a:r>
              <a:rPr lang="en-IN" sz="2400">
                <a:solidFill>
                  <a:srgbClr val="ff0000"/>
                </a:solidFill>
                <a:latin typeface="Arial"/>
                <a:ea typeface="Arial"/>
              </a:rPr>
              <a:t> </a:t>
            </a:r>
            <a:r>
              <a:rPr lang="en-IN" sz="2400">
                <a:solidFill>
                  <a:srgbClr val="ff0000"/>
                </a:solidFill>
                <a:latin typeface="Arial"/>
                <a:ea typeface="Arial"/>
              </a:rPr>
              <a:t>Acting appropriately when computational resources are not enough</a:t>
            </a:r>
            <a:endParaRPr/>
          </a:p>
          <a:p>
            <a:pPr>
              <a:lnSpc>
                <a:spcPct val="80000"/>
              </a:lnSpc>
            </a:pPr>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457200" y="274320"/>
            <a:ext cx="8229240" cy="1142640"/>
          </a:xfrm>
          <a:prstGeom prst="rect">
            <a:avLst/>
          </a:prstGeom>
          <a:noFill/>
          <a:ln>
            <a:noFill/>
          </a:ln>
        </p:spPr>
        <p:txBody>
          <a:bodyPr lIns="90000" rIns="90000" tIns="46800" bIns="46800" anchor="ctr"/>
          <a:p>
            <a:pPr algn="ctr">
              <a:lnSpc>
                <a:spcPct val="100000"/>
              </a:lnSpc>
            </a:pPr>
            <a:r>
              <a:rPr lang="en-IN" sz="4400">
                <a:latin typeface="Arial"/>
              </a:rPr>
              <a:t>State of the art</a:t>
            </a:r>
            <a:endParaRPr/>
          </a:p>
        </p:txBody>
      </p:sp>
      <p:sp>
        <p:nvSpPr>
          <p:cNvPr id="132" name="CustomShape 2"/>
          <p:cNvSpPr/>
          <p:nvPr/>
        </p:nvSpPr>
        <p:spPr>
          <a:xfrm>
            <a:off x="457200" y="1600200"/>
            <a:ext cx="8229240" cy="4525560"/>
          </a:xfrm>
          <a:prstGeom prst="rect">
            <a:avLst/>
          </a:prstGeom>
          <a:noFill/>
          <a:ln>
            <a:noFill/>
          </a:ln>
        </p:spPr>
        <p:txBody>
          <a:bodyPr lIns="90000" rIns="90000" tIns="46800" bIns="46800"/>
          <a:p>
            <a:pPr>
              <a:lnSpc>
                <a:spcPct val="80000"/>
              </a:lnSpc>
              <a:buFont typeface="Arial"/>
              <a:buChar char="•"/>
            </a:pPr>
            <a:r>
              <a:rPr lang="en-IN" sz="2400">
                <a:latin typeface="Arial"/>
              </a:rPr>
              <a:t>Deep Blue defeated the reigning world chess champion Garry Kasparov in 1997 </a:t>
            </a:r>
            <a:endParaRPr/>
          </a:p>
          <a:p>
            <a:pPr>
              <a:lnSpc>
                <a:spcPct val="80000"/>
              </a:lnSpc>
              <a:buFont typeface="Arial"/>
              <a:buChar char="•"/>
            </a:pPr>
            <a:r>
              <a:rPr lang="en-IN" sz="2400">
                <a:latin typeface="Arial"/>
              </a:rPr>
              <a:t>Proved a mathematical conjecture (Robbins conjecture) unsolved for decades </a:t>
            </a:r>
            <a:endParaRPr/>
          </a:p>
          <a:p>
            <a:pPr>
              <a:lnSpc>
                <a:spcPct val="80000"/>
              </a:lnSpc>
              <a:buFont typeface="Arial"/>
              <a:buChar char="•"/>
            </a:pPr>
            <a:r>
              <a:rPr lang="en-IN" sz="2400">
                <a:latin typeface="Arial"/>
              </a:rPr>
              <a:t>No hands across America (driving autonomously 98% of the time from Pittsburgh to San Diego) </a:t>
            </a:r>
            <a:endParaRPr/>
          </a:p>
          <a:p>
            <a:pPr>
              <a:lnSpc>
                <a:spcPct val="80000"/>
              </a:lnSpc>
              <a:buFont typeface="Arial"/>
              <a:buChar char="•"/>
            </a:pPr>
            <a:r>
              <a:rPr lang="en-IN" sz="2400">
                <a:latin typeface="Arial"/>
              </a:rPr>
              <a:t>During the 1991 Gulf War, US forces deployed an AI logistics planning and scheduling program that involved up to 50,000 vehicles, cargo, and people </a:t>
            </a:r>
            <a:endParaRPr/>
          </a:p>
          <a:p>
            <a:pPr>
              <a:lnSpc>
                <a:spcPct val="80000"/>
              </a:lnSpc>
              <a:buFont typeface="Arial"/>
              <a:buChar char="•"/>
            </a:pPr>
            <a:r>
              <a:rPr lang="en-IN" sz="2400">
                <a:latin typeface="Arial"/>
              </a:rPr>
              <a:t>NASA's on-board autonomous planning program controlled the scheduling of operations for a spacecraft </a:t>
            </a:r>
            <a:endParaRPr/>
          </a:p>
          <a:p>
            <a:pPr>
              <a:lnSpc>
                <a:spcPct val="80000"/>
              </a:lnSpc>
              <a:buFont typeface="Courier New"/>
              <a:buChar char="•"/>
            </a:pPr>
            <a:r>
              <a:rPr lang="en-IN" sz="2400">
                <a:latin typeface="Courier New"/>
              </a:rPr>
              <a:t>Proverb</a:t>
            </a:r>
            <a:r>
              <a:rPr lang="en-IN" sz="2400">
                <a:latin typeface="Arial"/>
              </a:rPr>
              <a:t> solves crossword puzzles better than most humans</a:t>
            </a:r>
            <a:endParaRPr/>
          </a:p>
          <a:p>
            <a:pPr>
              <a:lnSpc>
                <a:spcPct val="80000"/>
              </a:lnSpc>
              <a:buFont typeface="Courier New"/>
              <a:buChar char="•"/>
            </a:pPr>
            <a:r>
              <a:rPr lang="en-IN" sz="2400">
                <a:latin typeface="Arial"/>
              </a:rPr>
              <a:t>CNN solved the ImageNet object recognition challenge.</a:t>
            </a:r>
            <a:endParaRPr/>
          </a:p>
          <a:p>
            <a:pPr>
              <a:lnSpc>
                <a:spcPct val="80000"/>
              </a:lnSpc>
              <a:buFont typeface="Courier New"/>
              <a:buChar char="•"/>
            </a:pPr>
            <a:r>
              <a:rPr lang="en-IN" sz="2400">
                <a:latin typeface="Arial"/>
              </a:rPr>
              <a:t>An architecture consisting of CNN+RNN are used for image caption generation.</a:t>
            </a:r>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