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embeddedFontLst>
    <p:embeddedFont>
      <p:font typeface="Proxima Nova" panose="02000506030000020004"/>
      <p:italic r:id="rId19"/>
    </p:embeddedFont>
    <p:embeddedFont>
      <p:font typeface="Montserrat" panose="00000500000000000000"/>
      <p:regular r:id="rId20"/>
      <p:bold r:id="rId21"/>
      <p:italic r:id="rId22"/>
      <p:boldItalic r:id="rId23"/>
    </p:embeddedFont>
    <p:embeddedFont>
      <p:font typeface="Montserrat Medium" panose="00000500000000000000"/>
      <p:regular r:id="rId24"/>
      <p:bold r:id="rId25"/>
      <p:italic r:id="rId26"/>
      <p:boldItalic r:id="rId27"/>
    </p:embeddedFont>
    <p:embeddedFont>
      <p:font typeface="Montserrat SemiBold" panose="0000050000000000000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79458e5b19_1_1: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9458e5b19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79458e5b19_0_302: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9458e5b19_0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79458e5b19_0_506: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9458e5b19_0_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79458e5b19_0_246: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9458e5b19_0_2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79458e5b19_0_253: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9458e5b19_0_2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79458e5b19_0_260: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9458e5b19_0_2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79458e5b19_0_267: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9458e5b19_0_2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79458e5b19_0_274: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9458e5b19_0_2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79458e5b19_0_281: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9458e5b19_0_2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9458e5b19_0_288: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9458e5b19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79458e5b19_0_295:notes"/>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9458e5b19_0_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676400"/>
            <a:ext cx="8123100" cy="2118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4243083"/>
            <a:ext cx="8123100" cy="84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1321967"/>
            <a:ext cx="8520600" cy="25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4095067"/>
            <a:ext cx="8520600" cy="120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743200"/>
            <a:ext cx="8123100" cy="1038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5994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p:nvPr>
            <p:ph type="title"/>
          </p:nvPr>
        </p:nvSpPr>
        <p:spPr>
          <a:xfrm>
            <a:off x="265500" y="1607767"/>
            <a:ext cx="4045200" cy="20127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5649100"/>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p:txBody>
      </p:sp>
      <p:sp>
        <p:nvSpPr>
          <p:cNvPr id="47" name="Google Shape;47;p10"/>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1600"/>
              </a:spcBef>
              <a:spcAft>
                <a:spcPts val="160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3.xml"/><Relationship Id="rId5" Type="http://schemas.openxmlformats.org/officeDocument/2006/relationships/hyperlink" Target="https://www.hostgator.com/blog/create-forum-website/" TargetMode="External"/><Relationship Id="rId4" Type="http://schemas.openxmlformats.org/officeDocument/2006/relationships/hyperlink" Target="https://stackoverflow.com/questions/tagged/forum" TargetMode="External"/><Relationship Id="rId3" Type="http://schemas.openxmlformats.org/officeDocument/2006/relationships/hyperlink" Target="https://realpython.com/search?q=flask" TargetMode="External"/><Relationship Id="rId2" Type="http://schemas.openxmlformats.org/officeDocument/2006/relationships/hyperlink" Target="https://www.quora.com/What-are-the-advantages-and-disadvantages-of-internet-forums" TargetMode="External"/><Relationship Id="rId1" Type="http://schemas.openxmlformats.org/officeDocument/2006/relationships/hyperlink" Target="http://flask.palletsprojects.com/en/1.1.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hyperlink" Target="https://www.quora.com/" TargetMode="External"/><Relationship Id="rId1" Type="http://schemas.openxmlformats.org/officeDocument/2006/relationships/hyperlink" Target="https://www.reddit.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688" y="1395050"/>
            <a:ext cx="8520600" cy="125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b="1">
                <a:solidFill>
                  <a:srgbClr val="000000"/>
                </a:solidFill>
                <a:latin typeface="Montserrat" panose="00000500000000000000"/>
                <a:ea typeface="Montserrat" panose="00000500000000000000"/>
                <a:cs typeface="Montserrat" panose="00000500000000000000"/>
                <a:sym typeface="Montserrat" panose="00000500000000000000"/>
              </a:rPr>
              <a:t>COLLEGE  COLILOQUY</a:t>
            </a:r>
            <a:endParaRPr b="1">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60" name="Google Shape;60;p13"/>
          <p:cNvSpPr txBox="1"/>
          <p:nvPr>
            <p:ph type="subTitle" idx="1"/>
          </p:nvPr>
        </p:nvSpPr>
        <p:spPr>
          <a:xfrm>
            <a:off x="360900" y="2401000"/>
            <a:ext cx="8520600" cy="4358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DEPARTMENT OF INFORMATION TECHNOLOGY</a:t>
            </a:r>
            <a:endPar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ctr" rtl="0">
              <a:lnSpc>
                <a:spcPct val="115000"/>
              </a:lnSpc>
              <a:spcBef>
                <a:spcPts val="0"/>
              </a:spcBef>
              <a:spcAft>
                <a:spcPts val="0"/>
              </a:spcAft>
              <a:buClr>
                <a:schemeClr val="dk1"/>
              </a:buClr>
              <a:buSzPts val="1100"/>
              <a:buFont typeface="Arial" panose="020B0604020202020204"/>
              <a:buNone/>
            </a:pPr>
            <a:r>
              <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PVPSIT</a:t>
            </a:r>
            <a:endPar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ctr" rtl="0">
              <a:lnSpc>
                <a:spcPct val="115000"/>
              </a:lnSpc>
              <a:spcBef>
                <a:spcPts val="0"/>
              </a:spcBef>
              <a:spcAft>
                <a:spcPts val="0"/>
              </a:spcAft>
              <a:buClr>
                <a:schemeClr val="dk1"/>
              </a:buClr>
              <a:buSzPts val="1100"/>
              <a:buFont typeface="Arial" panose="020B0604020202020204"/>
              <a:buNone/>
            </a:pPr>
            <a:r>
              <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Under the guidance of </a:t>
            </a:r>
            <a:endPar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ctr" rtl="0">
              <a:lnSpc>
                <a:spcPct val="115000"/>
              </a:lnSpc>
              <a:spcBef>
                <a:spcPts val="0"/>
              </a:spcBef>
              <a:spcAft>
                <a:spcPts val="0"/>
              </a:spcAft>
              <a:buClr>
                <a:schemeClr val="dk1"/>
              </a:buClr>
              <a:buSzPts val="1100"/>
              <a:buFont typeface="Arial" panose="020B0604020202020204"/>
              <a:buNone/>
            </a:pPr>
            <a:r>
              <a:rPr lang="en-GB"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Dr.B.V.SUBBA RAO(M.Tech.,Ph.D.,LMISTE.,MIE)</a:t>
            </a: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spcBef>
                <a:spcPts val="0"/>
              </a:spcBef>
              <a:spcAft>
                <a:spcPts val="0"/>
              </a:spcAft>
              <a:buNone/>
            </a:pP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spcBef>
                <a:spcPts val="0"/>
              </a:spcBef>
              <a:spcAft>
                <a:spcPts val="0"/>
              </a:spcAft>
              <a:buNone/>
            </a:pP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spcBef>
                <a:spcPts val="0"/>
              </a:spcBef>
              <a:spcAft>
                <a:spcPts val="0"/>
              </a:spcAft>
              <a:buNone/>
            </a:pP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spcBef>
                <a:spcPts val="0"/>
              </a:spcBef>
              <a:spcAft>
                <a:spcPts val="0"/>
              </a:spcAft>
              <a:buNone/>
            </a:pP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r" rtl="0">
              <a:lnSpc>
                <a:spcPct val="115000"/>
              </a:lnSpc>
              <a:spcBef>
                <a:spcPts val="500"/>
              </a:spcBef>
              <a:spcAft>
                <a:spcPts val="0"/>
              </a:spcAft>
              <a:buClr>
                <a:schemeClr val="dk1"/>
              </a:buClr>
              <a:buSzPts val="1100"/>
              <a:buFont typeface="Arial" panose="020B0604020202020204"/>
              <a:buNone/>
            </a:pP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 K . Varun(16501A1241)</a:t>
            </a:r>
            <a:endParaRPr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r" rtl="0">
              <a:lnSpc>
                <a:spcPct val="115000"/>
              </a:lnSpc>
              <a:spcBef>
                <a:spcPts val="500"/>
              </a:spcBef>
              <a:spcAft>
                <a:spcPts val="0"/>
              </a:spcAft>
              <a:buNone/>
            </a:pP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 G . Sai Meghana(16501A1232)</a:t>
            </a:r>
            <a:endParaRPr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5029200" lvl="0" indent="457200" algn="r" rtl="0">
              <a:lnSpc>
                <a:spcPct val="115000"/>
              </a:lnSpc>
              <a:spcBef>
                <a:spcPts val="500"/>
              </a:spcBef>
              <a:spcAft>
                <a:spcPts val="0"/>
              </a:spcAft>
              <a:buNone/>
            </a:pP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a:t>
            </a: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K . Sai Swetha(16501A1240)</a:t>
            </a:r>
            <a:endParaRPr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5029200" lvl="0" indent="457200" algn="r" rtl="0">
              <a:lnSpc>
                <a:spcPct val="115000"/>
              </a:lnSpc>
              <a:spcBef>
                <a:spcPts val="500"/>
              </a:spcBef>
              <a:spcAft>
                <a:spcPts val="0"/>
              </a:spcAft>
              <a:buClr>
                <a:schemeClr val="dk1"/>
              </a:buClr>
              <a:buSzPts val="1100"/>
              <a:buFont typeface="Arial" panose="020B0604020202020204"/>
              <a:buNone/>
            </a:pP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a:t>
            </a:r>
            <a:r>
              <a:rPr lang="en-GB"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rPr>
              <a:t>- D. Nikhitha(16501A1227)</a:t>
            </a:r>
            <a:endParaRPr sz="14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r" rtl="0">
              <a:spcBef>
                <a:spcPts val="0"/>
              </a:spcBef>
              <a:spcAft>
                <a:spcPts val="0"/>
              </a:spcAft>
              <a:buNone/>
            </a:pPr>
            <a:endParaRPr sz="1800">
              <a:solidFill>
                <a:srgbClr val="000000"/>
              </a:solidFill>
              <a:latin typeface="Montserrat Medium" panose="00000500000000000000"/>
              <a:ea typeface="Montserrat Medium" panose="00000500000000000000"/>
              <a:cs typeface="Montserrat Medium" panose="00000500000000000000"/>
              <a:sym typeface="Montserrat Medium"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6797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HARDWARE REQUIREMENTS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22" name="Google Shape;122;p22"/>
          <p:cNvSpPr txBox="1"/>
          <p:nvPr>
            <p:ph type="body" idx="1"/>
          </p:nvPr>
        </p:nvSpPr>
        <p:spPr>
          <a:xfrm>
            <a:off x="311700" y="162303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Montserrat SemiBold" panose="00000500000000000000"/>
              <a:buChar char="●"/>
            </a:pPr>
            <a:r>
              <a:rPr lang="en-GB">
                <a:latin typeface="Montserrat SemiBold" panose="00000500000000000000"/>
                <a:ea typeface="Montserrat SemiBold" panose="00000500000000000000"/>
                <a:cs typeface="Montserrat SemiBold" panose="00000500000000000000"/>
                <a:sym typeface="Montserrat SemiBold" panose="00000500000000000000"/>
              </a:rPr>
              <a:t>RAM: 2GB</a:t>
            </a:r>
            <a:endParaRPr>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Char char="●"/>
            </a:pPr>
            <a:r>
              <a:rPr lang="en-GB">
                <a:latin typeface="Montserrat SemiBold" panose="00000500000000000000"/>
                <a:ea typeface="Montserrat SemiBold" panose="00000500000000000000"/>
                <a:cs typeface="Montserrat SemiBold" panose="00000500000000000000"/>
                <a:sym typeface="Montserrat SemiBold" panose="00000500000000000000"/>
              </a:rPr>
              <a:t>Processor Speed: 2.0 GHz</a:t>
            </a:r>
            <a:endParaRPr>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Char char="●"/>
            </a:pPr>
            <a:r>
              <a:rPr lang="en-GB">
                <a:latin typeface="Montserrat SemiBold" panose="00000500000000000000"/>
                <a:ea typeface="Montserrat SemiBold" panose="00000500000000000000"/>
                <a:cs typeface="Montserrat SemiBold" panose="00000500000000000000"/>
                <a:sym typeface="Montserrat SemiBold" panose="00000500000000000000"/>
              </a:rPr>
              <a:t>Hard Disk: 250GB</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23" name="Google Shape;123;p22"/>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6797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FUTURE SCOPE</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29" name="Google Shape;129;p23"/>
          <p:cNvSpPr txBox="1"/>
          <p:nvPr>
            <p:ph type="body" idx="1"/>
          </p:nvPr>
        </p:nvSpPr>
        <p:spPr>
          <a:xfrm>
            <a:off x="311700" y="162303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This coliloquy will be used by many registered users to clear their doubts about the institution and is used to share a wide range of information on many educational domains.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This can be implemented and used by many institutions and many students are </a:t>
            </a:r>
            <a:r>
              <a:rPr lang="en-GB">
                <a:solidFill>
                  <a:srgbClr val="434343"/>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rPr>
              <a:t>benefited</a:t>
            </a: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30" name="Google Shape;130;p23"/>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6797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REFERENCES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36" name="Google Shape;136;p24"/>
          <p:cNvSpPr txBox="1"/>
          <p:nvPr>
            <p:ph type="body" idx="1"/>
          </p:nvPr>
        </p:nvSpPr>
        <p:spPr>
          <a:xfrm>
            <a:off x="311700" y="162303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Montserrat SemiBold" panose="00000500000000000000"/>
              <a:buAutoNum type="arabicPeriod"/>
            </a:pP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1"/>
              </a:rPr>
              <a:t>http://flask.palletsprojects.com/en/1.1.x/</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AutoNum type="arabicPeriod"/>
            </a:pP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2"/>
              </a:rPr>
              <a:t>https://www.quora.com/What-are-the-advantages-and-disadvantages-of-internet-forums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AutoNum type="arabicPeriod"/>
            </a:pP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3"/>
              </a:rPr>
              <a:t>https://realpython.com/search?q=flask</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AutoNum type="arabicPeriod"/>
            </a:pP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4"/>
              </a:rPr>
              <a:t>https://stackoverflow.com/questions/tagged/forum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SzPts val="1800"/>
              <a:buFont typeface="Montserrat SemiBold" panose="00000500000000000000"/>
              <a:buAutoNum type="arabicPeriod"/>
            </a:pP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5"/>
              </a:rPr>
              <a:t>https://www.hostgator.com/blog/create-forum-website/</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37" name="Google Shape;137;p24"/>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17275" y="694563"/>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CONTENTS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66" name="Google Shape;66;p14"/>
          <p:cNvSpPr txBox="1"/>
          <p:nvPr>
            <p:ph type="body" idx="1"/>
          </p:nvPr>
        </p:nvSpPr>
        <p:spPr>
          <a:xfrm>
            <a:off x="217275" y="1575946"/>
            <a:ext cx="8520600" cy="4402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ABSTRACT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EXISTING SYSTEM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PROPOSED SYSTEM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TECHNICAL STACK</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ADVANTAGES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EXPECTED DISADVANTAGES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AutoNum type="arabicPeriod"/>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FUTURE SCOPE</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67" name="Google Shape;67;p14"/>
          <p:cNvSpPr txBox="1"/>
          <p:nvPr>
            <p:ph type="sldNum" idx="12"/>
          </p:nvPr>
        </p:nvSpPr>
        <p:spPr>
          <a:xfrm>
            <a:off x="8378033" y="5978760"/>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779029"/>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ABSTRACT</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73" name="Google Shape;73;p15"/>
          <p:cNvSpPr txBox="1"/>
          <p:nvPr>
            <p:ph type="body" idx="1"/>
          </p:nvPr>
        </p:nvSpPr>
        <p:spPr>
          <a:xfrm>
            <a:off x="311700" y="1620738"/>
            <a:ext cx="8520600" cy="361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College application  for the people to interact with the professionals to clarify their doubts related to college or any kind of subjects they want to get clarified. The registered users can be able to post their questions in the colloquy and the staff can answer the questions posted on any category. A question can only get a minimum of five replies and a guide can only reply once to the particular question. This colloquy is very useful for the external users .</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74" name="Google Shape;74;p15"/>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6690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EXISTING SYSTEM</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80" name="Google Shape;80;p16"/>
          <p:cNvSpPr txBox="1"/>
          <p:nvPr>
            <p:ph type="body" idx="1"/>
          </p:nvPr>
        </p:nvSpPr>
        <p:spPr>
          <a:xfrm>
            <a:off x="311700" y="1432574"/>
            <a:ext cx="8520600" cy="4815300"/>
          </a:xfrm>
          <a:prstGeom prst="rect">
            <a:avLst/>
          </a:prstGeom>
        </p:spPr>
        <p:txBody>
          <a:bodyPr spcFirstLastPara="1" wrap="square" lIns="91425" tIns="91425" rIns="91425" bIns="91425" anchor="t" anchorCtr="0">
            <a:noAutofit/>
          </a:bodyPr>
          <a:lstStyle/>
          <a:p>
            <a:pPr marL="457200" lvl="0" indent="-342900" algn="l" rtl="0">
              <a:spcBef>
                <a:spcPts val="8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All the existing systems are not specialised particularly on a specified topic , they are more generalised that a user can post anything.</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All the existing systems are meant for universal communication they are not meant one particular institution or organization.</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 A user need to login using valid login credentials to access the system.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14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No admin approval is required for a user. Any registered user can access their account.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14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 A registered user can post anything that is  related to any domain.</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0" lvl="0" indent="0" algn="l" rtl="0">
              <a:lnSpc>
                <a:spcPct val="114000"/>
              </a:lnSpc>
              <a:spcBef>
                <a:spcPts val="1500"/>
              </a:spcBef>
              <a:spcAft>
                <a:spcPts val="0"/>
              </a:spcAft>
              <a:buNone/>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Examples: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0" lvl="0" indent="0" algn="l" rtl="0">
              <a:spcBef>
                <a:spcPts val="1500"/>
              </a:spcBef>
              <a:spcAft>
                <a:spcPts val="0"/>
              </a:spcAft>
              <a:buClr>
                <a:schemeClr val="dk1"/>
              </a:buClr>
              <a:buSzPts val="1100"/>
              <a:buFont typeface="Arial" panose="020B0604020202020204"/>
              <a:buNone/>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[1]</a:t>
            </a:r>
            <a:r>
              <a:rPr lang="en-GB">
                <a:solidFill>
                  <a:srgbClr val="434343"/>
                </a:solidFill>
                <a:uFill>
                  <a:noFill/>
                </a:uFill>
                <a:latin typeface="Montserrat SemiBold" panose="00000500000000000000"/>
                <a:ea typeface="Montserrat SemiBold" panose="00000500000000000000"/>
                <a:cs typeface="Montserrat SemiBold" panose="00000500000000000000"/>
                <a:sym typeface="Montserrat SemiBold" panose="00000500000000000000"/>
                <a:hlinkClick r:id="rId1"/>
              </a:rPr>
              <a:t> </a:t>
            </a: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1"/>
              </a:rPr>
              <a:t>https://www.reddit.com/</a:t>
            </a:r>
            <a:endParaRPr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0" lvl="0" indent="0" algn="l" rtl="0">
              <a:spcBef>
                <a:spcPts val="800"/>
              </a:spcBef>
              <a:spcAft>
                <a:spcPts val="0"/>
              </a:spcAft>
              <a:buNone/>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[2]</a:t>
            </a:r>
            <a:r>
              <a:rPr lang="en-GB">
                <a:solidFill>
                  <a:srgbClr val="434343"/>
                </a:solidFill>
                <a:uFill>
                  <a:noFill/>
                </a:uFill>
                <a:latin typeface="Montserrat SemiBold" panose="00000500000000000000"/>
                <a:ea typeface="Montserrat SemiBold" panose="00000500000000000000"/>
                <a:cs typeface="Montserrat SemiBold" panose="00000500000000000000"/>
                <a:sym typeface="Montserrat SemiBold" panose="00000500000000000000"/>
                <a:hlinkClick r:id="rId2"/>
              </a:rPr>
              <a:t> </a:t>
            </a:r>
            <a:r>
              <a:rPr lang="en-GB" u="sng">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hlinkClick r:id="rId2"/>
              </a:rPr>
              <a:t>https://www.quora.com/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81" name="Google Shape;81;p16"/>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707879"/>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DISADVANTAGES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87" name="Google Shape;87;p17"/>
          <p:cNvSpPr txBox="1"/>
          <p:nvPr>
            <p:ph type="body" idx="1"/>
          </p:nvPr>
        </p:nvSpPr>
        <p:spPr>
          <a:xfrm>
            <a:off x="311700" y="159491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Discussions can go off topic.</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Lag between posts can make following a discussion difficult.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Those with poor writing skills are disadvantaged.</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Lack of facial cues can lead to misunderstanding.</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The user gets confused with many replies for his query.</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You need to monitor and moderate the content to ensure that nothing offensive, illegal, etc. is being posted on the forum.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88" name="Google Shape;88;p17"/>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717179"/>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PROPOSED SYSTEM</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94" name="Google Shape;94;p18"/>
          <p:cNvSpPr txBox="1"/>
          <p:nvPr>
            <p:ph type="body" idx="1"/>
          </p:nvPr>
        </p:nvSpPr>
        <p:spPr>
          <a:xfrm>
            <a:off x="311700" y="1670826"/>
            <a:ext cx="8520600" cy="4667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Coliloquy is specified to a particular topic that is educational institutions.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Our proposed system of coliloquy is  a forum where all the queries raised by the registered users will be answered by the professionals.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Only the registered experts can review the queries and answer them.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 It also acts as a platform to share information and resolve queries regarding the different educational domains.  </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95" name="Google Shape;95;p18"/>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6703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ADVANTAGES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01" name="Google Shape;101;p19"/>
          <p:cNvSpPr txBox="1"/>
          <p:nvPr>
            <p:ph type="body" idx="1"/>
          </p:nvPr>
        </p:nvSpPr>
        <p:spPr>
          <a:xfrm>
            <a:off x="311700" y="1632392"/>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Students can participate at a time and place that suits them.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Can reduce the amount of time the teacher has to give to telephone and face-to-face meetings and time in the office.</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Shy students get more of a chance to have a say.</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Expert thinking about a topic can be modeled and learnt.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02" name="Google Shape;102;p19"/>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797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EXPECTED DISADVANTAGES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08" name="Google Shape;108;p20"/>
          <p:cNvSpPr txBox="1"/>
          <p:nvPr>
            <p:ph type="body" idx="1"/>
          </p:nvPr>
        </p:nvSpPr>
        <p:spPr>
          <a:xfrm>
            <a:off x="311700" y="162303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Can lead to confusion for users/readers.</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09" name="Google Shape;109;p20"/>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6797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Montserrat" panose="00000500000000000000"/>
                <a:ea typeface="Montserrat" panose="00000500000000000000"/>
                <a:cs typeface="Montserrat" panose="00000500000000000000"/>
                <a:sym typeface="Montserrat" panose="00000500000000000000"/>
              </a:rPr>
              <a:t>SOFTWARE REQUIREMENTS</a:t>
            </a:r>
            <a:endParaRPr sz="2400" b="1">
              <a:latin typeface="Montserrat" panose="00000500000000000000"/>
              <a:ea typeface="Montserrat" panose="00000500000000000000"/>
              <a:cs typeface="Montserrat" panose="00000500000000000000"/>
              <a:sym typeface="Montserrat" panose="00000500000000000000"/>
            </a:endParaRPr>
          </a:p>
        </p:txBody>
      </p:sp>
      <p:sp>
        <p:nvSpPr>
          <p:cNvPr id="115" name="Google Shape;115;p21"/>
          <p:cNvSpPr txBox="1"/>
          <p:nvPr>
            <p:ph type="body" idx="1"/>
          </p:nvPr>
        </p:nvSpPr>
        <p:spPr>
          <a:xfrm>
            <a:off x="311700" y="1623033"/>
            <a:ext cx="8520600" cy="4555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HTML(HyperText Markup Language)</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CSS(Cascading Style Sheet)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JAVASCRIPT</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FLASK</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PYTHON</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WINDOWS/UNIX OPERATING SYSTEM</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a:p>
            <a:pPr marL="457200" lvl="0" indent="-342900" algn="l" rtl="0">
              <a:lnSpc>
                <a:spcPct val="150000"/>
              </a:lnSpc>
              <a:spcBef>
                <a:spcPts val="0"/>
              </a:spcBef>
              <a:spcAft>
                <a:spcPts val="0"/>
              </a:spcAft>
              <a:buClr>
                <a:srgbClr val="434343"/>
              </a:buClr>
              <a:buSzPts val="1800"/>
              <a:buFont typeface="Montserrat SemiBold" panose="00000500000000000000"/>
              <a:buChar char="●"/>
            </a:pPr>
            <a:r>
              <a:rPr lang="en-GB">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rPr>
              <a:t>SQLALCHEMY</a:t>
            </a:r>
            <a:endParaRPr>
              <a:solidFill>
                <a:srgbClr val="434343"/>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sp>
        <p:nvSpPr>
          <p:cNvPr id="116" name="Google Shape;116;p21"/>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solidFill>
                  <a:schemeClr val="dk1"/>
                </a:solidFill>
                <a:latin typeface="Proxima Nova" panose="02000506030000020004"/>
                <a:ea typeface="Proxima Nova" panose="02000506030000020004"/>
                <a:cs typeface="Proxima Nova" panose="02000506030000020004"/>
                <a:sym typeface="Proxima Nova" panose="02000506030000020004"/>
              </a:rPr>
            </a:fld>
            <a:endParaRPr>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3359</Words>
  <Application>WPS Presentation</Application>
  <PresentationFormat/>
  <Paragraphs>119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Proxima Nova</vt:lpstr>
      <vt:lpstr>Montserrat</vt:lpstr>
      <vt:lpstr>Montserrat Medium</vt:lpstr>
      <vt:lpstr>Montserrat SemiBold</vt:lpstr>
      <vt:lpstr>Microsoft YaHei</vt:lpstr>
      <vt:lpstr>Arial Unicode MS</vt:lpstr>
      <vt:lpstr>Spearmint</vt:lpstr>
      <vt:lpstr>COLLEGE  COLILOQUY</vt:lpstr>
      <vt:lpstr>CONTENTS</vt:lpstr>
      <vt:lpstr>ABSTRACT</vt:lpstr>
      <vt:lpstr>EXISTING SYSTEM</vt:lpstr>
      <vt:lpstr>DISADVANTAGES</vt:lpstr>
      <vt:lpstr>PROPOSED SYSTEM</vt:lpstr>
      <vt:lpstr>ADVANTAGES</vt:lpstr>
      <vt:lpstr>EXPECTED DISADVANTAGES</vt:lpstr>
      <vt:lpstr>SOFTWARE REQUIREMENTS</vt:lpstr>
      <vt:lpstr>HARDWARE REQUIREMENTS</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COLILOQUY</dc:title>
  <dc:creator/>
  <cp:lastModifiedBy>kilaru</cp:lastModifiedBy>
  <cp:revision>1</cp:revision>
  <dcterms:created xsi:type="dcterms:W3CDTF">2019-11-27T11:59:58Z</dcterms:created>
  <dcterms:modified xsi:type="dcterms:W3CDTF">2019-11-27T11:59:59Z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