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7" r:id="rId6"/>
    <p:sldId id="260"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kotian" initials="vk" lastIdx="1" clrIdx="0">
    <p:extLst>
      <p:ext uri="{19B8F6BF-5375-455C-9EA6-DF929625EA0E}">
        <p15:presenceInfo xmlns:p15="http://schemas.microsoft.com/office/powerpoint/2012/main" userId="2c47ed9e9d810e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28-01-2021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Varun Kotian</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a:r>
              <a:rPr lang="en-IN" sz="1800" dirty="0"/>
              <a:t>After going through the raw data and </a:t>
            </a:r>
            <a:r>
              <a:rPr lang="en-IN" sz="1800" dirty="0" err="1"/>
              <a:t>analyszing</a:t>
            </a:r>
            <a:r>
              <a:rPr lang="en-IN" sz="1800" dirty="0"/>
              <a:t> it we have come to our conclusion.</a:t>
            </a:r>
          </a:p>
          <a:p>
            <a:pPr algn="l"/>
            <a:r>
              <a:rPr lang="en-IN" sz="1800" dirty="0"/>
              <a:t>Spark Fund should invest in ‘Venture’ Funding Type, as it meets the criteria set by the CEO.</a:t>
            </a:r>
          </a:p>
          <a:p>
            <a:pPr algn="l"/>
            <a:r>
              <a:rPr lang="en-IN" sz="1800" dirty="0"/>
              <a:t>The top 3 English speaking countries with respective to the raised amount of investments are USA, GBR, IND.</a:t>
            </a:r>
          </a:p>
          <a:p>
            <a:pPr algn="l"/>
            <a:r>
              <a:rPr lang="en-IN" sz="1800" dirty="0"/>
              <a:t>Top 3  performing sectors as per the countries</a:t>
            </a:r>
          </a:p>
          <a:p>
            <a:pPr algn="l"/>
            <a:endParaRPr lang="en-IN" sz="1400" dirty="0"/>
          </a:p>
          <a:p>
            <a:pPr algn="l"/>
            <a:endParaRPr lang="en-IN" sz="1400" dirty="0"/>
          </a:p>
        </p:txBody>
      </p:sp>
      <p:sp>
        <p:nvSpPr>
          <p:cNvPr id="5" name="Title 1"/>
          <p:cNvSpPr>
            <a:spLocks noGrp="1"/>
          </p:cNvSpPr>
          <p:nvPr>
            <p:ph type="title"/>
          </p:nvPr>
        </p:nvSpPr>
        <p:spPr>
          <a:xfrm>
            <a:off x="718103" y="844267"/>
            <a:ext cx="9313817" cy="856138"/>
          </a:xfrm>
        </p:spPr>
        <p:txBody>
          <a:bodyPr/>
          <a:lstStyle/>
          <a:p>
            <a:r>
              <a:rPr lang="en-IN" b="1" dirty="0"/>
              <a:t> </a:t>
            </a:r>
            <a:r>
              <a:rPr lang="en-IN" sz="2800" b="1" dirty="0"/>
              <a:t>Conclusion</a:t>
            </a:r>
            <a:endParaRPr lang="en-IN" sz="2800" dirty="0"/>
          </a:p>
        </p:txBody>
      </p:sp>
      <p:graphicFrame>
        <p:nvGraphicFramePr>
          <p:cNvPr id="2" name="Table 3">
            <a:extLst>
              <a:ext uri="{FF2B5EF4-FFF2-40B4-BE49-F238E27FC236}">
                <a16:creationId xmlns:a16="http://schemas.microsoft.com/office/drawing/2014/main" id="{993F668B-ABA0-4718-A07A-46EE6E2C1FD7}"/>
              </a:ext>
            </a:extLst>
          </p:cNvPr>
          <p:cNvGraphicFramePr>
            <a:graphicFrameLocks noGrp="1"/>
          </p:cNvGraphicFramePr>
          <p:nvPr>
            <p:extLst>
              <p:ext uri="{D42A27DB-BD31-4B8C-83A1-F6EECF244321}">
                <p14:modId xmlns:p14="http://schemas.microsoft.com/office/powerpoint/2010/main" val="2704737450"/>
              </p:ext>
            </p:extLst>
          </p:nvPr>
        </p:nvGraphicFramePr>
        <p:xfrm>
          <a:off x="718103" y="3429000"/>
          <a:ext cx="9526728" cy="1854200"/>
        </p:xfrm>
        <a:graphic>
          <a:graphicData uri="http://schemas.openxmlformats.org/drawingml/2006/table">
            <a:tbl>
              <a:tblPr firstRow="1" bandRow="1">
                <a:tableStyleId>{5C22544A-7EE6-4342-B048-85BDC9FD1C3A}</a:tableStyleId>
              </a:tblPr>
              <a:tblGrid>
                <a:gridCol w="2381682">
                  <a:extLst>
                    <a:ext uri="{9D8B030D-6E8A-4147-A177-3AD203B41FA5}">
                      <a16:colId xmlns:a16="http://schemas.microsoft.com/office/drawing/2014/main" val="30413211"/>
                    </a:ext>
                  </a:extLst>
                </a:gridCol>
                <a:gridCol w="2381682">
                  <a:extLst>
                    <a:ext uri="{9D8B030D-6E8A-4147-A177-3AD203B41FA5}">
                      <a16:colId xmlns:a16="http://schemas.microsoft.com/office/drawing/2014/main" val="1651727475"/>
                    </a:ext>
                  </a:extLst>
                </a:gridCol>
                <a:gridCol w="2381682">
                  <a:extLst>
                    <a:ext uri="{9D8B030D-6E8A-4147-A177-3AD203B41FA5}">
                      <a16:colId xmlns:a16="http://schemas.microsoft.com/office/drawing/2014/main" val="2975905529"/>
                    </a:ext>
                  </a:extLst>
                </a:gridCol>
                <a:gridCol w="2381682">
                  <a:extLst>
                    <a:ext uri="{9D8B030D-6E8A-4147-A177-3AD203B41FA5}">
                      <a16:colId xmlns:a16="http://schemas.microsoft.com/office/drawing/2014/main" val="2713914732"/>
                    </a:ext>
                  </a:extLst>
                </a:gridCol>
              </a:tblGrid>
              <a:tr h="370840">
                <a:tc>
                  <a:txBody>
                    <a:bodyPr/>
                    <a:lstStyle/>
                    <a:p>
                      <a:r>
                        <a:rPr lang="en-IN" dirty="0"/>
                        <a:t>Country</a:t>
                      </a:r>
                    </a:p>
                  </a:txBody>
                  <a:tcPr/>
                </a:tc>
                <a:tc>
                  <a:txBody>
                    <a:bodyPr/>
                    <a:lstStyle/>
                    <a:p>
                      <a:r>
                        <a:rPr lang="en-IN" dirty="0"/>
                        <a:t>USA</a:t>
                      </a:r>
                    </a:p>
                  </a:txBody>
                  <a:tcPr/>
                </a:tc>
                <a:tc>
                  <a:txBody>
                    <a:bodyPr/>
                    <a:lstStyle/>
                    <a:p>
                      <a:r>
                        <a:rPr lang="en-IN" dirty="0"/>
                        <a:t>GBR</a:t>
                      </a:r>
                    </a:p>
                  </a:txBody>
                  <a:tcPr/>
                </a:tc>
                <a:tc>
                  <a:txBody>
                    <a:bodyPr/>
                    <a:lstStyle/>
                    <a:p>
                      <a:r>
                        <a:rPr lang="en-IN" dirty="0"/>
                        <a:t>IND</a:t>
                      </a:r>
                    </a:p>
                  </a:txBody>
                  <a:tcPr/>
                </a:tc>
                <a:extLst>
                  <a:ext uri="{0D108BD9-81ED-4DB2-BD59-A6C34878D82A}">
                    <a16:rowId xmlns:a16="http://schemas.microsoft.com/office/drawing/2014/main" val="4060593864"/>
                  </a:ext>
                </a:extLst>
              </a:tr>
              <a:tr h="370840">
                <a:tc>
                  <a:txBody>
                    <a:bodyPr/>
                    <a:lstStyle/>
                    <a:p>
                      <a:pPr algn="l" fontAlgn="b"/>
                      <a:r>
                        <a:rPr lang="en-IN" sz="1800" b="0" i="0" u="none" strike="noStrike" dirty="0">
                          <a:solidFill>
                            <a:srgbClr val="000000"/>
                          </a:solidFill>
                          <a:effectLst/>
                          <a:latin typeface="Calibri" panose="020F0502020204030204" pitchFamily="34" charset="0"/>
                        </a:rPr>
                        <a:t> 1</a:t>
                      </a:r>
                      <a:r>
                        <a:rPr lang="en-IN" sz="1800" b="0" i="0" u="none" strike="noStrike" baseline="30000" dirty="0">
                          <a:solidFill>
                            <a:srgbClr val="000000"/>
                          </a:solidFill>
                          <a:effectLst/>
                          <a:latin typeface="Calibri" panose="020F0502020204030204" pitchFamily="34" charset="0"/>
                        </a:rPr>
                        <a:t>st</a:t>
                      </a:r>
                      <a:r>
                        <a:rPr lang="en-IN" sz="1800" b="0" i="0" u="none" strike="noStrike" dirty="0">
                          <a:solidFill>
                            <a:srgbClr val="000000"/>
                          </a:solidFill>
                          <a:effectLst/>
                          <a:latin typeface="Calibri" panose="020F0502020204030204" pitchFamily="34" charset="0"/>
                        </a:rPr>
                        <a:t> Sector</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Others</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Others</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Others</a:t>
                      </a:r>
                    </a:p>
                  </a:txBody>
                  <a:tcPr marL="7620" marR="7620" marT="7620" marB="0" anchor="b"/>
                </a:tc>
                <a:extLst>
                  <a:ext uri="{0D108BD9-81ED-4DB2-BD59-A6C34878D82A}">
                    <a16:rowId xmlns:a16="http://schemas.microsoft.com/office/drawing/2014/main" val="3014323889"/>
                  </a:ext>
                </a:extLst>
              </a:tr>
              <a:tr h="370840">
                <a:tc>
                  <a:txBody>
                    <a:bodyPr/>
                    <a:lstStyle/>
                    <a:p>
                      <a:r>
                        <a:rPr lang="en-IN" dirty="0"/>
                        <a:t>2</a:t>
                      </a:r>
                      <a:r>
                        <a:rPr lang="en-IN" baseline="30000" dirty="0"/>
                        <a:t>nd</a:t>
                      </a:r>
                      <a:r>
                        <a:rPr lang="en-IN" dirty="0"/>
                        <a:t> Sector</a:t>
                      </a:r>
                    </a:p>
                  </a:txBody>
                  <a:tcPr/>
                </a:tc>
                <a:tc>
                  <a:txBody>
                    <a:bodyPr/>
                    <a:lstStyle/>
                    <a:p>
                      <a:pPr algn="l" fontAlgn="b"/>
                      <a:r>
                        <a:rPr lang="en-IN" sz="1800" b="0" i="0" u="none" strike="noStrike" dirty="0" err="1">
                          <a:solidFill>
                            <a:srgbClr val="000000"/>
                          </a:solidFill>
                          <a:effectLst/>
                          <a:latin typeface="Calibri" panose="020F0502020204030204" pitchFamily="34" charset="0"/>
                        </a:rPr>
                        <a:t>Social,Fiannce,Analytics,Advertising</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0" i="0" u="none" strike="noStrike" dirty="0" err="1">
                          <a:solidFill>
                            <a:srgbClr val="000000"/>
                          </a:solidFill>
                          <a:effectLst/>
                          <a:latin typeface="Calibri" panose="020F0502020204030204" pitchFamily="34" charset="0"/>
                        </a:rPr>
                        <a:t>Social,Fiannce,Analytics,Advertising</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0" i="0" u="none" strike="noStrike" dirty="0" err="1">
                          <a:solidFill>
                            <a:srgbClr val="000000"/>
                          </a:solidFill>
                          <a:effectLst/>
                          <a:latin typeface="Calibri" panose="020F0502020204030204" pitchFamily="34" charset="0"/>
                        </a:rPr>
                        <a:t>Social,Fiannce,Analytics,Advertising</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5113417"/>
                  </a:ext>
                </a:extLst>
              </a:tr>
              <a:tr h="370840">
                <a:tc>
                  <a:txBody>
                    <a:bodyPr/>
                    <a:lstStyle/>
                    <a:p>
                      <a:r>
                        <a:rPr lang="en-IN" dirty="0"/>
                        <a:t>3</a:t>
                      </a:r>
                      <a:r>
                        <a:rPr lang="en-IN" baseline="30000" dirty="0"/>
                        <a:t>rd</a:t>
                      </a:r>
                      <a:r>
                        <a:rPr lang="en-IN" dirty="0"/>
                        <a:t> Sector</a:t>
                      </a:r>
                    </a:p>
                  </a:txBody>
                  <a:tcPr/>
                </a:tc>
                <a:tc>
                  <a:txBody>
                    <a:bodyPr/>
                    <a:lstStyle/>
                    <a:p>
                      <a:pPr algn="l" fontAlgn="b"/>
                      <a:r>
                        <a:rPr lang="en-IN" sz="1800" b="0" i="0" u="none" strike="noStrike" dirty="0">
                          <a:solidFill>
                            <a:srgbClr val="000000"/>
                          </a:solidFill>
                          <a:effectLst/>
                          <a:latin typeface="Calibri" panose="020F0502020204030204" pitchFamily="34" charset="0"/>
                        </a:rPr>
                        <a:t>Cleantech/Semiconductors</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Cleantech/Semiconductors</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News, Search and Messaging</a:t>
                      </a:r>
                    </a:p>
                  </a:txBody>
                  <a:tcPr marL="7620" marR="7620" marT="7620" marB="0" anchor="b"/>
                </a:tc>
                <a:extLst>
                  <a:ext uri="{0D108BD9-81ED-4DB2-BD59-A6C34878D82A}">
                    <a16:rowId xmlns:a16="http://schemas.microsoft.com/office/drawing/2014/main" val="2791311496"/>
                  </a:ext>
                </a:extLst>
              </a:tr>
            </a:tbl>
          </a:graphicData>
        </a:graphic>
      </p:graphicFrame>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a:t>Spark Funds is an asset management company.</a:t>
            </a:r>
          </a:p>
          <a:p>
            <a:pPr marL="0" indent="0">
              <a:buNone/>
            </a:pPr>
            <a:r>
              <a:rPr lang="en-IN" sz="2000" b="1" dirty="0"/>
              <a:t>Objective: </a:t>
            </a:r>
          </a:p>
          <a:p>
            <a:pPr marL="0" indent="0">
              <a:buNone/>
            </a:pPr>
            <a:r>
              <a:rPr lang="en-IN" sz="2000" dirty="0"/>
              <a:t>Spark Funds wants to invest into companies, looking at the current global trends in investor funding.</a:t>
            </a:r>
          </a:p>
          <a:p>
            <a:pPr marL="0" indent="0">
              <a:buNone/>
            </a:pPr>
            <a:r>
              <a:rPr lang="en-IN" sz="2000" b="1" dirty="0"/>
              <a:t>Strategy:</a:t>
            </a:r>
          </a:p>
          <a:p>
            <a:pPr marL="0" indent="0">
              <a:buNone/>
            </a:pPr>
            <a:r>
              <a:rPr lang="en-IN" sz="2000" dirty="0"/>
              <a:t>The investments should be focused where majority of investors are investing.</a:t>
            </a:r>
          </a:p>
          <a:p>
            <a:pPr marL="0" indent="0">
              <a:buNone/>
            </a:pPr>
            <a:r>
              <a:rPr lang="en-IN" sz="2000" b="1" dirty="0"/>
              <a:t>Data:</a:t>
            </a:r>
          </a:p>
          <a:p>
            <a:pPr marL="0" indent="0">
              <a:buNone/>
            </a:pPr>
            <a:r>
              <a:rPr lang="en-IN" sz="2000" dirty="0"/>
              <a:t>The data is sourced from </a:t>
            </a:r>
            <a:r>
              <a:rPr lang="en-IN" sz="2000" dirty="0" err="1"/>
              <a:t>crunchbase</a:t>
            </a:r>
            <a:r>
              <a:rPr lang="en-IN" sz="2000" dirty="0"/>
              <a:t>.</a:t>
            </a:r>
          </a:p>
          <a:p>
            <a:pPr marL="0" indent="0">
              <a:buNone/>
            </a:pPr>
            <a:r>
              <a:rPr lang="en-IN" sz="2000" dirty="0"/>
              <a:t>I have carried out the task to mention in details the potential investment areas, where the investments will </a:t>
            </a:r>
            <a:r>
              <a:rPr lang="en-IN" sz="2000" dirty="0" err="1"/>
              <a:t>proliferate.Taking</a:t>
            </a:r>
            <a:r>
              <a:rPr lang="en-IN" sz="2000" dirty="0"/>
              <a:t> into </a:t>
            </a:r>
            <a:r>
              <a:rPr lang="en-IN" sz="2000" dirty="0" err="1"/>
              <a:t>conisderations</a:t>
            </a:r>
            <a:r>
              <a:rPr lang="en-IN" sz="2000" dirty="0"/>
              <a:t> the constraints laid out by the CEO.</a:t>
            </a:r>
          </a:p>
          <a:p>
            <a:pPr marL="0" indent="0">
              <a:buNone/>
            </a:pPr>
            <a:endParaRPr lang="en-IN" sz="2000" dirty="0"/>
          </a:p>
        </p:txBody>
      </p:sp>
      <p:sp>
        <p:nvSpPr>
          <p:cNvPr id="5" name="Title 1"/>
          <p:cNvSpPr>
            <a:spLocks noGrp="1"/>
          </p:cNvSpPr>
          <p:nvPr>
            <p:ph type="title"/>
          </p:nvPr>
        </p:nvSpPr>
        <p:spPr>
          <a:xfrm>
            <a:off x="404949" y="791000"/>
            <a:ext cx="9313817" cy="856138"/>
          </a:xfrm>
        </p:spPr>
        <p:txBody>
          <a:bodyPr/>
          <a:lstStyle/>
          <a:p>
            <a:r>
              <a:rPr lang="en-IN" b="1" dirty="0"/>
              <a:t> </a:t>
            </a:r>
            <a:r>
              <a:rPr lang="en-IN" sz="2800" b="1" dirty="0"/>
              <a:t>Spark Funds Investment Analysis</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62" y="1425545"/>
            <a:ext cx="11727719" cy="5285973"/>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lang="en-IN" sz="1800" dirty="0"/>
          </a:p>
        </p:txBody>
      </p:sp>
      <p:sp>
        <p:nvSpPr>
          <p:cNvPr id="5" name="Title 1"/>
          <p:cNvSpPr>
            <a:spLocks noGrp="1"/>
          </p:cNvSpPr>
          <p:nvPr>
            <p:ph type="title"/>
          </p:nvPr>
        </p:nvSpPr>
        <p:spPr>
          <a:xfrm>
            <a:off x="1038815" y="569407"/>
            <a:ext cx="9313817" cy="856138"/>
          </a:xfrm>
        </p:spPr>
        <p:txBody>
          <a:bodyPr/>
          <a:lstStyle/>
          <a:p>
            <a:pPr algn="ctr"/>
            <a:r>
              <a:rPr lang="en-IN" b="1" dirty="0"/>
              <a:t> </a:t>
            </a:r>
            <a:r>
              <a:rPr lang="en-IN" sz="2800" b="1" dirty="0"/>
              <a:t>Problem Solving Methodology</a:t>
            </a:r>
          </a:p>
        </p:txBody>
      </p:sp>
      <p:sp>
        <p:nvSpPr>
          <p:cNvPr id="2" name="Flowchart: Process 1">
            <a:extLst>
              <a:ext uri="{FF2B5EF4-FFF2-40B4-BE49-F238E27FC236}">
                <a16:creationId xmlns:a16="http://schemas.microsoft.com/office/drawing/2014/main" id="{D5BF521F-4E87-44C1-A2A0-738253BDC7AF}"/>
              </a:ext>
            </a:extLst>
          </p:cNvPr>
          <p:cNvSpPr/>
          <p:nvPr/>
        </p:nvSpPr>
        <p:spPr>
          <a:xfrm>
            <a:off x="509826" y="1597979"/>
            <a:ext cx="1633491" cy="967666"/>
          </a:xfrm>
          <a:prstGeom prst="flowChartProcess">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Load the  Data Files in Python</a:t>
            </a:r>
          </a:p>
        </p:txBody>
      </p:sp>
      <p:sp>
        <p:nvSpPr>
          <p:cNvPr id="4" name="Flowchart: Process 3">
            <a:extLst>
              <a:ext uri="{FF2B5EF4-FFF2-40B4-BE49-F238E27FC236}">
                <a16:creationId xmlns:a16="http://schemas.microsoft.com/office/drawing/2014/main" id="{FCDA01F4-9A09-4595-92AA-491EBE6EC096}"/>
              </a:ext>
            </a:extLst>
          </p:cNvPr>
          <p:cNvSpPr/>
          <p:nvPr/>
        </p:nvSpPr>
        <p:spPr>
          <a:xfrm>
            <a:off x="3431240" y="1589102"/>
            <a:ext cx="1633491" cy="96766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Cleaning the data with encoding and deleting</a:t>
            </a:r>
          </a:p>
          <a:p>
            <a:endParaRPr lang="en-IN" dirty="0"/>
          </a:p>
        </p:txBody>
      </p:sp>
      <p:sp>
        <p:nvSpPr>
          <p:cNvPr id="7" name="Flowchart: Preparation 6">
            <a:extLst>
              <a:ext uri="{FF2B5EF4-FFF2-40B4-BE49-F238E27FC236}">
                <a16:creationId xmlns:a16="http://schemas.microsoft.com/office/drawing/2014/main" id="{EC4CFF3A-1A90-4159-BCB5-3187818768A4}"/>
              </a:ext>
            </a:extLst>
          </p:cNvPr>
          <p:cNvSpPr/>
          <p:nvPr/>
        </p:nvSpPr>
        <p:spPr>
          <a:xfrm>
            <a:off x="6462984" y="1597979"/>
            <a:ext cx="2101284" cy="967666"/>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dirty="0"/>
          </a:p>
          <a:p>
            <a:pPr algn="ctr"/>
            <a:r>
              <a:rPr lang="en-IN" sz="1400" b="1" dirty="0"/>
              <a:t>Merge the two csv files</a:t>
            </a:r>
          </a:p>
          <a:p>
            <a:pPr algn="ctr"/>
            <a:endParaRPr lang="en-IN" dirty="0"/>
          </a:p>
        </p:txBody>
      </p:sp>
      <p:sp>
        <p:nvSpPr>
          <p:cNvPr id="8" name="Flowchart: Data 7">
            <a:extLst>
              <a:ext uri="{FF2B5EF4-FFF2-40B4-BE49-F238E27FC236}">
                <a16:creationId xmlns:a16="http://schemas.microsoft.com/office/drawing/2014/main" id="{950D3E34-01FC-4401-9B8A-51A92A479F7C}"/>
              </a:ext>
            </a:extLst>
          </p:cNvPr>
          <p:cNvSpPr/>
          <p:nvPr/>
        </p:nvSpPr>
        <p:spPr>
          <a:xfrm>
            <a:off x="9506624" y="1597979"/>
            <a:ext cx="2101284" cy="967666"/>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Finding the right funding type</a:t>
            </a:r>
          </a:p>
        </p:txBody>
      </p:sp>
      <p:sp>
        <p:nvSpPr>
          <p:cNvPr id="9" name="Flowchart: Decision 8">
            <a:extLst>
              <a:ext uri="{FF2B5EF4-FFF2-40B4-BE49-F238E27FC236}">
                <a16:creationId xmlns:a16="http://schemas.microsoft.com/office/drawing/2014/main" id="{C443F0C1-ECA5-4426-8085-A6639A772065}"/>
              </a:ext>
            </a:extLst>
          </p:cNvPr>
          <p:cNvSpPr/>
          <p:nvPr/>
        </p:nvSpPr>
        <p:spPr>
          <a:xfrm>
            <a:off x="399496" y="3629086"/>
            <a:ext cx="2260136" cy="958787"/>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b="1" dirty="0"/>
              <a:t>Investing amount between 5 and 15 Mn</a:t>
            </a:r>
          </a:p>
        </p:txBody>
      </p:sp>
      <p:sp>
        <p:nvSpPr>
          <p:cNvPr id="11" name="Rectangle 10">
            <a:extLst>
              <a:ext uri="{FF2B5EF4-FFF2-40B4-BE49-F238E27FC236}">
                <a16:creationId xmlns:a16="http://schemas.microsoft.com/office/drawing/2014/main" id="{E4935788-1405-4D6B-9121-BA4050F3A373}"/>
              </a:ext>
            </a:extLst>
          </p:cNvPr>
          <p:cNvSpPr/>
          <p:nvPr/>
        </p:nvSpPr>
        <p:spPr>
          <a:xfrm>
            <a:off x="533508" y="5546660"/>
            <a:ext cx="1890944" cy="8788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Create a  </a:t>
            </a:r>
            <a:r>
              <a:rPr lang="en-IN" sz="1400" b="1" dirty="0" err="1"/>
              <a:t>dataframe</a:t>
            </a:r>
            <a:r>
              <a:rPr lang="en-IN" sz="1400" b="1" dirty="0"/>
              <a:t> to include top 9 countries with raised amount and selected FT</a:t>
            </a:r>
          </a:p>
        </p:txBody>
      </p:sp>
      <p:sp>
        <p:nvSpPr>
          <p:cNvPr id="13" name="Flowchart: Process 12">
            <a:extLst>
              <a:ext uri="{FF2B5EF4-FFF2-40B4-BE49-F238E27FC236}">
                <a16:creationId xmlns:a16="http://schemas.microsoft.com/office/drawing/2014/main" id="{CF5F24B4-29C9-425B-893E-FA37EF9AC948}"/>
              </a:ext>
            </a:extLst>
          </p:cNvPr>
          <p:cNvSpPr/>
          <p:nvPr/>
        </p:nvSpPr>
        <p:spPr>
          <a:xfrm>
            <a:off x="6580261" y="3669035"/>
            <a:ext cx="1837676" cy="8788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Sort the data according to 8 main sectors</a:t>
            </a:r>
          </a:p>
        </p:txBody>
      </p:sp>
      <p:sp>
        <p:nvSpPr>
          <p:cNvPr id="14" name="Flowchart: Data 13">
            <a:extLst>
              <a:ext uri="{FF2B5EF4-FFF2-40B4-BE49-F238E27FC236}">
                <a16:creationId xmlns:a16="http://schemas.microsoft.com/office/drawing/2014/main" id="{BFD323E5-C318-4634-9D6D-E82C8202D3F3}"/>
              </a:ext>
            </a:extLst>
          </p:cNvPr>
          <p:cNvSpPr/>
          <p:nvPr/>
        </p:nvSpPr>
        <p:spPr>
          <a:xfrm>
            <a:off x="3252916" y="3669035"/>
            <a:ext cx="2137490" cy="878889"/>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Filtering the data according to the constraints</a:t>
            </a:r>
          </a:p>
        </p:txBody>
      </p:sp>
      <p:sp>
        <p:nvSpPr>
          <p:cNvPr id="15" name="Flowchart: Preparation 14">
            <a:extLst>
              <a:ext uri="{FF2B5EF4-FFF2-40B4-BE49-F238E27FC236}">
                <a16:creationId xmlns:a16="http://schemas.microsoft.com/office/drawing/2014/main" id="{A21460ED-DE12-4A0D-A8DF-B60BDBCF1896}"/>
              </a:ext>
            </a:extLst>
          </p:cNvPr>
          <p:cNvSpPr/>
          <p:nvPr/>
        </p:nvSpPr>
        <p:spPr>
          <a:xfrm>
            <a:off x="3570303" y="5499159"/>
            <a:ext cx="2525697" cy="967666"/>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Create 3 </a:t>
            </a:r>
            <a:r>
              <a:rPr lang="en-IN" sz="1400" b="1" dirty="0" err="1"/>
              <a:t>dataframes</a:t>
            </a:r>
            <a:r>
              <a:rPr lang="en-IN" sz="1400" b="1" dirty="0"/>
              <a:t> to include top 3 English speaking countries</a:t>
            </a:r>
          </a:p>
        </p:txBody>
      </p:sp>
      <p:cxnSp>
        <p:nvCxnSpPr>
          <p:cNvPr id="18" name="Straight Arrow Connector 17">
            <a:extLst>
              <a:ext uri="{FF2B5EF4-FFF2-40B4-BE49-F238E27FC236}">
                <a16:creationId xmlns:a16="http://schemas.microsoft.com/office/drawing/2014/main" id="{F9896BA7-5D44-4E86-989F-CFA1415FABFA}"/>
              </a:ext>
            </a:extLst>
          </p:cNvPr>
          <p:cNvCxnSpPr>
            <a:stCxn id="2" idx="3"/>
            <a:endCxn id="4" idx="1"/>
          </p:cNvCxnSpPr>
          <p:nvPr/>
        </p:nvCxnSpPr>
        <p:spPr>
          <a:xfrm flipV="1">
            <a:off x="2143317" y="2072935"/>
            <a:ext cx="1287923" cy="8877"/>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E946DB02-82E6-45AC-BBB6-7263D7BB1BD0}"/>
              </a:ext>
            </a:extLst>
          </p:cNvPr>
          <p:cNvCxnSpPr>
            <a:cxnSpLocks/>
            <a:stCxn id="4" idx="3"/>
            <a:endCxn id="7" idx="1"/>
          </p:cNvCxnSpPr>
          <p:nvPr/>
        </p:nvCxnSpPr>
        <p:spPr>
          <a:xfrm>
            <a:off x="5064731" y="2072935"/>
            <a:ext cx="1398253" cy="8877"/>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Flowchart: Data 11">
            <a:extLst>
              <a:ext uri="{FF2B5EF4-FFF2-40B4-BE49-F238E27FC236}">
                <a16:creationId xmlns:a16="http://schemas.microsoft.com/office/drawing/2014/main" id="{99702802-EFAD-4D2B-94AB-E87AE1BF454A}"/>
              </a:ext>
            </a:extLst>
          </p:cNvPr>
          <p:cNvSpPr/>
          <p:nvPr/>
        </p:nvSpPr>
        <p:spPr>
          <a:xfrm>
            <a:off x="9268040" y="3663377"/>
            <a:ext cx="2525697" cy="878889"/>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Merge the data to include top9 and mapping data</a:t>
            </a:r>
          </a:p>
          <a:p>
            <a:pPr algn="ctr"/>
            <a:endParaRPr lang="en-IN" dirty="0"/>
          </a:p>
        </p:txBody>
      </p:sp>
      <p:sp>
        <p:nvSpPr>
          <p:cNvPr id="17" name="Rectangle 16">
            <a:extLst>
              <a:ext uri="{FF2B5EF4-FFF2-40B4-BE49-F238E27FC236}">
                <a16:creationId xmlns:a16="http://schemas.microsoft.com/office/drawing/2014/main" id="{39C131F7-3E64-4A26-8712-045E6670FCC9}"/>
              </a:ext>
            </a:extLst>
          </p:cNvPr>
          <p:cNvSpPr/>
          <p:nvPr/>
        </p:nvSpPr>
        <p:spPr>
          <a:xfrm>
            <a:off x="7350711" y="5499159"/>
            <a:ext cx="1562470" cy="967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Do the sector analysis of top 3English speaking countries</a:t>
            </a:r>
          </a:p>
        </p:txBody>
      </p:sp>
      <p:sp>
        <p:nvSpPr>
          <p:cNvPr id="19" name="Rectangle 18">
            <a:extLst>
              <a:ext uri="{FF2B5EF4-FFF2-40B4-BE49-F238E27FC236}">
                <a16:creationId xmlns:a16="http://schemas.microsoft.com/office/drawing/2014/main" id="{43AF8DBA-6A3F-475B-A0D8-C87A296B1C8C}"/>
              </a:ext>
            </a:extLst>
          </p:cNvPr>
          <p:cNvSpPr/>
          <p:nvPr/>
        </p:nvSpPr>
        <p:spPr>
          <a:xfrm>
            <a:off x="9965540" y="5499159"/>
            <a:ext cx="1642368" cy="967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t>Plot the graphs</a:t>
            </a:r>
          </a:p>
        </p:txBody>
      </p:sp>
      <p:cxnSp>
        <p:nvCxnSpPr>
          <p:cNvPr id="27" name="Straight Arrow Connector 26">
            <a:extLst>
              <a:ext uri="{FF2B5EF4-FFF2-40B4-BE49-F238E27FC236}">
                <a16:creationId xmlns:a16="http://schemas.microsoft.com/office/drawing/2014/main" id="{ACD9C27D-9874-4533-9DE2-977093962DBC}"/>
              </a:ext>
            </a:extLst>
          </p:cNvPr>
          <p:cNvCxnSpPr>
            <a:cxnSpLocks/>
            <a:stCxn id="7" idx="3"/>
            <a:endCxn id="8" idx="2"/>
          </p:cNvCxnSpPr>
          <p:nvPr/>
        </p:nvCxnSpPr>
        <p:spPr>
          <a:xfrm>
            <a:off x="8564268" y="2081812"/>
            <a:ext cx="1152484"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E24ECF2D-1EDD-4EF0-8104-BE6A8025E4D2}"/>
              </a:ext>
            </a:extLst>
          </p:cNvPr>
          <p:cNvCxnSpPr>
            <a:cxnSpLocks/>
          </p:cNvCxnSpPr>
          <p:nvPr/>
        </p:nvCxnSpPr>
        <p:spPr>
          <a:xfrm>
            <a:off x="10457895" y="2594280"/>
            <a:ext cx="0" cy="1069097"/>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111DD09C-D0AB-4A05-A05D-A55A0C5A2C80}"/>
              </a:ext>
            </a:extLst>
          </p:cNvPr>
          <p:cNvCxnSpPr>
            <a:cxnSpLocks/>
            <a:stCxn id="12" idx="2"/>
          </p:cNvCxnSpPr>
          <p:nvPr/>
        </p:nvCxnSpPr>
        <p:spPr>
          <a:xfrm flipH="1" flipV="1">
            <a:off x="8433697" y="4102821"/>
            <a:ext cx="1086913" cy="1"/>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B89CB6C6-8A79-471B-B003-F5F5F994D7AB}"/>
              </a:ext>
            </a:extLst>
          </p:cNvPr>
          <p:cNvCxnSpPr>
            <a:cxnSpLocks/>
            <a:stCxn id="13" idx="1"/>
            <a:endCxn id="14" idx="5"/>
          </p:cNvCxnSpPr>
          <p:nvPr/>
        </p:nvCxnSpPr>
        <p:spPr>
          <a:xfrm flipH="1">
            <a:off x="5176657" y="4108480"/>
            <a:ext cx="1403604"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9" name="Straight Arrow Connector 38">
            <a:extLst>
              <a:ext uri="{FF2B5EF4-FFF2-40B4-BE49-F238E27FC236}">
                <a16:creationId xmlns:a16="http://schemas.microsoft.com/office/drawing/2014/main" id="{2E9399F7-2B42-46B1-9810-9CE503333441}"/>
              </a:ext>
            </a:extLst>
          </p:cNvPr>
          <p:cNvCxnSpPr>
            <a:cxnSpLocks/>
            <a:stCxn id="14" idx="2"/>
            <a:endCxn id="9" idx="3"/>
          </p:cNvCxnSpPr>
          <p:nvPr/>
        </p:nvCxnSpPr>
        <p:spPr>
          <a:xfrm flipH="1">
            <a:off x="2659632" y="4108480"/>
            <a:ext cx="807033"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3A0C3692-28E2-46BD-A51C-4D781847E382}"/>
              </a:ext>
            </a:extLst>
          </p:cNvPr>
          <p:cNvCxnSpPr>
            <a:cxnSpLocks/>
          </p:cNvCxnSpPr>
          <p:nvPr/>
        </p:nvCxnSpPr>
        <p:spPr>
          <a:xfrm>
            <a:off x="1532246" y="4587873"/>
            <a:ext cx="0" cy="96455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03017CAE-A8E8-491C-9943-9DE595684C93}"/>
              </a:ext>
            </a:extLst>
          </p:cNvPr>
          <p:cNvCxnSpPr>
            <a:stCxn id="11" idx="3"/>
            <a:endCxn id="15" idx="1"/>
          </p:cNvCxnSpPr>
          <p:nvPr/>
        </p:nvCxnSpPr>
        <p:spPr>
          <a:xfrm flipV="1">
            <a:off x="2424452" y="5982992"/>
            <a:ext cx="1145851" cy="3113"/>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C2E87EE4-5153-41ED-9D41-D5A2ABCD07C2}"/>
              </a:ext>
            </a:extLst>
          </p:cNvPr>
          <p:cNvCxnSpPr>
            <a:cxnSpLocks/>
            <a:stCxn id="15" idx="3"/>
            <a:endCxn id="17" idx="1"/>
          </p:cNvCxnSpPr>
          <p:nvPr/>
        </p:nvCxnSpPr>
        <p:spPr>
          <a:xfrm>
            <a:off x="6096000" y="5982992"/>
            <a:ext cx="1254711"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a:extLst>
              <a:ext uri="{FF2B5EF4-FFF2-40B4-BE49-F238E27FC236}">
                <a16:creationId xmlns:a16="http://schemas.microsoft.com/office/drawing/2014/main" id="{697207C3-E7AB-454D-B179-89FFDA09C94D}"/>
              </a:ext>
            </a:extLst>
          </p:cNvPr>
          <p:cNvCxnSpPr>
            <a:stCxn id="17" idx="3"/>
            <a:endCxn id="19" idx="1"/>
          </p:cNvCxnSpPr>
          <p:nvPr/>
        </p:nvCxnSpPr>
        <p:spPr>
          <a:xfrm>
            <a:off x="8913181" y="5982992"/>
            <a:ext cx="1052359"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870900"/>
            <a:ext cx="9313817" cy="856138"/>
          </a:xfrm>
        </p:spPr>
        <p:txBody>
          <a:bodyPr>
            <a:normAutofit/>
          </a:bodyPr>
          <a:lstStyle/>
          <a:p>
            <a:r>
              <a:rPr lang="en-IN" sz="2400" b="1" dirty="0"/>
              <a:t>Step1 : Data Handling</a:t>
            </a:r>
          </a:p>
        </p:txBody>
      </p:sp>
      <p:sp>
        <p:nvSpPr>
          <p:cNvPr id="3" name="Content Placeholder 2"/>
          <p:cNvSpPr>
            <a:spLocks noGrp="1"/>
          </p:cNvSpPr>
          <p:nvPr>
            <p:ph idx="1"/>
          </p:nvPr>
        </p:nvSpPr>
        <p:spPr/>
        <p:txBody>
          <a:bodyPr>
            <a:normAutofit/>
          </a:bodyPr>
          <a:lstStyle/>
          <a:p>
            <a:pPr marL="342900" indent="-342900">
              <a:buAutoNum type="arabicPeriod"/>
            </a:pPr>
            <a:r>
              <a:rPr lang="en-IN" sz="2000" dirty="0"/>
              <a:t>Importing the Companies and rounds2 csv files and perform the necessary data cleaning and encoding.</a:t>
            </a:r>
          </a:p>
          <a:p>
            <a:pPr marL="342900" indent="-342900">
              <a:buAutoNum type="arabicPeriod"/>
            </a:pPr>
            <a:r>
              <a:rPr lang="en-IN" sz="2000" dirty="0"/>
              <a:t>Merging the two data frame</a:t>
            </a:r>
          </a:p>
          <a:p>
            <a:pPr marL="342900" indent="-342900">
              <a:buAutoNum type="arabicPeriod"/>
            </a:pPr>
            <a:r>
              <a:rPr lang="en-IN" sz="2000" dirty="0"/>
              <a:t>Fixing the null values wherever necessary</a:t>
            </a:r>
          </a:p>
          <a:p>
            <a:pPr marL="342900" indent="-342900">
              <a:buAutoNum type="arabicPeriod"/>
            </a:pPr>
            <a:r>
              <a:rPr lang="en-IN" sz="2000" dirty="0"/>
              <a:t>Dropping the column which wont help in further analysis.</a:t>
            </a:r>
          </a:p>
          <a:p>
            <a:pPr marL="0" indent="0">
              <a:buNone/>
            </a:pPr>
            <a:endParaRPr lang="en-IN" sz="2000" dirty="0"/>
          </a:p>
          <a:p>
            <a:pPr marL="0" indent="0">
              <a:buNone/>
            </a:pPr>
            <a:r>
              <a:rPr lang="en-IN" sz="2000" b="1" dirty="0"/>
              <a:t>Step 2: Funding Analysis</a:t>
            </a:r>
          </a:p>
          <a:p>
            <a:pPr marL="0" indent="0">
              <a:buNone/>
            </a:pPr>
            <a:r>
              <a:rPr lang="en-IN" sz="2000" dirty="0"/>
              <a:t>1. Create a master data frame which includes the four funding type </a:t>
            </a:r>
            <a:r>
              <a:rPr lang="en-IN" sz="2000" dirty="0" err="1"/>
              <a:t>i.e</a:t>
            </a:r>
            <a:r>
              <a:rPr lang="en-IN" sz="2000" dirty="0"/>
              <a:t> (venture, angel, seed, private equity).</a:t>
            </a:r>
          </a:p>
          <a:p>
            <a:pPr marL="0" indent="0">
              <a:buNone/>
            </a:pPr>
            <a:r>
              <a:rPr lang="en-IN" sz="2000" dirty="0"/>
              <a:t>2. Sorting the funding type according to the total amount raised.</a:t>
            </a:r>
          </a:p>
          <a:p>
            <a:pPr marL="0" indent="0">
              <a:buNone/>
            </a:pPr>
            <a:r>
              <a:rPr lang="en-IN" sz="2000" dirty="0"/>
              <a:t>3. Picking out the highest funding type, we can see that venture has received the highest investment.</a:t>
            </a:r>
          </a:p>
          <a:p>
            <a:pPr marL="0" indent="0">
              <a:buNone/>
            </a:pPr>
            <a:r>
              <a:rPr lang="en-IN" sz="2000" dirty="0"/>
              <a:t>4. From the above data I found that the venture lies within the constraints provided that Spark Funs wants to invest between 5 -15 Million.</a:t>
            </a:r>
          </a:p>
          <a:p>
            <a:pPr marL="0" indent="0">
              <a:buNone/>
            </a:pPr>
            <a:endParaRPr lang="en-IN" sz="20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817633"/>
            <a:ext cx="9313817" cy="856138"/>
          </a:xfrm>
        </p:spPr>
        <p:txBody>
          <a:bodyPr/>
          <a:lstStyle/>
          <a:p>
            <a:r>
              <a:rPr lang="en-IN" b="1" dirty="0"/>
              <a:t> </a:t>
            </a:r>
            <a:r>
              <a:rPr lang="en-IN" sz="2400" b="1" dirty="0"/>
              <a:t>Step 3: Country Analysis</a:t>
            </a:r>
            <a:endParaRPr lang="en-IN" sz="2400" dirty="0"/>
          </a:p>
        </p:txBody>
      </p:sp>
      <p:sp>
        <p:nvSpPr>
          <p:cNvPr id="3" name="Content Placeholder 2"/>
          <p:cNvSpPr>
            <a:spLocks noGrp="1"/>
          </p:cNvSpPr>
          <p:nvPr>
            <p:ph idx="1"/>
          </p:nvPr>
        </p:nvSpPr>
        <p:spPr/>
        <p:txBody>
          <a:bodyPr>
            <a:normAutofit/>
          </a:bodyPr>
          <a:lstStyle/>
          <a:p>
            <a:pPr marL="342900" indent="-342900">
              <a:buAutoNum type="arabicPeriod"/>
            </a:pPr>
            <a:r>
              <a:rPr lang="en-IN" sz="2000" dirty="0"/>
              <a:t>Create a new </a:t>
            </a:r>
            <a:r>
              <a:rPr lang="en-IN" sz="2000" dirty="0" err="1"/>
              <a:t>dataframe</a:t>
            </a:r>
            <a:r>
              <a:rPr lang="en-IN" sz="2000" dirty="0"/>
              <a:t> which includes the top 9 countries according to the size of investments.</a:t>
            </a:r>
          </a:p>
          <a:p>
            <a:pPr marL="342900" indent="-342900">
              <a:buFont typeface="Arial" panose="020B0604020202020204" pitchFamily="34" charset="0"/>
              <a:buAutoNum type="arabicPeriod"/>
            </a:pPr>
            <a:r>
              <a:rPr lang="en-IN" sz="2000" dirty="0"/>
              <a:t> Filter the  </a:t>
            </a:r>
            <a:r>
              <a:rPr lang="en-IN" sz="2000" dirty="0" err="1"/>
              <a:t>dataframe</a:t>
            </a:r>
            <a:r>
              <a:rPr lang="en-IN" sz="2000" dirty="0"/>
              <a:t> to include data which has funding type has venture only.</a:t>
            </a:r>
          </a:p>
          <a:p>
            <a:pPr marL="342900" indent="-342900">
              <a:buFont typeface="Arial" panose="020B0604020202020204" pitchFamily="34" charset="0"/>
              <a:buAutoNum type="arabicPeriod"/>
            </a:pPr>
            <a:r>
              <a:rPr lang="en-IN" sz="2000" dirty="0"/>
              <a:t>Now we can sort the countries according to the raised amount by the companies, and we can see clearly the top countries leading by USA.</a:t>
            </a:r>
          </a:p>
          <a:p>
            <a:pPr marL="342900" indent="-342900">
              <a:buAutoNum type="arabicPeriod"/>
            </a:pPr>
            <a:endParaRPr lang="en-IN" sz="1400" dirty="0"/>
          </a:p>
          <a:p>
            <a:pPr marL="0" indent="0">
              <a:buNone/>
            </a:pPr>
            <a:r>
              <a:rPr lang="en-IN" sz="2400" b="1" dirty="0"/>
              <a:t>Step 4 : Sector Analysis</a:t>
            </a:r>
          </a:p>
          <a:p>
            <a:pPr marL="0" indent="0">
              <a:buNone/>
            </a:pPr>
            <a:endParaRPr lang="en-IN" sz="1400" dirty="0"/>
          </a:p>
          <a:p>
            <a:pPr marL="342900" indent="-342900">
              <a:buAutoNum type="arabicPeriod"/>
            </a:pPr>
            <a:r>
              <a:rPr lang="en-IN" sz="2000" dirty="0"/>
              <a:t>Filter the top9 data frame to include only  the top 9 countries found earlier.</a:t>
            </a:r>
          </a:p>
          <a:p>
            <a:pPr marL="342900" indent="-342900">
              <a:buAutoNum type="arabicPeriod"/>
            </a:pPr>
            <a:r>
              <a:rPr lang="en-IN" sz="2000" dirty="0"/>
              <a:t>Merge the top9 and mapping data frame</a:t>
            </a:r>
          </a:p>
          <a:p>
            <a:pPr marL="342900" indent="-342900">
              <a:buAutoNum type="arabicPeriod"/>
            </a:pPr>
            <a:r>
              <a:rPr lang="en-IN" sz="2000" dirty="0"/>
              <a:t>Creating a main sector using mapping data which when merged will display the sector and relevant main sector it belongs to.</a:t>
            </a:r>
          </a:p>
        </p:txBody>
      </p:sp>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808755"/>
            <a:ext cx="9313817" cy="856138"/>
          </a:xfrm>
        </p:spPr>
        <p:txBody>
          <a:bodyPr/>
          <a:lstStyle/>
          <a:p>
            <a:r>
              <a:rPr lang="en-IN" b="1" dirty="0"/>
              <a:t> </a:t>
            </a:r>
            <a:r>
              <a:rPr lang="en-IN" sz="2400" b="1" dirty="0"/>
              <a:t>Step 5: Sector Analysis II</a:t>
            </a:r>
            <a:endParaRPr lang="en-IN" sz="2400" dirty="0"/>
          </a:p>
        </p:txBody>
      </p:sp>
      <p:sp>
        <p:nvSpPr>
          <p:cNvPr id="3" name="Content Placeholder 2"/>
          <p:cNvSpPr>
            <a:spLocks noGrp="1"/>
          </p:cNvSpPr>
          <p:nvPr>
            <p:ph idx="1"/>
          </p:nvPr>
        </p:nvSpPr>
        <p:spPr/>
        <p:txBody>
          <a:bodyPr>
            <a:normAutofit/>
          </a:bodyPr>
          <a:lstStyle/>
          <a:p>
            <a:pPr marL="457200" indent="-457200">
              <a:buAutoNum type="arabicPeriod"/>
            </a:pPr>
            <a:r>
              <a:rPr lang="en-IN" sz="2000" dirty="0"/>
              <a:t>Include the data which falls between 5 – 15 Million raised amount, as it is a necessary constraint laid by the CEO.</a:t>
            </a:r>
          </a:p>
          <a:p>
            <a:pPr marL="457200" indent="-457200">
              <a:buAutoNum type="arabicPeriod"/>
            </a:pPr>
            <a:r>
              <a:rPr lang="en-IN" sz="2000" dirty="0"/>
              <a:t>Clean and drop unnecessary columns which wont help in finding the analysis of top three English speaking countries.</a:t>
            </a:r>
          </a:p>
          <a:p>
            <a:pPr marL="457200" indent="-457200">
              <a:buAutoNum type="arabicPeriod"/>
            </a:pPr>
            <a:r>
              <a:rPr lang="en-IN" sz="2000" dirty="0"/>
              <a:t>Creating 3 data frames D1, D2, D3 to include Unites States of America, Great Britain and India respectively.</a:t>
            </a:r>
          </a:p>
          <a:p>
            <a:pPr marL="457200" indent="-457200">
              <a:buAutoNum type="arabicPeriod"/>
            </a:pPr>
            <a:r>
              <a:rPr lang="en-IN" sz="2000" dirty="0"/>
              <a:t>We can now find the top performing sectors according to the country, find the raised amount in each main sector and help us in investing easier once we sort the data according to top 3 sectors and the number of investments.</a:t>
            </a:r>
          </a:p>
          <a:p>
            <a:pPr marL="457200" indent="-457200">
              <a:buAutoNum type="arabicPeriod"/>
            </a:pPr>
            <a:r>
              <a:rPr lang="en-IN" sz="2000" dirty="0"/>
              <a:t>Now we can find the individual companies which fit our criteria.</a:t>
            </a:r>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400" b="1" dirty="0"/>
              <a:t>Appropriate Funding Type for Spark Fund </a:t>
            </a:r>
            <a:endParaRPr lang="en-IN" sz="2400" dirty="0"/>
          </a:p>
        </p:txBody>
      </p:sp>
      <p:pic>
        <p:nvPicPr>
          <p:cNvPr id="4" name="Picture 3">
            <a:extLst>
              <a:ext uri="{FF2B5EF4-FFF2-40B4-BE49-F238E27FC236}">
                <a16:creationId xmlns:a16="http://schemas.microsoft.com/office/drawing/2014/main" id="{309C921E-F10A-4FE0-AED6-433136861A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8107" y="1580225"/>
            <a:ext cx="5310539" cy="5100221"/>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 </a:t>
            </a:r>
          </a:p>
        </p:txBody>
      </p:sp>
      <p:sp>
        <p:nvSpPr>
          <p:cNvPr id="6" name="Title 1"/>
          <p:cNvSpPr>
            <a:spLocks noGrp="1"/>
          </p:cNvSpPr>
          <p:nvPr>
            <p:ph type="title"/>
          </p:nvPr>
        </p:nvSpPr>
        <p:spPr>
          <a:xfrm>
            <a:off x="1136469" y="640080"/>
            <a:ext cx="9313817" cy="856138"/>
          </a:xfrm>
        </p:spPr>
        <p:txBody>
          <a:bodyPr/>
          <a:lstStyle/>
          <a:p>
            <a:r>
              <a:rPr lang="en-IN" sz="2400" b="1" dirty="0"/>
              <a:t>Top 9 Countries with total raised amounts for venture funding type </a:t>
            </a:r>
            <a:endParaRPr lang="en-IN" sz="2800" dirty="0"/>
          </a:p>
        </p:txBody>
      </p:sp>
      <p:pic>
        <p:nvPicPr>
          <p:cNvPr id="4" name="Picture 3">
            <a:extLst>
              <a:ext uri="{FF2B5EF4-FFF2-40B4-BE49-F238E27FC236}">
                <a16:creationId xmlns:a16="http://schemas.microsoft.com/office/drawing/2014/main" id="{3EB1D037-14C6-489D-9F59-8517B38525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6468" y="1821810"/>
            <a:ext cx="6158551" cy="4755803"/>
          </a:xfrm>
          <a:prstGeom prst="rect">
            <a:avLst/>
          </a:prstGeom>
        </p:spPr>
      </p:pic>
      <p:pic>
        <p:nvPicPr>
          <p:cNvPr id="7" name="Picture 6">
            <a:extLst>
              <a:ext uri="{FF2B5EF4-FFF2-40B4-BE49-F238E27FC236}">
                <a16:creationId xmlns:a16="http://schemas.microsoft.com/office/drawing/2014/main" id="{1837FD9B-79FF-47E7-B964-756AFD471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070" y="1854926"/>
            <a:ext cx="4908959" cy="4344261"/>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400" b="1" dirty="0"/>
              <a:t>Top 3 Countries Analysis with respect to their Sectors</a:t>
            </a:r>
            <a:endParaRPr lang="en-IN" sz="2400" dirty="0"/>
          </a:p>
        </p:txBody>
      </p:sp>
      <p:pic>
        <p:nvPicPr>
          <p:cNvPr id="4" name="Picture 3">
            <a:extLst>
              <a:ext uri="{FF2B5EF4-FFF2-40B4-BE49-F238E27FC236}">
                <a16:creationId xmlns:a16="http://schemas.microsoft.com/office/drawing/2014/main" id="{9D4AFF99-8594-48E2-AF80-D81668A20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305" y="1605523"/>
            <a:ext cx="6567390" cy="5092677"/>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562</TotalTime>
  <Words>708</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ASSIGNMENT  SUBMISSION </vt:lpstr>
      <vt:lpstr> Spark Funds Investment Analysis</vt:lpstr>
      <vt:lpstr> Problem Solving Methodology</vt:lpstr>
      <vt:lpstr>Step1 : Data Handling</vt:lpstr>
      <vt:lpstr> Step 3: Country Analysis</vt:lpstr>
      <vt:lpstr> Step 5: Sector Analysis II</vt:lpstr>
      <vt:lpstr> Appropriate Funding Type for Spark Fund </vt:lpstr>
      <vt:lpstr>Top 9 Countries with total raised amounts for venture funding type </vt:lpstr>
      <vt:lpstr> Top 3 Countries Analysis with respect to their Sectors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varun kotian</cp:lastModifiedBy>
  <cp:revision>60</cp:revision>
  <dcterms:created xsi:type="dcterms:W3CDTF">2016-06-09T08:16:28Z</dcterms:created>
  <dcterms:modified xsi:type="dcterms:W3CDTF">2021-01-28T06:55:50Z</dcterms:modified>
</cp:coreProperties>
</file>