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846" r:id="rId3"/>
    <p:sldId id="840" r:id="rId4"/>
    <p:sldId id="847" r:id="rId5"/>
    <p:sldId id="848" r:id="rId6"/>
    <p:sldId id="841" r:id="rId7"/>
    <p:sldId id="483" r:id="rId8"/>
    <p:sldId id="843" r:id="rId9"/>
    <p:sldId id="842" r:id="rId10"/>
    <p:sldId id="485" r:id="rId11"/>
    <p:sldId id="844" r:id="rId12"/>
    <p:sldId id="510" r:id="rId13"/>
    <p:sldId id="845" r:id="rId14"/>
    <p:sldId id="839" r:id="rId15"/>
    <p:sldId id="28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DDB"/>
    <a:srgbClr val="E3E818"/>
    <a:srgbClr val="D7EB15"/>
    <a:srgbClr val="2DA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3AB73-A30A-4A0E-8562-493EBAC5D1EE}" v="2" dt="2020-11-18T14:23:27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 autoAdjust="0"/>
    <p:restoredTop sz="75290" autoAdjust="0"/>
  </p:normalViewPr>
  <p:slideViewPr>
    <p:cSldViewPr snapToGrid="0">
      <p:cViewPr varScale="1">
        <p:scale>
          <a:sx n="61" d="100"/>
          <a:sy n="61" d="100"/>
        </p:scale>
        <p:origin x="1320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Kumar" userId="c2d94a3a-e195-4a70-8c99-3cd09ecd5f9a" providerId="ADAL" clId="{5E23AB73-A30A-4A0E-8562-493EBAC5D1EE}"/>
    <pc:docChg chg="modSld">
      <pc:chgData name="Varun Kumar" userId="c2d94a3a-e195-4a70-8c99-3cd09ecd5f9a" providerId="ADAL" clId="{5E23AB73-A30A-4A0E-8562-493EBAC5D1EE}" dt="2020-11-18T14:23:27.228" v="26" actId="20577"/>
      <pc:docMkLst>
        <pc:docMk/>
      </pc:docMkLst>
      <pc:sldChg chg="modSp mod">
        <pc:chgData name="Varun Kumar" userId="c2d94a3a-e195-4a70-8c99-3cd09ecd5f9a" providerId="ADAL" clId="{5E23AB73-A30A-4A0E-8562-493EBAC5D1EE}" dt="2020-11-18T14:23:27.228" v="26" actId="20577"/>
        <pc:sldMkLst>
          <pc:docMk/>
          <pc:sldMk cId="2706384015" sldId="256"/>
        </pc:sldMkLst>
        <pc:spChg chg="mod">
          <ac:chgData name="Varun Kumar" userId="c2d94a3a-e195-4a70-8c99-3cd09ecd5f9a" providerId="ADAL" clId="{5E23AB73-A30A-4A0E-8562-493EBAC5D1EE}" dt="2020-11-18T14:23:27.228" v="26" actId="20577"/>
          <ac:spMkLst>
            <pc:docMk/>
            <pc:sldMk cId="2706384015" sldId="256"/>
            <ac:spMk id="3" creationId="{00000000-0000-0000-0000-000000000000}"/>
          </ac:spMkLst>
        </pc:spChg>
      </pc:sldChg>
    </pc:docChg>
  </pc:docChgLst>
  <pc:docChgLst>
    <pc:chgData name="Varun Kumar" userId="c2d94a3a-e195-4a70-8c99-3cd09ecd5f9a" providerId="ADAL" clId="{4251E334-EA74-4AFE-872B-D7F5393E2791}"/>
    <pc:docChg chg="undo modSld">
      <pc:chgData name="Varun Kumar" userId="c2d94a3a-e195-4a70-8c99-3cd09ecd5f9a" providerId="ADAL" clId="{4251E334-EA74-4AFE-872B-D7F5393E2791}" dt="2019-05-30T08:19:33.834" v="11" actId="20577"/>
      <pc:docMkLst>
        <pc:docMk/>
      </pc:docMkLst>
      <pc:sldChg chg="modSp">
        <pc:chgData name="Varun Kumar" userId="c2d94a3a-e195-4a70-8c99-3cd09ecd5f9a" providerId="ADAL" clId="{4251E334-EA74-4AFE-872B-D7F5393E2791}" dt="2019-05-30T08:19:33.834" v="11" actId="20577"/>
        <pc:sldMkLst>
          <pc:docMk/>
          <pc:sldMk cId="710268251" sldId="839"/>
        </pc:sldMkLst>
        <pc:spChg chg="mod">
          <ac:chgData name="Varun Kumar" userId="c2d94a3a-e195-4a70-8c99-3cd09ecd5f9a" providerId="ADAL" clId="{4251E334-EA74-4AFE-872B-D7F5393E2791}" dt="2019-05-30T08:19:33.834" v="11" actId="20577"/>
          <ac:spMkLst>
            <pc:docMk/>
            <pc:sldMk cId="710268251" sldId="83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7EBD04D-874C-49C0-A254-2A6F45D9B04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B3B52A5-3A80-43A8-9709-679840832D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725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52EAC69-3F1D-4539-9CD1-68DDFAB6C1FB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B2C444-7E63-4103-85FA-1FE31E2158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10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dvanced_Message_Queuing_Protoco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dvanced_Message_Queuing_Protoco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621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09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6068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Advanced Message Queuing Protocol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335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96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302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42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874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035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Productivity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Eg</a:t>
            </a:r>
            <a:r>
              <a:rPr lang="en-US" dirty="0"/>
              <a:t>: RabbitMQ,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Simple Queue Service (SQS), Kafka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Advanced Message Queuing Protocol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907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Productivity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Eg</a:t>
            </a:r>
            <a:r>
              <a:rPr lang="en-US" dirty="0"/>
              <a:t>: RabbitMQ,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Simple Queue Service (SQS), Kafka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19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232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56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they are called queues. Not all of them guarantees FIFO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9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96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12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16" y="0"/>
            <a:ext cx="12224616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8462" y="6269981"/>
            <a:ext cx="1700338" cy="377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60" y="0"/>
            <a:ext cx="4034940" cy="29804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65412" y="1980986"/>
            <a:ext cx="9653513" cy="2387600"/>
          </a:xfrm>
        </p:spPr>
        <p:txBody>
          <a:bodyPr anchor="ctr"/>
          <a:lstStyle>
            <a:lvl1pPr algn="ctr" rtl="0">
              <a:defRPr sz="6000">
                <a:solidFill>
                  <a:srgbClr val="35383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81387" y="4802749"/>
            <a:ext cx="3331802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70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71" y="1649096"/>
            <a:ext cx="5068257" cy="3248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871" y="1649096"/>
            <a:ext cx="5068257" cy="3248883"/>
          </a:xfrm>
          <a:prstGeom prst="rect">
            <a:avLst/>
          </a:prstGeom>
        </p:spPr>
      </p:pic>
      <p:sp>
        <p:nvSpPr>
          <p:cNvPr id="11" name="Freeform 10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619" y="952500"/>
            <a:ext cx="26425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353839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410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363200" cy="723899"/>
          </a:xfrm>
        </p:spPr>
        <p:txBody>
          <a:bodyPr/>
          <a:lstStyle>
            <a:lvl1pPr algn="l" rtl="0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42"/>
            <a:ext cx="10363200" cy="5186363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 algn="l"/>
            <a:fld id="{085FC55E-D7AA-4507-97DA-CFE96CCDFE05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15D6F-CC33-4793-A71F-11DE8BC51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" y="55234"/>
            <a:ext cx="780730" cy="613432"/>
          </a:xfrm>
          <a:prstGeom prst="rect">
            <a:avLst/>
          </a:prstGeom>
        </p:spPr>
      </p:pic>
      <p:sp>
        <p:nvSpPr>
          <p:cNvPr id="7" name="AutoShape 4" descr="Image result for azure">
            <a:extLst>
              <a:ext uri="{FF2B5EF4-FFF2-40B4-BE49-F238E27FC236}">
                <a16:creationId xmlns:a16="http://schemas.microsoft.com/office/drawing/2014/main" id="{BC5473C1-6276-4BE6-AF64-390E16E8D5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719667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2500"/>
            <a:ext cx="4343400" cy="50502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952500"/>
            <a:ext cx="5257800" cy="50502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2500"/>
            <a:ext cx="3932237" cy="1104900"/>
          </a:xfrm>
        </p:spPr>
        <p:txBody>
          <a:bodyPr anchor="b"/>
          <a:lstStyle>
            <a:lvl1pPr algn="l"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2501"/>
            <a:ext cx="6172200" cy="4908550"/>
          </a:xfrm>
        </p:spPr>
        <p:txBody>
          <a:bodyPr/>
          <a:lstStyle>
            <a:lvl1pPr algn="l" rtl="0">
              <a:defRPr sz="3200"/>
            </a:lvl1pPr>
            <a:lvl2pPr algn="l" rtl="0">
              <a:defRPr sz="2800"/>
            </a:lvl2pPr>
            <a:lvl3pPr algn="l" rtl="0">
              <a:defRPr sz="2400"/>
            </a:lvl3pPr>
            <a:lvl4pPr algn="l" rtl="0">
              <a:defRPr sz="2000"/>
            </a:lvl4pPr>
            <a:lvl5pPr algn="l"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85FC55E-D7AA-4507-97DA-CFE96CCDFE05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2500"/>
            <a:ext cx="3932237" cy="1104900"/>
          </a:xfrm>
        </p:spPr>
        <p:txBody>
          <a:bodyPr anchor="b"/>
          <a:lstStyle>
            <a:lvl1pPr algn="l"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2501"/>
            <a:ext cx="6172200" cy="4908550"/>
          </a:xfrm>
        </p:spPr>
        <p:txBody>
          <a:bodyPr/>
          <a:lstStyle>
            <a:lvl1pPr marL="0" indent="0" algn="l" rtl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5555"/>
            <a:ext cx="9144000" cy="2387600"/>
          </a:xfrm>
        </p:spPr>
        <p:txBody>
          <a:bodyPr anchor="b"/>
          <a:lstStyle>
            <a:lvl1pPr algn="ctr"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5230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99" y="6356350"/>
            <a:ext cx="642257" cy="365125"/>
          </a:xfrm>
        </p:spPr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https://www.westconcomstor.com/content/dam/wcgcom/Global/Cloud/Vendors/Microsoft/Azure/Azure%20cloud.png">
            <a:extLst>
              <a:ext uri="{FF2B5EF4-FFF2-40B4-BE49-F238E27FC236}">
                <a16:creationId xmlns:a16="http://schemas.microsoft.com/office/drawing/2014/main" id="{87FC73B4-EFA2-4B97-AFBA-EBB24FB508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6" y="5330976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28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sp>
        <p:nvSpPr>
          <p:cNvPr id="18" name="Freeform 17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306" y="6452734"/>
            <a:ext cx="963468" cy="365125"/>
          </a:xfrm>
          <a:prstGeom prst="rect">
            <a:avLst/>
          </a:prstGeom>
        </p:spPr>
        <p:txBody>
          <a:bodyPr/>
          <a:lstStyle/>
          <a:p>
            <a:fld id="{7C32ED1F-6DFA-4270-B667-C6B2573DD1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22" y="2620524"/>
            <a:ext cx="6094878" cy="391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9122" y="2620524"/>
            <a:ext cx="6094878" cy="3918960"/>
          </a:xfrm>
          <a:prstGeom prst="rect">
            <a:avLst/>
          </a:prstGeom>
        </p:spPr>
      </p:pic>
      <p:sp>
        <p:nvSpPr>
          <p:cNvPr id="15" name="Freeform 14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1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4790"/>
            <a:ext cx="9677400" cy="520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9041" y="6452734"/>
            <a:ext cx="551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4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09EC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rgbClr val="35383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rgbClr val="3538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000" kern="1200">
          <a:solidFill>
            <a:srgbClr val="3538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rgbClr val="3538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rgbClr val="353839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56">
          <p15:clr>
            <a:srgbClr val="F26B43"/>
          </p15:clr>
        </p15:guide>
        <p15:guide id="3" orient="horz" pos="6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@varunkumar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://cloudavenue.i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bus-messaging/service-bus-messaging-overview" TargetMode="External"/><Relationship Id="rId7" Type="http://schemas.openxmlformats.org/officeDocument/2006/relationships/hyperlink" Target="https://cloudavenue.in/2019/03/22/export-and-import-entities-with-set-configurations-and-authorization-rules-using-servicebus-explor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avenue.in/2018/08/08/servicebusexplorer/" TargetMode="External"/><Relationship Id="rId5" Type="http://schemas.openxmlformats.org/officeDocument/2006/relationships/hyperlink" Target="https://cloudavenue.in/azure-service-bus/" TargetMode="External"/><Relationship Id="rId4" Type="http://schemas.openxmlformats.org/officeDocument/2006/relationships/hyperlink" Target="https://www.knowledgehut.com/blog/cloud-computing/delivering-messages-made-easy-with-azure-service-bu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235" y="2545493"/>
            <a:ext cx="6539280" cy="1927653"/>
          </a:xfrm>
        </p:spPr>
        <p:txBody>
          <a:bodyPr>
            <a:normAutofit/>
          </a:bodyPr>
          <a:lstStyle/>
          <a:p>
            <a:pPr rtl="0"/>
            <a:r>
              <a:rPr lang="en-US" sz="5400" dirty="0"/>
              <a:t>Microsoft Azure Service Bus</a:t>
            </a:r>
            <a:endParaRPr lang="he-IL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4692" y="5012809"/>
            <a:ext cx="3850642" cy="2267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Varun Kumar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hlinkClick r:id="rId3"/>
              </a:rPr>
              <a:t>me@varunkumar.in</a:t>
            </a:r>
            <a:r>
              <a:rPr lang="en-US" dirty="0"/>
              <a:t> </a:t>
            </a:r>
          </a:p>
          <a:p>
            <a:r>
              <a:rPr lang="en-US">
                <a:hlinkClick r:id="rId4"/>
              </a:rPr>
              <a:t>http://CloudAvenue.</a:t>
            </a:r>
            <a:r>
              <a:rPr lang="en-US" dirty="0">
                <a:hlinkClick r:id="rId4"/>
              </a:rPr>
              <a:t>in/</a:t>
            </a:r>
            <a:r>
              <a:rPr lang="en-US" dirty="0"/>
              <a:t> </a:t>
            </a:r>
          </a:p>
        </p:txBody>
      </p:sp>
      <p:pic>
        <p:nvPicPr>
          <p:cNvPr id="6154" name="Picture 10" descr="https://www.westconcomstor.com/content/dam/wcgcom/Global/Cloud/Vendors/Microsoft/Azure/Azure%20cloud.png">
            <a:extLst>
              <a:ext uri="{FF2B5EF4-FFF2-40B4-BE49-F238E27FC236}">
                <a16:creationId xmlns:a16="http://schemas.microsoft.com/office/drawing/2014/main" id="{ADE4EF54-12D6-426C-AF70-B5B6361B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6" y="5330976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8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89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 Bus Architecture</a:t>
            </a:r>
            <a:endParaRPr lang="he-IL" dirty="0"/>
          </a:p>
        </p:txBody>
      </p:sp>
      <p:pic>
        <p:nvPicPr>
          <p:cNvPr id="4098" name="Picture 2" descr="Processing of Incoming Messaging Requests">
            <a:extLst>
              <a:ext uri="{FF2B5EF4-FFF2-40B4-BE49-F238E27FC236}">
                <a16:creationId xmlns:a16="http://schemas.microsoft.com/office/drawing/2014/main" id="{9EC5BBE6-2EF2-44B9-B994-1D9004E7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9" y="1375461"/>
            <a:ext cx="11522972" cy="402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89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Quotas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551610"/>
              </p:ext>
            </p:extLst>
          </p:nvPr>
        </p:nvGraphicFramePr>
        <p:xfrm>
          <a:off x="665628" y="1095935"/>
          <a:ext cx="10535771" cy="539589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66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081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Limit/Quota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843"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Queue/topic size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1, 2, 3, 4 or 5 GB.</a:t>
                      </a:r>
                      <a:br>
                        <a:rPr lang="en-US" sz="2000" kern="1200" dirty="0"/>
                      </a:br>
                      <a:r>
                        <a:rPr lang="en-US" sz="2000" kern="1200" dirty="0"/>
                        <a:t>If partitioning is enabled - 80 GB.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54"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Number of concurrent connections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 err="1"/>
                        <a:t>NetMessaging</a:t>
                      </a:r>
                      <a:r>
                        <a:rPr lang="en-US" sz="2000" kern="1200" dirty="0"/>
                        <a:t>: 1,000</a:t>
                      </a:r>
                      <a:br>
                        <a:rPr lang="en-US" sz="2000" kern="1200" dirty="0"/>
                      </a:br>
                      <a:r>
                        <a:rPr lang="en-US" sz="2000" kern="1200" dirty="0"/>
                        <a:t>AMQP: 5,000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54"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Number of topics/queues per service namespace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10,000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54"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Number of partitioned topics/queues per service namespace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Basic and Standard Tiers - 100</a:t>
                      </a:r>
                      <a:br>
                        <a:rPr lang="en-US" sz="2000" kern="1200" dirty="0"/>
                      </a:br>
                      <a:r>
                        <a:rPr lang="en-US" sz="2000" kern="1200" dirty="0"/>
                        <a:t>Premium - 1,000 (per messaging unit)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954"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Message size for a queue/topic/subscription entity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Maximum message size: 256KB (Standard tier) / 1MB (Premium tier). 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954"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Number of subscriptions per topic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kern="1200" dirty="0"/>
                        <a:t>2,000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65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58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More..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42"/>
            <a:ext cx="10363200" cy="5186363"/>
          </a:xfrm>
        </p:spPr>
        <p:txBody>
          <a:bodyPr/>
          <a:lstStyle/>
          <a:p>
            <a:r>
              <a:rPr lang="en-US" b="1" cap="all" dirty="0"/>
              <a:t>DEAD-LETTER</a:t>
            </a:r>
            <a:r>
              <a:rPr lang="en-US" dirty="0"/>
              <a:t> - To handle poisonous messages</a:t>
            </a:r>
          </a:p>
          <a:p>
            <a:r>
              <a:rPr lang="en-US" b="1"/>
              <a:t>Sessions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To send messages greater than 256KB or to send messages that need to be processed together</a:t>
            </a:r>
          </a:p>
          <a:p>
            <a:r>
              <a:rPr lang="en-US" b="1" dirty="0" err="1"/>
              <a:t>RenewLock</a:t>
            </a:r>
            <a:r>
              <a:rPr lang="en-US" dirty="0"/>
              <a:t> – To extend lock duration</a:t>
            </a:r>
          </a:p>
          <a:p>
            <a:r>
              <a:rPr lang="en-US" b="1" dirty="0"/>
              <a:t>Batching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779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https://docs.microsoft.com/en-us/azure/service-bus-messaging/service-bus-messaging-overview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https://www.knowledgehut.com/blog/cloud-computing/delivering-messages-made-easy-with-azure-service-bus</a:t>
            </a:r>
            <a:endParaRPr lang="en-US" dirty="0"/>
          </a:p>
          <a:p>
            <a:r>
              <a:rPr lang="en-US" dirty="0">
                <a:hlinkClick r:id="rId5"/>
              </a:rPr>
              <a:t>https://cloudavenue.in/azure-service-bus/</a:t>
            </a:r>
            <a:endParaRPr lang="en-US" dirty="0"/>
          </a:p>
          <a:p>
            <a:r>
              <a:rPr lang="en-US" dirty="0">
                <a:hlinkClick r:id="rId6"/>
              </a:rPr>
              <a:t>https://cloudavenue.in/2018/08/08/servicebusexplorer/</a:t>
            </a:r>
            <a:endParaRPr lang="en-US" dirty="0"/>
          </a:p>
          <a:p>
            <a:r>
              <a:rPr lang="en-US" dirty="0">
                <a:hlinkClick r:id="rId7"/>
              </a:rPr>
              <a:t>https://cloudavenue.in/2019/03/22/export-and-import-entities-with-set-configurations-and-authorization-rules-using-servicebus-explorer/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026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77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3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42"/>
            <a:ext cx="10363200" cy="5186363"/>
          </a:xfrm>
        </p:spPr>
        <p:txBody>
          <a:bodyPr/>
          <a:lstStyle/>
          <a:p>
            <a:r>
              <a:rPr lang="en-GB" b="1" dirty="0"/>
              <a:t> What are Messaging Queues?</a:t>
            </a:r>
          </a:p>
          <a:p>
            <a:r>
              <a:rPr lang="en-GB" b="1" dirty="0"/>
              <a:t> Its Need</a:t>
            </a:r>
          </a:p>
          <a:p>
            <a:r>
              <a:rPr lang="en-GB" b="1" dirty="0"/>
              <a:t> Azure Offerings</a:t>
            </a:r>
          </a:p>
          <a:p>
            <a:r>
              <a:rPr lang="en-GB" b="1" dirty="0"/>
              <a:t> Demo</a:t>
            </a:r>
          </a:p>
          <a:p>
            <a:r>
              <a:rPr lang="en-GB" b="1" dirty="0"/>
              <a:t> Service Bus Architecture</a:t>
            </a:r>
          </a:p>
          <a:p>
            <a:r>
              <a:rPr lang="en-GB" b="1" dirty="0"/>
              <a:t> Limits and Quotas</a:t>
            </a:r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  <a:p>
            <a:endParaRPr lang="he-IL" dirty="0"/>
          </a:p>
        </p:txBody>
      </p:sp>
      <p:pic>
        <p:nvPicPr>
          <p:cNvPr id="1026" name="Picture 2" descr="Image result for agenda">
            <a:extLst>
              <a:ext uri="{FF2B5EF4-FFF2-40B4-BE49-F238E27FC236}">
                <a16:creationId xmlns:a16="http://schemas.microsoft.com/office/drawing/2014/main" id="{28585F0B-B761-474B-B531-130C659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09" y="1708348"/>
            <a:ext cx="3008185" cy="309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2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363200" cy="723899"/>
          </a:xfrm>
        </p:spPr>
        <p:txBody>
          <a:bodyPr/>
          <a:lstStyle/>
          <a:p>
            <a:r>
              <a:rPr lang="en-US" dirty="0"/>
              <a:t>Messaging Queues</a:t>
            </a:r>
          </a:p>
        </p:txBody>
      </p:sp>
      <p:pic>
        <p:nvPicPr>
          <p:cNvPr id="2052" name="Picture 4" descr="Message queue">
            <a:extLst>
              <a:ext uri="{FF2B5EF4-FFF2-40B4-BE49-F238E27FC236}">
                <a16:creationId xmlns:a16="http://schemas.microsoft.com/office/drawing/2014/main" id="{F3E9E054-6576-4C22-AC42-55C3B3D5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7" y="740376"/>
            <a:ext cx="78105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363200" cy="723899"/>
          </a:xfrm>
        </p:spPr>
        <p:txBody>
          <a:bodyPr/>
          <a:lstStyle/>
          <a:p>
            <a:r>
              <a:rPr lang="en-US" dirty="0"/>
              <a:t>Messaging Queues (Contd..)</a:t>
            </a:r>
          </a:p>
        </p:txBody>
      </p:sp>
      <p:pic>
        <p:nvPicPr>
          <p:cNvPr id="9" name="Picture 2" descr="SQS_img_queue">
            <a:extLst>
              <a:ext uri="{FF2B5EF4-FFF2-40B4-BE49-F238E27FC236}">
                <a16:creationId xmlns:a16="http://schemas.microsoft.com/office/drawing/2014/main" id="{4B0737F0-0C1C-4CF2-BE05-2CE74DCD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23900"/>
            <a:ext cx="9525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16C292-6A1A-4B84-B5DB-1FE99A6C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Medium of information Exchange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30A8F9-851F-4913-BAD9-CCA0C174A5B1}"/>
              </a:ext>
            </a:extLst>
          </p:cNvPr>
          <p:cNvSpPr txBox="1">
            <a:spLocks/>
          </p:cNvSpPr>
          <p:nvPr/>
        </p:nvSpPr>
        <p:spPr>
          <a:xfrm>
            <a:off x="838200" y="3113903"/>
            <a:ext cx="10363200" cy="35254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kern="1200">
                <a:solidFill>
                  <a:srgbClr val="35383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3538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kern="1200">
                <a:solidFill>
                  <a:srgbClr val="3538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rgbClr val="3538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rgbClr val="353839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en-US" sz="3200" dirty="0"/>
              <a:t>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3200" dirty="0"/>
              <a:t>   Simplified Decoupling                                        Reliability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3200" dirty="0"/>
              <a:t>                                                 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3200" dirty="0"/>
              <a:t>			             Granular Scalability</a:t>
            </a: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sz="3200" dirty="0"/>
          </a:p>
        </p:txBody>
      </p:sp>
      <p:pic>
        <p:nvPicPr>
          <p:cNvPr id="12" name="Picture 11" descr="sqs_seo_decouplling">
            <a:extLst>
              <a:ext uri="{FF2B5EF4-FFF2-40B4-BE49-F238E27FC236}">
                <a16:creationId xmlns:a16="http://schemas.microsoft.com/office/drawing/2014/main" id="{0E5551C3-30AA-4B3A-BE96-31FC7AFF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0" y="2748451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qs_seo_scalability">
            <a:extLst>
              <a:ext uri="{FF2B5EF4-FFF2-40B4-BE49-F238E27FC236}">
                <a16:creationId xmlns:a16="http://schemas.microsoft.com/office/drawing/2014/main" id="{855AC0AF-D337-4D4A-8578-3A9EF9FB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55" y="457079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sqs_seo_reliability">
            <a:extLst>
              <a:ext uri="{FF2B5EF4-FFF2-40B4-BE49-F238E27FC236}">
                <a16:creationId xmlns:a16="http://schemas.microsoft.com/office/drawing/2014/main" id="{8529893E-4BED-4322-AB65-FFEF0618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00" y="2729145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53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FA96-C841-4150-B97B-BDAB2DE3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point system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83AF52A1-BDE3-4E7F-A9E0-DE1F4CA1CC71}"/>
              </a:ext>
            </a:extLst>
          </p:cNvPr>
          <p:cNvSpPr/>
          <p:nvPr/>
        </p:nvSpPr>
        <p:spPr>
          <a:xfrm>
            <a:off x="2488150" y="2912044"/>
            <a:ext cx="2057400" cy="838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Sender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2AC71F9-05FF-4037-9BFF-6A9C4B78432E}"/>
              </a:ext>
            </a:extLst>
          </p:cNvPr>
          <p:cNvSpPr/>
          <p:nvPr/>
        </p:nvSpPr>
        <p:spPr>
          <a:xfrm>
            <a:off x="5935669" y="2889296"/>
            <a:ext cx="2057400" cy="838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Receiver</a:t>
            </a:r>
          </a:p>
        </p:txBody>
      </p:sp>
      <p:sp>
        <p:nvSpPr>
          <p:cNvPr id="8" name="Left-Right Arrow 6">
            <a:extLst>
              <a:ext uri="{FF2B5EF4-FFF2-40B4-BE49-F238E27FC236}">
                <a16:creationId xmlns:a16="http://schemas.microsoft.com/office/drawing/2014/main" id="{8515DEA6-BA6D-420D-863F-DFE1793676BC}"/>
              </a:ext>
            </a:extLst>
          </p:cNvPr>
          <p:cNvSpPr/>
          <p:nvPr/>
        </p:nvSpPr>
        <p:spPr>
          <a:xfrm>
            <a:off x="4545549" y="3228512"/>
            <a:ext cx="1379839" cy="305520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0" name="Picture 10" descr="Image result for busy">
            <a:extLst>
              <a:ext uri="{FF2B5EF4-FFF2-40B4-BE49-F238E27FC236}">
                <a16:creationId xmlns:a16="http://schemas.microsoft.com/office/drawing/2014/main" id="{D985CF9F-A594-4535-90A2-8F53B3984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49" y="2177781"/>
            <a:ext cx="1153363" cy="115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busy">
            <a:extLst>
              <a:ext uri="{FF2B5EF4-FFF2-40B4-BE49-F238E27FC236}">
                <a16:creationId xmlns:a16="http://schemas.microsoft.com/office/drawing/2014/main" id="{E3225A5B-ED1C-44CC-AEEF-8D3A0E06A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280" y="1136260"/>
            <a:ext cx="1530178" cy="15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://s3.amazonaws.com/pix.iemoji.com/images/emoji/apple/ios-11/256/sleeping-face.png">
            <a:extLst>
              <a:ext uri="{FF2B5EF4-FFF2-40B4-BE49-F238E27FC236}">
                <a16:creationId xmlns:a16="http://schemas.microsoft.com/office/drawing/2014/main" id="{49919284-7660-491B-AC38-526B7531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51" y="3750244"/>
            <a:ext cx="1115920" cy="11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://retrobadge.co.uk/wp-content/uploads/13086-system-down-computer-badge-1.jpg">
            <a:extLst>
              <a:ext uri="{FF2B5EF4-FFF2-40B4-BE49-F238E27FC236}">
                <a16:creationId xmlns:a16="http://schemas.microsoft.com/office/drawing/2014/main" id="{BA505152-736D-43A2-A392-B2E1B1A1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95850"/>
            <a:ext cx="1180199" cy="118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Image result for waiting">
            <a:extLst>
              <a:ext uri="{FF2B5EF4-FFF2-40B4-BE49-F238E27FC236}">
                <a16:creationId xmlns:a16="http://schemas.microsoft.com/office/drawing/2014/main" id="{398A2F11-2906-44C9-871B-B9463D747D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8461"/>
            <a:ext cx="1563566" cy="156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24" descr="Image result for timeout">
            <a:extLst>
              <a:ext uri="{FF2B5EF4-FFF2-40B4-BE49-F238E27FC236}">
                <a16:creationId xmlns:a16="http://schemas.microsoft.com/office/drawing/2014/main" id="{66E292B7-3628-4B10-8AB5-71975B9263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9429" y="1712849"/>
            <a:ext cx="101199" cy="1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46" name="Picture 26" descr="Image result for timeout">
            <a:extLst>
              <a:ext uri="{FF2B5EF4-FFF2-40B4-BE49-F238E27FC236}">
                <a16:creationId xmlns:a16="http://schemas.microsoft.com/office/drawing/2014/main" id="{CA002C30-6603-4B53-8BFD-FFABAA69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441" y="2412707"/>
            <a:ext cx="815805" cy="81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27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727E-A6F5-4FC6-85EC-99DFE263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EA5FE-B829-4F0A-B98C-387DB38BD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371"/>
            <a:ext cx="12182475" cy="214312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D9CE021-FCD3-417A-8BF0-CDE38D1B2FB7}"/>
              </a:ext>
            </a:extLst>
          </p:cNvPr>
          <p:cNvGrpSpPr/>
          <p:nvPr/>
        </p:nvGrpSpPr>
        <p:grpSpPr>
          <a:xfrm>
            <a:off x="1056619" y="3360094"/>
            <a:ext cx="2652843" cy="2101594"/>
            <a:chOff x="5107948" y="2528717"/>
            <a:chExt cx="1976104" cy="1976104"/>
          </a:xfrm>
        </p:grpSpPr>
        <p:sp>
          <p:nvSpPr>
            <p:cNvPr id="16" name="Oval 33">
              <a:extLst>
                <a:ext uri="{FF2B5EF4-FFF2-40B4-BE49-F238E27FC236}">
                  <a16:creationId xmlns:a16="http://schemas.microsoft.com/office/drawing/2014/main" id="{1578A60A-DBEF-42A1-A331-BC3FFFCCE39C}"/>
                </a:ext>
              </a:extLst>
            </p:cNvPr>
            <p:cNvSpPr/>
            <p:nvPr/>
          </p:nvSpPr>
          <p:spPr>
            <a:xfrm>
              <a:off x="5107948" y="2528717"/>
              <a:ext cx="1976104" cy="19761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32"/>
              <a:endParaRPr lang="en-US" sz="2398" dirty="0" err="1">
                <a:solidFill>
                  <a:srgbClr val="FFFFFF"/>
                </a:solidFill>
              </a:endParaRPr>
            </a:p>
          </p:txBody>
        </p:sp>
        <p:sp>
          <p:nvSpPr>
            <p:cNvPr id="17" name="Oval 33">
              <a:extLst>
                <a:ext uri="{FF2B5EF4-FFF2-40B4-BE49-F238E27FC236}">
                  <a16:creationId xmlns:a16="http://schemas.microsoft.com/office/drawing/2014/main" id="{D0959100-6359-4B4B-B1CA-E83B5EB2F8AB}"/>
                </a:ext>
              </a:extLst>
            </p:cNvPr>
            <p:cNvSpPr/>
            <p:nvPr/>
          </p:nvSpPr>
          <p:spPr>
            <a:xfrm>
              <a:off x="5192075" y="2612844"/>
              <a:ext cx="1807850" cy="1807851"/>
            </a:xfrm>
            <a:prstGeom prst="ellipse">
              <a:avLst/>
            </a:prstGeom>
            <a:solidFill>
              <a:schemeClr val="accent1"/>
            </a:solidFill>
            <a:ln w="88900"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32"/>
              <a:r>
                <a:rPr lang="en-US" sz="2398" dirty="0">
                  <a:solidFill>
                    <a:srgbClr val="FFFFFF"/>
                  </a:solidFill>
                </a:rPr>
                <a:t>Queues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1F3A93-B4F0-45FD-9135-D18BD3C0F184}"/>
              </a:ext>
            </a:extLst>
          </p:cNvPr>
          <p:cNvGrpSpPr/>
          <p:nvPr/>
        </p:nvGrpSpPr>
        <p:grpSpPr>
          <a:xfrm>
            <a:off x="4764817" y="3360094"/>
            <a:ext cx="2652843" cy="2101594"/>
            <a:chOff x="5107948" y="2528717"/>
            <a:chExt cx="1976104" cy="1976104"/>
          </a:xfrm>
        </p:grpSpPr>
        <p:sp>
          <p:nvSpPr>
            <p:cNvPr id="19" name="Oval 33">
              <a:extLst>
                <a:ext uri="{FF2B5EF4-FFF2-40B4-BE49-F238E27FC236}">
                  <a16:creationId xmlns:a16="http://schemas.microsoft.com/office/drawing/2014/main" id="{1163D3AA-9709-4A26-A641-785145DC2AD3}"/>
                </a:ext>
              </a:extLst>
            </p:cNvPr>
            <p:cNvSpPr/>
            <p:nvPr/>
          </p:nvSpPr>
          <p:spPr>
            <a:xfrm>
              <a:off x="5107948" y="2528717"/>
              <a:ext cx="1976104" cy="19761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32"/>
              <a:endParaRPr lang="en-US" sz="2398" dirty="0" err="1">
                <a:solidFill>
                  <a:srgbClr val="FFFFFF"/>
                </a:solidFill>
              </a:endParaRPr>
            </a:p>
          </p:txBody>
        </p:sp>
        <p:sp>
          <p:nvSpPr>
            <p:cNvPr id="20" name="Oval 33">
              <a:extLst>
                <a:ext uri="{FF2B5EF4-FFF2-40B4-BE49-F238E27FC236}">
                  <a16:creationId xmlns:a16="http://schemas.microsoft.com/office/drawing/2014/main" id="{C1D3F4FD-D3DC-4BD8-BA05-A2973AB7DFBD}"/>
                </a:ext>
              </a:extLst>
            </p:cNvPr>
            <p:cNvSpPr/>
            <p:nvPr/>
          </p:nvSpPr>
          <p:spPr>
            <a:xfrm>
              <a:off x="5192075" y="2612844"/>
              <a:ext cx="1807850" cy="1807851"/>
            </a:xfrm>
            <a:prstGeom prst="ellipse">
              <a:avLst/>
            </a:prstGeom>
            <a:solidFill>
              <a:schemeClr val="accent1"/>
            </a:solidFill>
            <a:ln w="88900"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32"/>
              <a:r>
                <a:rPr lang="en-US" sz="2398" dirty="0">
                  <a:solidFill>
                    <a:srgbClr val="FFFFFF"/>
                  </a:solidFill>
                </a:rPr>
                <a:t>Topics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19DE78-FFA3-4524-B445-816F181E348C}"/>
              </a:ext>
            </a:extLst>
          </p:cNvPr>
          <p:cNvGrpSpPr/>
          <p:nvPr/>
        </p:nvGrpSpPr>
        <p:grpSpPr>
          <a:xfrm>
            <a:off x="8586003" y="3360094"/>
            <a:ext cx="2652843" cy="2101594"/>
            <a:chOff x="5107948" y="2528717"/>
            <a:chExt cx="1976104" cy="1976104"/>
          </a:xfrm>
        </p:grpSpPr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87A37E3B-6FE3-4F7B-A2D6-088CE3387FCD}"/>
                </a:ext>
              </a:extLst>
            </p:cNvPr>
            <p:cNvSpPr/>
            <p:nvPr/>
          </p:nvSpPr>
          <p:spPr>
            <a:xfrm>
              <a:off x="5107948" y="2528717"/>
              <a:ext cx="1976104" cy="19761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32"/>
              <a:endParaRPr lang="en-US" sz="2398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Oval 33">
              <a:extLst>
                <a:ext uri="{FF2B5EF4-FFF2-40B4-BE49-F238E27FC236}">
                  <a16:creationId xmlns:a16="http://schemas.microsoft.com/office/drawing/2014/main" id="{75450B43-70AB-412B-B95C-7242CF4988FC}"/>
                </a:ext>
              </a:extLst>
            </p:cNvPr>
            <p:cNvSpPr/>
            <p:nvPr/>
          </p:nvSpPr>
          <p:spPr>
            <a:xfrm>
              <a:off x="5192075" y="2612844"/>
              <a:ext cx="1807850" cy="1807851"/>
            </a:xfrm>
            <a:prstGeom prst="ellipse">
              <a:avLst/>
            </a:prstGeom>
            <a:solidFill>
              <a:schemeClr val="accent1"/>
            </a:solidFill>
            <a:ln w="88900"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32"/>
              <a:r>
                <a:rPr lang="en-US" sz="2398" dirty="0">
                  <a:solidFill>
                    <a:srgbClr val="FFFFFF"/>
                  </a:solidFill>
                </a:rPr>
                <a:t>Relays</a:t>
              </a:r>
            </a:p>
          </p:txBody>
        </p:sp>
      </p:grpSp>
      <p:sp>
        <p:nvSpPr>
          <p:cNvPr id="26" name="Scroll: Horizontal 25">
            <a:extLst>
              <a:ext uri="{FF2B5EF4-FFF2-40B4-BE49-F238E27FC236}">
                <a16:creationId xmlns:a16="http://schemas.microsoft.com/office/drawing/2014/main" id="{3D676D90-91DD-4E33-B629-4698ACAB2859}"/>
              </a:ext>
            </a:extLst>
          </p:cNvPr>
          <p:cNvSpPr/>
          <p:nvPr/>
        </p:nvSpPr>
        <p:spPr>
          <a:xfrm>
            <a:off x="1056619" y="5551157"/>
            <a:ext cx="6361040" cy="518983"/>
          </a:xfrm>
          <a:prstGeom prst="horizontalScroll">
            <a:avLst/>
          </a:prstGeom>
          <a:solidFill>
            <a:srgbClr val="FBF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Brokered Messaging</a:t>
            </a:r>
          </a:p>
        </p:txBody>
      </p:sp>
    </p:spTree>
    <p:extLst>
      <p:ext uri="{BB962C8B-B14F-4D97-AF65-F5344CB8AC3E}">
        <p14:creationId xmlns:p14="http://schemas.microsoft.com/office/powerpoint/2010/main" val="475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decel="5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18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decel="5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8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mph" presetSubtype="0" decel="5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8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decel="5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8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decel="5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18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decel="5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8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42"/>
            <a:ext cx="10363200" cy="5186363"/>
          </a:xfrm>
        </p:spPr>
        <p:txBody>
          <a:bodyPr/>
          <a:lstStyle/>
          <a:p>
            <a:r>
              <a:rPr lang="en-GB" dirty="0"/>
              <a:t>Guarantees FIFO</a:t>
            </a:r>
          </a:p>
          <a:p>
            <a:r>
              <a:rPr lang="en-GB" dirty="0"/>
              <a:t>Message Receive</a:t>
            </a:r>
          </a:p>
          <a:p>
            <a:pPr lvl="1"/>
            <a:r>
              <a:rPr lang="en-US" dirty="0" err="1"/>
              <a:t>ReceiveAndDelete</a:t>
            </a:r>
            <a:endParaRPr lang="en-US" dirty="0"/>
          </a:p>
          <a:p>
            <a:pPr lvl="1"/>
            <a:r>
              <a:rPr lang="en-US" dirty="0" err="1"/>
              <a:t>PeekLock</a:t>
            </a:r>
            <a:endParaRPr lang="en-GB" dirty="0"/>
          </a:p>
          <a:p>
            <a:r>
              <a:rPr lang="en-GB" dirty="0"/>
              <a:t>Single Receiver</a:t>
            </a:r>
          </a:p>
          <a:p>
            <a:pPr lvl="1"/>
            <a:r>
              <a:rPr lang="en-GB" dirty="0"/>
              <a:t>Unique </a:t>
            </a:r>
            <a:r>
              <a:rPr lang="en-GB" dirty="0" err="1"/>
              <a:t>MessageID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he-IL" dirty="0"/>
          </a:p>
        </p:txBody>
      </p:sp>
      <p:pic>
        <p:nvPicPr>
          <p:cNvPr id="1026" name="Picture 2" descr="https://docs.microsoft.com/en-us/azure/service-bus-messaging/media/service-bus-fundamentals-hybrid-solutions/svcbus_02_queues.png">
            <a:extLst>
              <a:ext uri="{FF2B5EF4-FFF2-40B4-BE49-F238E27FC236}">
                <a16:creationId xmlns:a16="http://schemas.microsoft.com/office/drawing/2014/main" id="{72E70588-3A42-4414-A904-51758A2A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93" y="966942"/>
            <a:ext cx="7619227" cy="513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5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Topics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42"/>
            <a:ext cx="10363200" cy="5186363"/>
          </a:xfrm>
        </p:spPr>
        <p:txBody>
          <a:bodyPr/>
          <a:lstStyle/>
          <a:p>
            <a:r>
              <a:rPr lang="en-US" dirty="0"/>
              <a:t>Publish &amp; Subscribe </a:t>
            </a:r>
          </a:p>
          <a:p>
            <a:pPr marL="0" indent="0">
              <a:buNone/>
            </a:pPr>
            <a:r>
              <a:rPr lang="en-US" dirty="0"/>
              <a:t>	(pub/sub)</a:t>
            </a:r>
            <a:endParaRPr lang="en-GB" dirty="0"/>
          </a:p>
          <a:p>
            <a:r>
              <a:rPr lang="en-GB" dirty="0"/>
              <a:t>Subscription</a:t>
            </a:r>
          </a:p>
          <a:p>
            <a:pPr lvl="1"/>
            <a:r>
              <a:rPr lang="en-US" dirty="0"/>
              <a:t>Filter</a:t>
            </a:r>
            <a:endParaRPr lang="en-GB" dirty="0"/>
          </a:p>
          <a:p>
            <a:r>
              <a:rPr lang="en-GB" dirty="0"/>
              <a:t>Multiple Receivers</a:t>
            </a:r>
          </a:p>
          <a:p>
            <a:pPr marL="0" indent="0">
              <a:buNone/>
            </a:pPr>
            <a:endParaRPr lang="en-GB" dirty="0"/>
          </a:p>
          <a:p>
            <a:endParaRPr lang="he-IL" dirty="0"/>
          </a:p>
        </p:txBody>
      </p:sp>
      <p:pic>
        <p:nvPicPr>
          <p:cNvPr id="2050" name="Picture 2" descr="https://docs.microsoft.com/en-us/azure/service-bus-messaging/media/service-bus-fundamentals-hybrid-solutions/svcbus_03_topicsandsubscriptions.png">
            <a:extLst>
              <a:ext uri="{FF2B5EF4-FFF2-40B4-BE49-F238E27FC236}">
                <a16:creationId xmlns:a16="http://schemas.microsoft.com/office/drawing/2014/main" id="{E1CC4EBA-D919-4E4E-ABEF-DCEE50FC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73" y="966941"/>
            <a:ext cx="7587273" cy="460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9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Relays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42"/>
            <a:ext cx="10363200" cy="5186363"/>
          </a:xfrm>
        </p:spPr>
        <p:txBody>
          <a:bodyPr/>
          <a:lstStyle/>
          <a:p>
            <a:r>
              <a:rPr lang="en-US" dirty="0"/>
              <a:t>Two way communication</a:t>
            </a:r>
          </a:p>
          <a:p>
            <a:r>
              <a:rPr lang="en-US" dirty="0"/>
              <a:t>Requires both Sender and </a:t>
            </a:r>
          </a:p>
          <a:p>
            <a:pPr marL="0" indent="0">
              <a:buNone/>
            </a:pPr>
            <a:r>
              <a:rPr lang="en-US" dirty="0"/>
              <a:t>    Receiver to be live</a:t>
            </a:r>
          </a:p>
          <a:p>
            <a:r>
              <a:rPr lang="en-US" dirty="0"/>
              <a:t>Created  and deleted</a:t>
            </a:r>
          </a:p>
          <a:p>
            <a:pPr marL="0" indent="0">
              <a:buNone/>
            </a:pPr>
            <a:r>
              <a:rPr lang="en-US" dirty="0"/>
              <a:t>   Automatically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he-IL" dirty="0"/>
          </a:p>
        </p:txBody>
      </p:sp>
      <p:pic>
        <p:nvPicPr>
          <p:cNvPr id="2052" name="Picture 4" descr="https://docs.microsoft.com/en-us/azure/service-bus-messaging/media/service-bus-fundamentals-hybrid-solutions/svcbus_04_relay.png">
            <a:extLst>
              <a:ext uri="{FF2B5EF4-FFF2-40B4-BE49-F238E27FC236}">
                <a16:creationId xmlns:a16="http://schemas.microsoft.com/office/drawing/2014/main" id="{C276D43D-EC1A-4208-ADA5-7362DB7CE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05" y="1374714"/>
            <a:ext cx="6571762" cy="287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03541"/>
      </p:ext>
    </p:extLst>
  </p:cSld>
  <p:clrMapOvr>
    <a:masterClrMapping/>
  </p:clrMapOvr>
</p:sld>
</file>

<file path=ppt/theme/theme1.xml><?xml version="1.0" encoding="utf-8"?>
<a:theme xmlns:a="http://schemas.openxmlformats.org/drawingml/2006/main" name="CodeValue">
  <a:themeElements>
    <a:clrScheme name="Code Value">
      <a:dk1>
        <a:srgbClr val="66747C"/>
      </a:dk1>
      <a:lt1>
        <a:srgbClr val="FFFFFF"/>
      </a:lt1>
      <a:dk2>
        <a:srgbClr val="353839"/>
      </a:dk2>
      <a:lt2>
        <a:srgbClr val="FFFFFF"/>
      </a:lt2>
      <a:accent1>
        <a:srgbClr val="509EC3"/>
      </a:accent1>
      <a:accent2>
        <a:srgbClr val="66747C"/>
      </a:accent2>
      <a:accent3>
        <a:srgbClr val="92D050"/>
      </a:accent3>
      <a:accent4>
        <a:srgbClr val="954F72"/>
      </a:accent4>
      <a:accent5>
        <a:srgbClr val="235066"/>
      </a:accent5>
      <a:accent6>
        <a:srgbClr val="D8D8D8"/>
      </a:accent6>
      <a:hlink>
        <a:srgbClr val="509EC3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" id="{AFF8A413-6798-49ED-BCAE-FAFA81BC9853}" vid="{3BC11452-7CE9-4B0F-814D-843A66C9F0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CodeValue</Template>
  <TotalTime>9484</TotalTime>
  <Words>390</Words>
  <Application>Microsoft Office PowerPoint</Application>
  <PresentationFormat>Widescreen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CodeValue</vt:lpstr>
      <vt:lpstr>Microsoft Azure Service Bus</vt:lpstr>
      <vt:lpstr>Agenda</vt:lpstr>
      <vt:lpstr>Messaging Queues</vt:lpstr>
      <vt:lpstr>Messaging Queues (Contd..)</vt:lpstr>
      <vt:lpstr>Point to point system</vt:lpstr>
      <vt:lpstr>Service Bus</vt:lpstr>
      <vt:lpstr>Queues</vt:lpstr>
      <vt:lpstr>Topics</vt:lpstr>
      <vt:lpstr>Relays</vt:lpstr>
      <vt:lpstr>PowerPoint Presentation</vt:lpstr>
      <vt:lpstr>Service Bus Architecture</vt:lpstr>
      <vt:lpstr>Limits and Quotas</vt:lpstr>
      <vt:lpstr>Some More..</vt:lpstr>
      <vt:lpstr>References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FLiess</dc:creator>
  <cp:keywords>Azure</cp:keywords>
  <cp:lastModifiedBy>Varun Kumar</cp:lastModifiedBy>
  <cp:revision>349</cp:revision>
  <dcterms:created xsi:type="dcterms:W3CDTF">2015-01-20T09:00:52Z</dcterms:created>
  <dcterms:modified xsi:type="dcterms:W3CDTF">2020-11-18T14:23:27Z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varkum@microsoft.com</vt:lpwstr>
  </property>
  <property fmtid="{D5CDD505-2E9C-101B-9397-08002B2CF9AE}" pid="5" name="MSIP_Label_f42aa342-8706-4288-bd11-ebb85995028c_SetDate">
    <vt:lpwstr>2018-02-12T18:36:15.5337387Z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