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15E13-3320-4FA9-9609-6645CEF1C300}" v="171" dt="2024-02-27T21:00:11.575"/>
    <p1510:client id="{ECF2F1FC-6187-4BC7-A5B8-61D972FD70B1}" v="1" dt="2024-02-28T16:07:5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8F5F606-3A8B-447D-82F0-4D9E55AC683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6gt3dLn0B_Fb6FXqhPdKC-iB0bUmH_0X&amp;usp=drive_cop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65760" y="2486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Sales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Forecasting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for Furniture Store</a:t>
            </a:r>
            <a:endParaRPr lang="en-US"/>
          </a:p>
        </p:txBody>
      </p:sp>
      <p:sp>
        <p:nvSpPr>
          <p:cNvPr id="40" name="TextShape 2"/>
          <p:cNvSpPr txBox="1"/>
          <p:nvPr/>
        </p:nvSpPr>
        <p:spPr>
          <a:xfrm>
            <a:off x="4254810" y="6153369"/>
            <a:ext cx="2043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varun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kumar</a:t>
            </a:r>
            <a:endParaRPr lang="en-US" sz="1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005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36111" y="1351788"/>
            <a:ext cx="9039502" cy="57014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task, we figure out the market demand with respect to promos and sales.</a:t>
            </a:r>
            <a:endParaRPr lang="en-US" dirty="0"/>
          </a:p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 that process, we follow up those steps, below: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Welcome to the Machine Learning project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focused on forecasting the sales of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furniture store. In this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project, you will delve into the world of time series analysis, exploring various techniques to predict sales and optimize inventory for sustained business operations.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423915"/>
            <a:ext cx="9367838" cy="5006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For a retail furniture store, predicting future sales is critical to avoiding inventory issues like overstocking</a:t>
            </a:r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or under-stocking. The challenge lies in utilizing time series data from the superstore dataset to forecast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furniture sales for the next year accurately. This predictive insight ensures an optimal customer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experience, avoids losses, and maintains store sustainability.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Your Mission:</a:t>
            </a:r>
            <a:endParaRPr lang="en-US" sz="1600" b="1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Your mission in this project is to forecast furniture sales by leveraging time series data. Follow these key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steps:</a:t>
            </a:r>
            <a:endParaRPr lang="en-US" sz="1600"/>
          </a:p>
          <a:p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1. Understanding Time Series Data: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Dive into the superstore dataset and grasp the fundamentals of time series data.</a:t>
            </a:r>
            <a:endParaRPr lang="en-US" sz="1600"/>
          </a:p>
          <a:p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2. Checking Components of Time Series: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Identify and analyze the various components of time series data, such as trends and seasonality.</a:t>
            </a:r>
            <a:endParaRPr lang="en-US" sz="1600"/>
          </a:p>
          <a:p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3. Forecasting Techniques:</a:t>
            </a:r>
            <a:endParaRPr lang="en-US" sz="1600"/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Utilize a range of time series forecasting techniques to predict furniture sales for the next year.</a:t>
            </a:r>
            <a:endParaRPr lang="en-US" sz="1600"/>
          </a:p>
          <a:p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4. Visualization in Time Series:</a:t>
            </a:r>
            <a:endParaRPr lang="en-US" sz="1600" dirty="0"/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Develop an understanding of effective visualization techniques for time series data.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quick glance to data</a:t>
            </a: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548640" y="1645920"/>
            <a:ext cx="6400800" cy="196956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640080" y="4056120"/>
            <a:ext cx="6217920" cy="124740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4"/>
          <a:stretch/>
        </p:blipFill>
        <p:spPr>
          <a:xfrm>
            <a:off x="731520" y="5577840"/>
            <a:ext cx="5873400" cy="148572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6949440" y="1737360"/>
            <a:ext cx="3164400" cy="108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countries have similar correlation matrix 
with respect to the features of product.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those matrices, promo1 and promo2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have neither positive neither negative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with any kind of features.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significant high correlated features.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 we skipped them in this step.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2286000" y="3749040"/>
            <a:ext cx="35427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Promo1, Promo2 vs Sales by Month (Normalized)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3584525" y="1279435"/>
            <a:ext cx="28980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Correlation Matrices by Country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5"/>
          <p:cNvSpPr txBox="1"/>
          <p:nvPr/>
        </p:nvSpPr>
        <p:spPr>
          <a:xfrm>
            <a:off x="6949440" y="2873520"/>
            <a:ext cx="3017520" cy="321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the normalized graphs related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Promo1, Promo2 and Sales, we can see the effects of Promo1 and Promo2 on top of Sales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promos based on Germany and Austria  may have same patterns on the sales. However, France  has more different pattern  than the rest two countries.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Promo2 may have more positive effects than Promo1 on the sales in France.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Promo2 may less contribution on the sales some points on the graph as we pointed out with “?”. That proposal is also improved by the correlation matrices  (bottom left).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Promo2 is not available for German and Austria.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Promo1 may have similar pattern on the sales in the both Germany and Austria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this first introduction, we need to verify these patterns on the sales.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all countries, Promo1 has positive correlations according to the correlation matrices (bottom left).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6"/>
          <p:cNvSpPr txBox="1"/>
          <p:nvPr/>
        </p:nvSpPr>
        <p:spPr>
          <a:xfrm>
            <a:off x="2286000" y="5303520"/>
            <a:ext cx="35884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of  Promo1, Promo2, Sales by Country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7"/>
          <p:cNvSpPr txBox="1"/>
          <p:nvPr/>
        </p:nvSpPr>
        <p:spPr>
          <a:xfrm>
            <a:off x="5760720" y="457200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8"/>
          <p:cNvSpPr txBox="1"/>
          <p:nvPr/>
        </p:nvSpPr>
        <p:spPr>
          <a:xfrm>
            <a:off x="5394960" y="429768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9"/>
          <p:cNvSpPr txBox="1"/>
          <p:nvPr/>
        </p:nvSpPr>
        <p:spPr>
          <a:xfrm>
            <a:off x="5943600" y="445860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10"/>
          <p:cNvSpPr txBox="1"/>
          <p:nvPr/>
        </p:nvSpPr>
        <p:spPr>
          <a:xfrm>
            <a:off x="5029200" y="438912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11"/>
          <p:cNvSpPr txBox="1"/>
          <p:nvPr/>
        </p:nvSpPr>
        <p:spPr>
          <a:xfrm>
            <a:off x="6492240" y="429768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12"/>
          <p:cNvSpPr txBox="1"/>
          <p:nvPr/>
        </p:nvSpPr>
        <p:spPr>
          <a:xfrm>
            <a:off x="5577840" y="6583680"/>
            <a:ext cx="18288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13"/>
          <p:cNvSpPr/>
          <p:nvPr/>
        </p:nvSpPr>
        <p:spPr>
          <a:xfrm flipH="1">
            <a:off x="5760720" y="4389120"/>
            <a:ext cx="1463040" cy="2286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14"/>
          <p:cNvSpPr/>
          <p:nvPr/>
        </p:nvSpPr>
        <p:spPr>
          <a:xfrm flipH="1">
            <a:off x="6126480" y="4297680"/>
            <a:ext cx="1097280" cy="27432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4" name="Picture 63"/>
          <p:cNvPicPr/>
          <p:nvPr/>
        </p:nvPicPr>
        <p:blipFill>
          <a:blip r:embed="rId5"/>
          <a:stretch/>
        </p:blipFill>
        <p:spPr>
          <a:xfrm>
            <a:off x="8408880" y="6169680"/>
            <a:ext cx="1558080" cy="13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Series Analysis – Decomposition - Approach#1</a:t>
            </a: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274320" y="1831320"/>
            <a:ext cx="4717440" cy="2424600"/>
          </a:xfrm>
          <a:prstGeom prst="rect">
            <a:avLst/>
          </a:prstGeom>
          <a:ln>
            <a:noFill/>
          </a:ln>
        </p:spPr>
      </p:pic>
      <p:pic>
        <p:nvPicPr>
          <p:cNvPr id="67" name="Picture 66"/>
          <p:cNvPicPr/>
          <p:nvPr/>
        </p:nvPicPr>
        <p:blipFill>
          <a:blip r:embed="rId3"/>
          <a:stretch/>
        </p:blipFill>
        <p:spPr>
          <a:xfrm>
            <a:off x="5120640" y="4105080"/>
            <a:ext cx="4717800" cy="2424600"/>
          </a:xfrm>
          <a:prstGeom prst="rect">
            <a:avLst/>
          </a:prstGeom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4"/>
          <a:stretch/>
        </p:blipFill>
        <p:spPr>
          <a:xfrm>
            <a:off x="274320" y="4095360"/>
            <a:ext cx="4717440" cy="242424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5"/>
          <a:stretch/>
        </p:blipFill>
        <p:spPr>
          <a:xfrm>
            <a:off x="5120640" y="1848240"/>
            <a:ext cx="4717800" cy="2424240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5212080" y="1535040"/>
            <a:ext cx="466344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applying time series decomposition, we got three different components, such as Trend, Seasonal, Residual as shown above.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5212080" y="6492240"/>
            <a:ext cx="5029200" cy="94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decomposition, our expectation is that residual component has to be stationary. It seems stationary, overall. However,  a few critical effects rather than noise affects the curve where we point out. Mostlikely, those effects may be related to promos since promos don’t have neither seasonal nor threading patterns.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6217920" y="4846320"/>
            <a:ext cx="457200" cy="128016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5"/>
          <p:cNvSpPr/>
          <p:nvPr/>
        </p:nvSpPr>
        <p:spPr>
          <a:xfrm>
            <a:off x="6949440" y="4663440"/>
            <a:ext cx="457200" cy="146304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6"/>
          <p:cNvSpPr/>
          <p:nvPr/>
        </p:nvSpPr>
        <p:spPr>
          <a:xfrm>
            <a:off x="8229600" y="4937760"/>
            <a:ext cx="365760" cy="118872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"/>
          <p:cNvSpPr/>
          <p:nvPr/>
        </p:nvSpPr>
        <p:spPr>
          <a:xfrm>
            <a:off x="8869680" y="4272480"/>
            <a:ext cx="365760" cy="185400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8"/>
          <p:cNvSpPr/>
          <p:nvPr/>
        </p:nvSpPr>
        <p:spPr>
          <a:xfrm flipV="1">
            <a:off x="6492240" y="4389120"/>
            <a:ext cx="54864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9"/>
          <p:cNvSpPr/>
          <p:nvPr/>
        </p:nvSpPr>
        <p:spPr>
          <a:xfrm flipH="1" flipV="1">
            <a:off x="7040880" y="4389480"/>
            <a:ext cx="182880" cy="273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10"/>
          <p:cNvSpPr/>
          <p:nvPr/>
        </p:nvSpPr>
        <p:spPr>
          <a:xfrm flipH="1" flipV="1">
            <a:off x="7178400" y="4403160"/>
            <a:ext cx="1051200" cy="626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11"/>
          <p:cNvSpPr/>
          <p:nvPr/>
        </p:nvSpPr>
        <p:spPr>
          <a:xfrm flipH="1" flipV="1">
            <a:off x="7315200" y="4403160"/>
            <a:ext cx="1463040" cy="443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Shape 12"/>
          <p:cNvSpPr txBox="1"/>
          <p:nvPr/>
        </p:nvSpPr>
        <p:spPr>
          <a:xfrm>
            <a:off x="7040880" y="4115160"/>
            <a:ext cx="36576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6"/>
          <a:stretch/>
        </p:blipFill>
        <p:spPr>
          <a:xfrm rot="10800000">
            <a:off x="4663440" y="7498080"/>
            <a:ext cx="3979800" cy="113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Promos and Residual</a:t>
            </a: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-16560" y="1920240"/>
            <a:ext cx="10059480" cy="201168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85200" y="1563480"/>
            <a:ext cx="38642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Promo1, Promo2 vs Residual by Country (Normalized)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640080" y="4023360"/>
            <a:ext cx="9052560" cy="137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the graphs, above, our residual components have promos’ effects as we discussed in the previous slide.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Germany and Austria have same effect in terms of promos on the residual.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France has more different pattern than the rest country. As we proposed at the beginning, Promos may not work for France market well. In this graph, we can obviously see.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Promo2 don’t have positive effect on the sales mostly.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8595360" y="2047680"/>
            <a:ext cx="274320" cy="128016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565200" y="2047680"/>
            <a:ext cx="91440" cy="128016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7151760" y="2120040"/>
            <a:ext cx="91440" cy="1280160"/>
          </a:xfrm>
          <a:prstGeom prst="ellipse">
            <a:avLst/>
          </a:prstGeom>
          <a:noFill/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7"/>
          <p:cNvSpPr/>
          <p:nvPr/>
        </p:nvSpPr>
        <p:spPr>
          <a:xfrm flipV="1">
            <a:off x="7223760" y="1828800"/>
            <a:ext cx="1188720" cy="2912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8"/>
          <p:cNvSpPr/>
          <p:nvPr/>
        </p:nvSpPr>
        <p:spPr>
          <a:xfrm flipH="1" flipV="1">
            <a:off x="8595360" y="1828800"/>
            <a:ext cx="96984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9"/>
          <p:cNvSpPr/>
          <p:nvPr/>
        </p:nvSpPr>
        <p:spPr>
          <a:xfrm flipH="1" flipV="1">
            <a:off x="8503920" y="1828800"/>
            <a:ext cx="182880" cy="218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10"/>
          <p:cNvSpPr txBox="1"/>
          <p:nvPr/>
        </p:nvSpPr>
        <p:spPr>
          <a:xfrm>
            <a:off x="7962120" y="1463040"/>
            <a:ext cx="1090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effect</a:t>
            </a:r>
          </a:p>
        </p:txBody>
      </p:sp>
      <p:sp>
        <p:nvSpPr>
          <p:cNvPr id="93" name="Line 11"/>
          <p:cNvSpPr/>
          <p:nvPr/>
        </p:nvSpPr>
        <p:spPr>
          <a:xfrm flipV="1">
            <a:off x="4754880" y="3017520"/>
            <a:ext cx="2103120" cy="1828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32497" y="20987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Time Series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731520" y="2241360"/>
            <a:ext cx="3842280" cy="365616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5250240" y="2242800"/>
            <a:ext cx="3842280" cy="36561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5299560" y="6005880"/>
            <a:ext cx="3931920" cy="95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building a model for forecasting by using SARIMAX, we processed the data by using moving mean and std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autocorrelation function, we have four powerful lags to use as a MA(4) order.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786318" y="1673353"/>
            <a:ext cx="42087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Autocorrelation, Partial Autocorrelation, Histogram, Boxplot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Residual Component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822960" y="5897520"/>
            <a:ext cx="3931920" cy="179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check the stationarity of residual component, we used those methods,  above.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boxplot, the variance is a little bit high due to promos effects.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autocorrelation,  there is no strongly correlate lags on this component.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these approaches, we can take difference (d = x(t) – t(t -1)) of actual series to obtain stationary components well.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6215380" y="1678715"/>
            <a:ext cx="22410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Average, Moving  STD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97280" y="1591560"/>
            <a:ext cx="4023360" cy="572364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394960" y="1920240"/>
            <a:ext cx="4266720" cy="23406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built three different models for each country to forecast the sales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see in the graphs, there are two curves such as actual sales and forecasting sales.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this point any given date, we can make a forecasting about our future sales, roughly.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- Approach#2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504000" y="1459800"/>
            <a:ext cx="4795560" cy="594684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5465520" y="2926080"/>
            <a:ext cx="441000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see all features impact to sales,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/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used ML algorithm.</a:t>
            </a:r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Tree is kind of regression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that takes categorical inputs 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maps to continues value.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case, sales is target feature. The rest of them is input features.</a:t>
            </a:r>
          </a:p>
          <a:p>
            <a:pPr marL="215900" indent="-2159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also used Random Forest Regression. However, its performance worse than regression tree since it is over-fitting according to its variance graph.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548640" y="1198800"/>
            <a:ext cx="24332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 vs Expected Sales (Mean)</a:t>
            </a:r>
          </a:p>
        </p:txBody>
      </p:sp>
      <p:sp>
        <p:nvSpPr>
          <p:cNvPr id="108" name="TextShape 4"/>
          <p:cNvSpPr txBox="1"/>
          <p:nvPr/>
        </p:nvSpPr>
        <p:spPr>
          <a:xfrm>
            <a:off x="3181801" y="1196813"/>
            <a:ext cx="2642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 vs Expected Sales (Variance)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108</cp:revision>
  <dcterms:created xsi:type="dcterms:W3CDTF">2017-06-16T17:11:59Z</dcterms:created>
  <dcterms:modified xsi:type="dcterms:W3CDTF">2024-03-14T12:17:26Z</dcterms:modified>
  <dc:language>en-US</dc:language>
</cp:coreProperties>
</file>