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AC3E-8287-463D-9841-8EC039E01F7C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B18F-51AD-46F4-890B-5E2181797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1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El Mezouar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El Mezouar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El Mezouar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El Mezouar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El Mezouar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78891"/>
            <a:ext cx="99688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75155"/>
            <a:ext cx="10304780" cy="454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4610"/>
            <a:ext cx="47498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77681" y="6444610"/>
            <a:ext cx="103695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El Mezouar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590" y="6444610"/>
            <a:ext cx="2413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1296" y="4417059"/>
            <a:ext cx="552577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it-IT" sz="2800" dirty="0">
                <a:latin typeface="Gill Sans MT"/>
                <a:cs typeface="Gill Sans MT"/>
              </a:rPr>
              <a:t>DAI 101</a:t>
            </a:r>
          </a:p>
          <a:p>
            <a:pPr marR="5080" algn="r">
              <a:lnSpc>
                <a:spcPts val="3325"/>
              </a:lnSpc>
              <a:spcBef>
                <a:spcPts val="45"/>
              </a:spcBef>
            </a:pPr>
            <a:r>
              <a:rPr lang="it-IT" sz="2800" spc="-10" dirty="0">
                <a:latin typeface="Gill Sans MT"/>
                <a:cs typeface="Gill Sans MT"/>
              </a:rPr>
              <a:t>Data Science</a:t>
            </a:r>
            <a:endParaRPr lang="it-IT" sz="2800" dirty="0">
              <a:latin typeface="Gill Sans MT"/>
              <a:cs typeface="Gill Sans MT"/>
            </a:endParaRPr>
          </a:p>
          <a:p>
            <a:pPr marR="5080" algn="r">
              <a:lnSpc>
                <a:spcPts val="3325"/>
              </a:lnSpc>
            </a:pPr>
            <a:r>
              <a:rPr lang="it-IT" sz="2800" dirty="0">
                <a:latin typeface="Gill Sans MT"/>
                <a:cs typeface="Gill Sans MT"/>
              </a:rPr>
              <a:t>Summer</a:t>
            </a:r>
            <a:r>
              <a:rPr lang="it-IT" sz="2800" spc="-45" dirty="0">
                <a:latin typeface="Gill Sans MT"/>
                <a:cs typeface="Gill Sans MT"/>
              </a:rPr>
              <a:t> </a:t>
            </a:r>
            <a:r>
              <a:rPr lang="it-IT" sz="2800" spc="-20" dirty="0">
                <a:latin typeface="Gill Sans MT"/>
                <a:cs typeface="Gill Sans MT"/>
              </a:rPr>
              <a:t>2024</a:t>
            </a:r>
            <a:endParaRPr lang="it-IT" sz="2800" dirty="0">
              <a:latin typeface="Gill Sans MT"/>
              <a:cs typeface="Gill Sans MT"/>
            </a:endParaRPr>
          </a:p>
          <a:p>
            <a:pPr marR="5715" algn="r">
              <a:lnSpc>
                <a:spcPct val="100000"/>
              </a:lnSpc>
              <a:spcBef>
                <a:spcPts val="50"/>
              </a:spcBef>
            </a:pPr>
            <a:r>
              <a:rPr lang="it-IT" sz="2800" dirty="0">
                <a:latin typeface="Gill Sans MT"/>
                <a:cs typeface="Gill Sans MT"/>
              </a:rPr>
              <a:t>©</a:t>
            </a:r>
            <a:r>
              <a:rPr lang="it-IT" sz="2800" spc="-35" dirty="0">
                <a:latin typeface="Gill Sans MT"/>
                <a:cs typeface="Gill Sans MT"/>
              </a:rPr>
              <a:t> </a:t>
            </a:r>
            <a:r>
              <a:rPr lang="it-IT" sz="2800" dirty="0">
                <a:latin typeface="Gill Sans MT"/>
                <a:cs typeface="Gill Sans MT"/>
              </a:rPr>
              <a:t>IIT Roorkee India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382" y="2501900"/>
            <a:ext cx="5309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125" dirty="0"/>
              <a:t> </a:t>
            </a:r>
            <a:r>
              <a:rPr sz="6000" spc="-10" dirty="0"/>
              <a:t>Preparation</a:t>
            </a:r>
            <a:endParaRPr sz="6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411C9-ABF0-C829-7B59-60BEC8F6F5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CA" spc="-25" smtClean="0"/>
              <a:t>1</a:t>
            </a:fld>
            <a:endParaRPr lang="en-CA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55" dirty="0"/>
              <a:t> </a:t>
            </a:r>
            <a:r>
              <a:rPr spc="-10" dirty="0"/>
              <a:t>Challenges:</a:t>
            </a:r>
            <a:r>
              <a:rPr spc="-445" dirty="0"/>
              <a:t> </a:t>
            </a:r>
            <a:r>
              <a:rPr dirty="0"/>
              <a:t>Invalid</a:t>
            </a:r>
            <a:r>
              <a:rPr spc="-3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859010" cy="3640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Some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records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may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contain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invalid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irrelevant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that </a:t>
            </a:r>
            <a:r>
              <a:rPr sz="2800" dirty="0">
                <a:latin typeface="Gill Sans MT"/>
                <a:cs typeface="Gill Sans MT"/>
              </a:rPr>
              <a:t>does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not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belong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271145">
              <a:lnSpc>
                <a:spcPts val="31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arise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due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incorrect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entry,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measurement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errors,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or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anomalies.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67310">
              <a:lnSpc>
                <a:spcPts val="30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Invalid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must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identified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removed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during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cleaning process.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101161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Demo:Titanic</a:t>
            </a:r>
            <a:r>
              <a:rPr sz="6000" spc="-70" dirty="0"/>
              <a:t> </a:t>
            </a:r>
            <a:r>
              <a:rPr sz="6000" dirty="0"/>
              <a:t>Passenger</a:t>
            </a:r>
            <a:r>
              <a:rPr sz="6000" spc="-70" dirty="0"/>
              <a:t> </a:t>
            </a:r>
            <a:r>
              <a:rPr sz="6000" spc="-10" dirty="0"/>
              <a:t>Dataset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60" dirty="0"/>
              <a:t> </a:t>
            </a:r>
            <a:r>
              <a:rPr spc="-5" dirty="0"/>
              <a:t>C</a:t>
            </a:r>
            <a:r>
              <a:rPr dirty="0"/>
              <a:t>h</a:t>
            </a:r>
            <a:r>
              <a:rPr spc="-5" dirty="0"/>
              <a:t>all</a:t>
            </a:r>
            <a:r>
              <a:rPr dirty="0"/>
              <a:t>en</a:t>
            </a:r>
            <a:r>
              <a:rPr spc="-5" dirty="0"/>
              <a:t>g</a:t>
            </a:r>
            <a:r>
              <a:rPr dirty="0"/>
              <a:t>e</a:t>
            </a:r>
            <a:r>
              <a:rPr spc="-10" dirty="0"/>
              <a:t>s</a:t>
            </a:r>
            <a:r>
              <a:rPr spc="229" dirty="0"/>
              <a:t>:</a:t>
            </a:r>
            <a:r>
              <a:rPr spc="-665" dirty="0"/>
              <a:t>T</a:t>
            </a:r>
            <a:r>
              <a:rPr dirty="0"/>
              <a:t>e</a:t>
            </a:r>
            <a:r>
              <a:rPr spc="-5" dirty="0"/>
              <a:t>chni</a:t>
            </a:r>
            <a:r>
              <a:rPr dirty="0"/>
              <a:t>ques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handle?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09835" cy="3384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6355" indent="-228600">
              <a:lnSpc>
                <a:spcPts val="3000"/>
              </a:lnSpc>
              <a:spcBef>
                <a:spcPts val="500"/>
              </a:spcBef>
              <a:buAutoNum type="arabicPeriod"/>
              <a:tabLst>
                <a:tab pos="241300" algn="l"/>
                <a:tab pos="36512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Remove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rows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with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problematic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values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suitable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for </a:t>
            </a:r>
            <a:r>
              <a:rPr sz="2800" dirty="0">
                <a:latin typeface="Gill Sans MT"/>
                <a:cs typeface="Gill Sans MT"/>
              </a:rPr>
              <a:t>datasets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small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amount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missing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removing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many </a:t>
            </a:r>
            <a:r>
              <a:rPr sz="2800" dirty="0">
                <a:latin typeface="Gill Sans MT"/>
                <a:cs typeface="Gill Sans MT"/>
              </a:rPr>
              <a:t>rows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greatly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size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affect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results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analysis.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Gill Sans MT"/>
              <a:buAutoNum type="arabicPeriod"/>
            </a:pP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00"/>
              </a:lnSpc>
              <a:buAutoNum type="arabicPeriod"/>
              <a:tabLst>
                <a:tab pos="241300" algn="l"/>
                <a:tab pos="36512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Impute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missing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values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replacing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missing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values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estimated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values.There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various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imputation methods,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including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mean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imputation,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median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imputation.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25" dirty="0"/>
              <a:t> </a:t>
            </a:r>
            <a:r>
              <a:rPr spc="-10" dirty="0"/>
              <a:t>Challenges:</a:t>
            </a:r>
            <a:r>
              <a:rPr spc="-445" dirty="0"/>
              <a:t> </a:t>
            </a:r>
            <a:r>
              <a:rPr dirty="0"/>
              <a:t>how</a:t>
            </a:r>
            <a:r>
              <a:rPr spc="-1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handle?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099675" cy="45427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316865">
              <a:lnSpc>
                <a:spcPts val="3000"/>
              </a:lnSpc>
              <a:spcBef>
                <a:spcPts val="500"/>
              </a:spcBef>
              <a:buAutoNum type="arabicPeriod" startAt="3"/>
              <a:tabLst>
                <a:tab pos="32956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Interpolation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estimating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missing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based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observations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dataset.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 </a:t>
            </a:r>
            <a:r>
              <a:rPr sz="2800" spc="-10" dirty="0">
                <a:latin typeface="Gill Sans MT"/>
                <a:cs typeface="Gill Sans MT"/>
              </a:rPr>
              <a:t>example,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linear </a:t>
            </a:r>
            <a:r>
              <a:rPr sz="2800" dirty="0">
                <a:latin typeface="Gill Sans MT"/>
                <a:cs typeface="Gill Sans MT"/>
              </a:rPr>
              <a:t>interpolation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estimate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missing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linear </a:t>
            </a:r>
            <a:r>
              <a:rPr sz="2800" dirty="0">
                <a:latin typeface="Gill Sans MT"/>
                <a:cs typeface="Gill Sans MT"/>
              </a:rPr>
              <a:t>relationship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two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known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75"/>
              </a:spcBef>
              <a:buFont typeface="Gill Sans MT"/>
              <a:buAutoNum type="arabicPeriod" startAt="3"/>
            </a:pPr>
            <a:endParaRPr sz="2800" dirty="0">
              <a:latin typeface="Gill Sans MT"/>
              <a:cs typeface="Gill Sans MT"/>
            </a:endParaRPr>
          </a:p>
          <a:p>
            <a:pPr marL="12700" marR="128905" indent="316865">
              <a:lnSpc>
                <a:spcPct val="90000"/>
              </a:lnSpc>
              <a:buAutoNum type="arabicPeriod" startAt="3"/>
              <a:tabLst>
                <a:tab pos="32956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Use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model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to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predict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missing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values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using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statistical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missing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based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dataset.This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be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accurate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imputation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methods,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but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requires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more </a:t>
            </a:r>
            <a:r>
              <a:rPr sz="2800" dirty="0">
                <a:latin typeface="Gill Sans MT"/>
                <a:cs typeface="Gill Sans MT"/>
              </a:rPr>
              <a:t>computational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resources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deeper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understanding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and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relationships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variables.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101161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Demo:Titanic</a:t>
            </a:r>
            <a:r>
              <a:rPr sz="6000" spc="-70" dirty="0"/>
              <a:t> </a:t>
            </a:r>
            <a:r>
              <a:rPr sz="6000" dirty="0"/>
              <a:t>Passenger</a:t>
            </a:r>
            <a:r>
              <a:rPr sz="6000" spc="-70" dirty="0"/>
              <a:t> </a:t>
            </a:r>
            <a:r>
              <a:rPr sz="6000" spc="-10" dirty="0"/>
              <a:t>Dataset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6325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Data</a:t>
            </a:r>
            <a:r>
              <a:rPr sz="6000" spc="-735" dirty="0"/>
              <a:t> </a:t>
            </a:r>
            <a:r>
              <a:rPr sz="6000" spc="-755" dirty="0"/>
              <a:t>T</a:t>
            </a:r>
            <a:r>
              <a:rPr sz="6000" dirty="0"/>
              <a:t>r</a:t>
            </a:r>
            <a:r>
              <a:rPr sz="6000" spc="5" dirty="0"/>
              <a:t>ans</a:t>
            </a:r>
            <a:r>
              <a:rPr sz="6000" spc="-55" dirty="0"/>
              <a:t>f</a:t>
            </a:r>
            <a:r>
              <a:rPr sz="6000" spc="5" dirty="0"/>
              <a:t>o</a:t>
            </a:r>
            <a:r>
              <a:rPr sz="6000" dirty="0"/>
              <a:t>rm</a:t>
            </a:r>
            <a:r>
              <a:rPr sz="6000" spc="5" dirty="0"/>
              <a:t>at</a:t>
            </a:r>
            <a:r>
              <a:rPr sz="6000" dirty="0"/>
              <a:t>i</a:t>
            </a:r>
            <a:r>
              <a:rPr sz="6000" spc="5" dirty="0"/>
              <a:t>on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66350" cy="3003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converting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format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structure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another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structure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make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usable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for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modeling.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9177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crucial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step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preparation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helps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dirty="0">
                <a:latin typeface="Gill Sans MT"/>
                <a:cs typeface="Gill Sans MT"/>
              </a:rPr>
              <a:t>transform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raw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suitable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further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analysis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modeling.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629140" cy="2622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preprocessing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a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common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scale.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5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198755" indent="-228600" algn="just">
              <a:lnSpc>
                <a:spcPct val="90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purpose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normalization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ensure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a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1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on</a:t>
            </a:r>
            <a:r>
              <a:rPr sz="2800" u="sng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similar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scale</a:t>
            </a:r>
            <a:r>
              <a:rPr sz="2800" spc="-20" dirty="0">
                <a:latin typeface="Gill Sans MT"/>
                <a:cs typeface="Gill Sans MT"/>
              </a:rPr>
              <a:t>,</a:t>
            </a:r>
            <a:r>
              <a:rPr sz="2800" spc="-1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they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compared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and </a:t>
            </a:r>
            <a:r>
              <a:rPr sz="2800" dirty="0">
                <a:latin typeface="Gill Sans MT"/>
                <a:cs typeface="Gill Sans MT"/>
              </a:rPr>
              <a:t>analyzed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meaningfully.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Normalization</a:t>
            </a:r>
            <a:r>
              <a:rPr spc="-535" dirty="0"/>
              <a:t> </a:t>
            </a:r>
            <a:r>
              <a:rPr spc="-745" dirty="0"/>
              <a:t>T</a:t>
            </a:r>
            <a:r>
              <a:rPr spc="-85" dirty="0"/>
              <a:t>echnique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75570" cy="3893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991869" indent="-228600">
              <a:lnSpc>
                <a:spcPts val="3000"/>
              </a:lnSpc>
              <a:spcBef>
                <a:spcPts val="500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	Min-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Max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normalization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scales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the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dataset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range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between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0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1.</a:t>
            </a:r>
            <a:endParaRPr sz="2800">
              <a:latin typeface="Gill Sans MT"/>
              <a:cs typeface="Gill Sans MT"/>
            </a:endParaRPr>
          </a:p>
          <a:p>
            <a:pPr marL="241300" marR="144145" indent="-228600">
              <a:lnSpc>
                <a:spcPts val="3000"/>
              </a:lnSpc>
              <a:spcBef>
                <a:spcPts val="1005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	Z-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Score</a:t>
            </a:r>
            <a:r>
              <a:rPr sz="2800" spc="-4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normalization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standardizes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the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dataset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have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mean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zero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6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standard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deviation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one.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 algn="just">
              <a:lnSpc>
                <a:spcPts val="3000"/>
              </a:lnSpc>
              <a:spcBef>
                <a:spcPts val="1080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	Decimal</a:t>
            </a:r>
            <a:r>
              <a:rPr sz="2800" spc="-3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scaling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normalization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scales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the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dataset</a:t>
            </a:r>
            <a:r>
              <a:rPr sz="2800" spc="-1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by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dividing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each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by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power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10,</a:t>
            </a:r>
            <a:r>
              <a:rPr sz="2800" spc="-1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so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that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all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have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maximum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absolute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1.</a:t>
            </a:r>
            <a:endParaRPr sz="2800">
              <a:latin typeface="Gill Sans MT"/>
              <a:cs typeface="Gill Sans MT"/>
            </a:endParaRPr>
          </a:p>
          <a:p>
            <a:pPr marL="241300" marR="353060" indent="-228600" algn="just">
              <a:lnSpc>
                <a:spcPts val="3000"/>
              </a:lnSpc>
              <a:spcBef>
                <a:spcPts val="1010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	L2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normalization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scales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dataset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to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have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Euclidean</a:t>
            </a:r>
            <a:r>
              <a:rPr sz="2800" spc="-6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norm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6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1.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36835" cy="2622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converting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categorical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numerical representation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processed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algorithms.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5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16205" indent="-228600">
              <a:lnSpc>
                <a:spcPct val="90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Encoding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necessary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because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many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algorithms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are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mathematical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operations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require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numerical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dirty="0">
                <a:latin typeface="Gill Sans MT"/>
                <a:cs typeface="Gill Sans MT"/>
              </a:rPr>
              <a:t>work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properly.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791400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standard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definition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preparation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is: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800">
              <a:latin typeface="Gill Sans MT"/>
              <a:cs typeface="Gill Sans MT"/>
            </a:endParaRPr>
          </a:p>
          <a:p>
            <a:pPr marL="2839085" marR="5080" indent="-347345">
              <a:lnSpc>
                <a:spcPct val="119300"/>
              </a:lnSpc>
            </a:pPr>
            <a:r>
              <a:rPr sz="2800" dirty="0">
                <a:latin typeface="Gill Sans MT"/>
                <a:cs typeface="Gill Sans MT"/>
              </a:rPr>
              <a:t>“The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gathering,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combining, structuring,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organizing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data.”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Encoding</a:t>
            </a:r>
            <a:r>
              <a:rPr spc="-500" dirty="0"/>
              <a:t> </a:t>
            </a:r>
            <a:r>
              <a:rPr spc="-660" dirty="0"/>
              <a:t>T</a:t>
            </a:r>
            <a:r>
              <a:rPr spc="5" dirty="0"/>
              <a:t>e</a:t>
            </a:r>
            <a:r>
              <a:rPr dirty="0"/>
              <a:t>chni</a:t>
            </a:r>
            <a:r>
              <a:rPr spc="5"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93020" cy="48760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494030" indent="-514350">
              <a:lnSpc>
                <a:spcPts val="3000"/>
              </a:lnSpc>
              <a:spcBef>
                <a:spcPts val="500"/>
              </a:spcBef>
              <a:buAutoNum type="arabicPeriod"/>
              <a:tabLst>
                <a:tab pos="52705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Label</a:t>
            </a: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encoding:</a:t>
            </a: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assigns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numerical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0" dirty="0">
                <a:latin typeface="Gill Sans MT"/>
                <a:cs typeface="Gill Sans MT"/>
              </a:rPr>
              <a:t> each </a:t>
            </a:r>
            <a:r>
              <a:rPr sz="2800" dirty="0">
                <a:latin typeface="Gill Sans MT"/>
                <a:cs typeface="Gill Sans MT"/>
              </a:rPr>
              <a:t>unique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category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usually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starting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25" dirty="0">
                <a:latin typeface="Gill Sans MT"/>
                <a:cs typeface="Gill Sans MT"/>
              </a:rPr>
              <a:t> 0.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5"/>
              </a:spcBef>
              <a:buClr>
                <a:srgbClr val="C00000"/>
              </a:buClr>
              <a:buFont typeface="Gill Sans MT"/>
              <a:buAutoNum type="arabicPeriod"/>
            </a:pPr>
            <a:endParaRPr sz="2800" dirty="0">
              <a:latin typeface="Gill Sans MT"/>
              <a:cs typeface="Gill Sans MT"/>
            </a:endParaRPr>
          </a:p>
          <a:p>
            <a:pPr marL="527050" marR="151765" indent="-514350">
              <a:lnSpc>
                <a:spcPct val="90700"/>
              </a:lnSpc>
              <a:buAutoNum type="arabicPeriod"/>
              <a:tabLst>
                <a:tab pos="52705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Ordinal</a:t>
            </a:r>
            <a:r>
              <a:rPr sz="2800" spc="-3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encoding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assigns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numerical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each </a:t>
            </a:r>
            <a:r>
              <a:rPr sz="2800" dirty="0">
                <a:latin typeface="Gill Sans MT"/>
                <a:cs typeface="Gill Sans MT"/>
              </a:rPr>
              <a:t>unique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category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rank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order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25" dirty="0">
                <a:latin typeface="Gill Sans MT"/>
                <a:cs typeface="Gill Sans MT"/>
              </a:rPr>
              <a:t> the </a:t>
            </a:r>
            <a:r>
              <a:rPr sz="2800" spc="-10" dirty="0">
                <a:latin typeface="Gill Sans MT"/>
                <a:cs typeface="Gill Sans MT"/>
              </a:rPr>
              <a:t>categories.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20"/>
              </a:spcBef>
              <a:buClr>
                <a:srgbClr val="C00000"/>
              </a:buClr>
              <a:buFont typeface="Gill Sans MT"/>
              <a:buAutoNum type="arabicPeriod"/>
            </a:pPr>
            <a:endParaRPr sz="2800" dirty="0">
              <a:latin typeface="Gill Sans MT"/>
              <a:cs typeface="Gill Sans MT"/>
            </a:endParaRPr>
          </a:p>
          <a:p>
            <a:pPr marL="527050" marR="5080" indent="-514350">
              <a:lnSpc>
                <a:spcPct val="90700"/>
              </a:lnSpc>
              <a:buAutoNum type="arabicPeriod"/>
              <a:tabLst>
                <a:tab pos="527050" algn="l"/>
              </a:tabLst>
            </a:pP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One-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hot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Gill Sans MT"/>
                <a:cs typeface="Gill Sans MT"/>
              </a:rPr>
              <a:t>encoding</a:t>
            </a:r>
            <a:r>
              <a:rPr sz="2800" dirty="0" err="1">
                <a:latin typeface="Gill Sans MT"/>
                <a:cs typeface="Gill Sans MT"/>
              </a:rPr>
              <a:t>:This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creates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binary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column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each </a:t>
            </a:r>
            <a:r>
              <a:rPr sz="2800" dirty="0">
                <a:latin typeface="Gill Sans MT"/>
                <a:cs typeface="Gill Sans MT"/>
              </a:rPr>
              <a:t>unique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category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assigns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corresponding </a:t>
            </a:r>
            <a:r>
              <a:rPr sz="2800" dirty="0">
                <a:latin typeface="Gill Sans MT"/>
                <a:cs typeface="Gill Sans MT"/>
              </a:rPr>
              <a:t>column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if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category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present,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0</a:t>
            </a:r>
            <a:r>
              <a:rPr sz="2800" spc="-10" dirty="0">
                <a:latin typeface="Gill Sans MT"/>
                <a:cs typeface="Gill Sans MT"/>
              </a:rPr>
              <a:t> otherwise.</a:t>
            </a:r>
            <a:endParaRPr lang="en-CA" sz="2800" spc="-10" dirty="0">
              <a:latin typeface="Gill Sans MT"/>
              <a:cs typeface="Gill Sans MT"/>
            </a:endParaRPr>
          </a:p>
          <a:p>
            <a:pPr marL="12700" marR="5080">
              <a:lnSpc>
                <a:spcPct val="90700"/>
              </a:lnSpc>
              <a:tabLst>
                <a:tab pos="527050" algn="l"/>
              </a:tabLst>
            </a:pPr>
            <a:r>
              <a:rPr lang="en-CA" sz="2800" spc="-10" dirty="0">
                <a:latin typeface="Gill Sans MT"/>
                <a:cs typeface="Gill Sans MT"/>
              </a:rPr>
              <a:t>     Example?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Encoding</a:t>
            </a:r>
            <a:r>
              <a:rPr spc="-500" dirty="0"/>
              <a:t> </a:t>
            </a:r>
            <a:r>
              <a:rPr spc="-660" dirty="0"/>
              <a:t>T</a:t>
            </a:r>
            <a:r>
              <a:rPr spc="5" dirty="0"/>
              <a:t>e</a:t>
            </a:r>
            <a:r>
              <a:rPr dirty="0"/>
              <a:t>chni</a:t>
            </a:r>
            <a:r>
              <a:rPr spc="5"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05205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5080" indent="-514350">
              <a:lnSpc>
                <a:spcPts val="3000"/>
              </a:lnSpc>
              <a:spcBef>
                <a:spcPts val="500"/>
              </a:spcBef>
              <a:buAutoNum type="arabicPeriod" startAt="4"/>
              <a:tabLst>
                <a:tab pos="52705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Count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encoding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replaces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each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category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data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count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times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appears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Clr>
                <a:srgbClr val="C00000"/>
              </a:buClr>
              <a:buFont typeface="Gill Sans MT"/>
              <a:buAutoNum type="arabicPeriod" startAt="4"/>
            </a:pPr>
            <a:endParaRPr sz="2800">
              <a:latin typeface="Gill Sans MT"/>
              <a:cs typeface="Gill Sans MT"/>
            </a:endParaRPr>
          </a:p>
          <a:p>
            <a:pPr marL="527050" marR="24130" indent="-514350">
              <a:lnSpc>
                <a:spcPts val="3100"/>
              </a:lnSpc>
              <a:spcBef>
                <a:spcPts val="5"/>
              </a:spcBef>
              <a:buAutoNum type="arabicPeriod" startAt="4"/>
              <a:tabLst>
                <a:tab pos="527050" algn="l"/>
              </a:tabLst>
            </a:pPr>
            <a:r>
              <a:rPr sz="2800" spc="-50" dirty="0">
                <a:solidFill>
                  <a:srgbClr val="C00000"/>
                </a:solidFill>
                <a:latin typeface="Gill Sans MT"/>
                <a:cs typeface="Gill Sans MT"/>
              </a:rPr>
              <a:t>Target</a:t>
            </a: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encoding</a:t>
            </a:r>
            <a:r>
              <a:rPr sz="2800" dirty="0">
                <a:latin typeface="Gill Sans MT"/>
                <a:cs typeface="Gill Sans MT"/>
              </a:rPr>
              <a:t>:This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replaces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each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category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data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average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target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category.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3340"/>
            <a:ext cx="10231755" cy="5035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872490" indent="-228600">
              <a:lnSpc>
                <a:spcPts val="271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summarizes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combining </a:t>
            </a:r>
            <a:r>
              <a:rPr sz="2800" dirty="0">
                <a:latin typeface="Gill Sans MT"/>
                <a:cs typeface="Gill Sans MT"/>
              </a:rPr>
              <a:t>multiple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single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one.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thought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way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dimensionality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25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60325" indent="-228600">
              <a:lnSpc>
                <a:spcPct val="779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most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common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aggregation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functions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include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summing</a:t>
            </a:r>
            <a:r>
              <a:rPr sz="2800" spc="-2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averaging</a:t>
            </a:r>
            <a:r>
              <a:rPr sz="2800" spc="-10" dirty="0">
                <a:latin typeface="Gill Sans MT"/>
                <a:cs typeface="Gill Sans MT"/>
              </a:rPr>
              <a:t>,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counting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finding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minimum</a:t>
            </a:r>
            <a:r>
              <a:rPr sz="2800" spc="-4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maximum</a:t>
            </a:r>
            <a:r>
              <a:rPr sz="2800" spc="-4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249554" indent="-228600">
              <a:lnSpc>
                <a:spcPct val="804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Aggregation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often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business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intelligence,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 warehousing,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applications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high-</a:t>
            </a:r>
            <a:r>
              <a:rPr sz="2800" dirty="0">
                <a:latin typeface="Gill Sans MT"/>
                <a:cs typeface="Gill Sans MT"/>
              </a:rPr>
              <a:t>level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view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lang="en-CA" sz="2800" spc="-10" dirty="0">
              <a:latin typeface="Gill Sans MT"/>
              <a:cs typeface="Gill Sans MT"/>
            </a:endParaRPr>
          </a:p>
          <a:p>
            <a:pPr marL="12700" marR="249554">
              <a:lnSpc>
                <a:spcPct val="80400"/>
              </a:lnSpc>
              <a:tabLst>
                <a:tab pos="241300" algn="l"/>
              </a:tabLst>
            </a:pPr>
            <a:r>
              <a:rPr lang="en-CA" sz="2800" spc="-10" dirty="0">
                <a:latin typeface="Gill Sans MT"/>
                <a:cs typeface="Gill Sans MT"/>
              </a:rPr>
              <a:t> Example?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T</a:t>
            </a:r>
            <a:r>
              <a:rPr spc="-5" dirty="0"/>
              <a:t>ra</a:t>
            </a:r>
            <a:r>
              <a:rPr dirty="0"/>
              <a:t>n</a:t>
            </a:r>
            <a:r>
              <a:rPr spc="-10" dirty="0"/>
              <a:t>s</a:t>
            </a:r>
            <a:r>
              <a:rPr spc="-45" dirty="0"/>
              <a:t>f</a:t>
            </a:r>
            <a:r>
              <a:rPr spc="-5" dirty="0"/>
              <a:t>ormatio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4669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process</a:t>
            </a:r>
            <a:r>
              <a:rPr sz="2800" spc="-8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8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transforming</a:t>
            </a:r>
            <a:r>
              <a:rPr sz="2800" spc="-7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variables</a:t>
            </a:r>
            <a:r>
              <a:rPr sz="2800" spc="-8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7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remove</a:t>
            </a:r>
            <a:r>
              <a:rPr sz="2800" spc="-8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skewness</a:t>
            </a:r>
            <a:r>
              <a:rPr sz="2800" spc="-8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or</a:t>
            </a:r>
            <a:r>
              <a:rPr sz="2800" spc="-7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outliers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make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more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normally</a:t>
            </a:r>
            <a:r>
              <a:rPr sz="2800" spc="-6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distributed.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/>
              <a:t>T</a:t>
            </a:r>
            <a:r>
              <a:rPr spc="-15" dirty="0"/>
              <a:t>ra</a:t>
            </a:r>
            <a:r>
              <a:rPr spc="-10" dirty="0"/>
              <a:t>n</a:t>
            </a:r>
            <a:r>
              <a:rPr spc="-20" dirty="0"/>
              <a:t>s</a:t>
            </a:r>
            <a:r>
              <a:rPr spc="-55" dirty="0"/>
              <a:t>f</a:t>
            </a:r>
            <a:r>
              <a:rPr spc="-15" dirty="0"/>
              <a:t>ormatio</a:t>
            </a:r>
            <a:r>
              <a:rPr spc="-10" dirty="0"/>
              <a:t>n</a:t>
            </a:r>
            <a:r>
              <a:rPr spc="-434" dirty="0"/>
              <a:t> </a:t>
            </a:r>
            <a:r>
              <a:rPr spc="-655" dirty="0"/>
              <a:t>T</a:t>
            </a:r>
            <a:r>
              <a:rPr spc="10" dirty="0"/>
              <a:t>e</a:t>
            </a:r>
            <a:r>
              <a:rPr spc="5" dirty="0"/>
              <a:t>chni</a:t>
            </a:r>
            <a:r>
              <a:rPr spc="10"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49230" cy="463716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4287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Log</a:t>
            </a:r>
            <a:r>
              <a:rPr sz="2800" spc="-4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transformation</a:t>
            </a:r>
            <a:r>
              <a:rPr sz="2800" dirty="0">
                <a:latin typeface="Gill Sans MT"/>
                <a:cs typeface="Gill Sans MT"/>
              </a:rPr>
              <a:t>:The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logarithmic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reduce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skewness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normally </a:t>
            </a:r>
            <a:r>
              <a:rPr sz="2800" dirty="0">
                <a:latin typeface="Gill Sans MT"/>
                <a:cs typeface="Gill Sans MT"/>
              </a:rPr>
              <a:t>distributed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format.The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applied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is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heavily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skewed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to</a:t>
            </a:r>
            <a:r>
              <a:rPr sz="2800" u="sng" spc="-8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the</a:t>
            </a:r>
            <a:r>
              <a:rPr sz="2800" u="sng" spc="-9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right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lang="en-CA" sz="2800" spc="-10" dirty="0">
              <a:latin typeface="Gill Sans MT"/>
              <a:cs typeface="Gill Sans MT"/>
            </a:endParaRPr>
          </a:p>
          <a:p>
            <a:pPr marL="241300" marR="14287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n-CA" sz="2800" spc="-10" dirty="0">
                <a:latin typeface="Gill Sans MT"/>
                <a:cs typeface="Gill Sans MT"/>
              </a:rPr>
              <a:t>Particularly useful in dealing with data that spans several orders of magnitude, where some values are significantly larger than other.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Clr>
                <a:srgbClr val="C00000"/>
              </a:buClr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Square</a:t>
            </a:r>
            <a:r>
              <a:rPr sz="2800" spc="-9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root</a:t>
            </a:r>
            <a:r>
              <a:rPr sz="2800" spc="-8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transformation</a:t>
            </a:r>
            <a:r>
              <a:rPr sz="2800" dirty="0">
                <a:latin typeface="Gill Sans MT"/>
                <a:cs typeface="Gill Sans MT"/>
              </a:rPr>
              <a:t>:The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square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root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used</a:t>
            </a:r>
            <a:r>
              <a:rPr sz="2800" spc="7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skewness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more </a:t>
            </a:r>
            <a:r>
              <a:rPr sz="2800" dirty="0">
                <a:latin typeface="Gill Sans MT"/>
                <a:cs typeface="Gill Sans MT"/>
              </a:rPr>
              <a:t>normally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distributed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format.The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square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root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applied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heavily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skewed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to</a:t>
            </a:r>
            <a:r>
              <a:rPr sz="28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the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lang="en-CA" sz="2800" u="sng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right</a:t>
            </a:r>
            <a:r>
              <a:rPr sz="2800" u="sng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/>
              <a:t>T</a:t>
            </a:r>
            <a:r>
              <a:rPr spc="-15" dirty="0"/>
              <a:t>ra</a:t>
            </a:r>
            <a:r>
              <a:rPr spc="-10" dirty="0"/>
              <a:t>n</a:t>
            </a:r>
            <a:r>
              <a:rPr spc="-20" dirty="0"/>
              <a:t>s</a:t>
            </a:r>
            <a:r>
              <a:rPr spc="-55" dirty="0"/>
              <a:t>f</a:t>
            </a:r>
            <a:r>
              <a:rPr spc="-15" dirty="0"/>
              <a:t>ormatio</a:t>
            </a:r>
            <a:r>
              <a:rPr spc="-10" dirty="0"/>
              <a:t>n</a:t>
            </a:r>
            <a:r>
              <a:rPr spc="-434" dirty="0"/>
              <a:t> </a:t>
            </a:r>
            <a:r>
              <a:rPr spc="-655" dirty="0"/>
              <a:t>T</a:t>
            </a:r>
            <a:r>
              <a:rPr spc="10" dirty="0"/>
              <a:t>e</a:t>
            </a:r>
            <a:r>
              <a:rPr spc="5" dirty="0"/>
              <a:t>chni</a:t>
            </a:r>
            <a:r>
              <a:rPr spc="10"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93350" cy="503727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C00000"/>
                </a:solidFill>
                <a:latin typeface="Gill Sans MT"/>
                <a:cs typeface="Gill Sans MT"/>
              </a:rPr>
              <a:t>Box-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Cox</a:t>
            </a:r>
            <a:r>
              <a:rPr sz="2800" spc="-5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transformation</a:t>
            </a:r>
            <a:r>
              <a:rPr sz="2800" dirty="0">
                <a:latin typeface="Gill Sans MT"/>
                <a:cs typeface="Gill Sans MT"/>
              </a:rPr>
              <a:t>:The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Box-</a:t>
            </a:r>
            <a:r>
              <a:rPr sz="2800" dirty="0">
                <a:latin typeface="Gill Sans MT"/>
                <a:cs typeface="Gill Sans MT"/>
              </a:rPr>
              <a:t>Cox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family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of </a:t>
            </a:r>
            <a:r>
              <a:rPr sz="2800" dirty="0">
                <a:latin typeface="Gill Sans MT"/>
                <a:cs typeface="Gill Sans MT"/>
              </a:rPr>
              <a:t>transformations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skewed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normally </a:t>
            </a:r>
            <a:r>
              <a:rPr sz="2800" dirty="0">
                <a:latin typeface="Gill Sans MT"/>
                <a:cs typeface="Gill Sans MT"/>
              </a:rPr>
              <a:t>distributed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format.The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Box-</a:t>
            </a:r>
            <a:r>
              <a:rPr sz="2800" dirty="0">
                <a:latin typeface="Gill Sans MT"/>
                <a:cs typeface="Gill Sans MT"/>
              </a:rPr>
              <a:t>Cox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applied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both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left-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and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right-skewed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lang="en-CA" sz="2800" spc="-10" dirty="0">
              <a:latin typeface="Gill Sans MT"/>
              <a:cs typeface="Gill Sans MT"/>
            </a:endParaRPr>
          </a:p>
          <a:p>
            <a:pPr marL="241300" marR="5080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n-CA" sz="2800" spc="-10" dirty="0">
                <a:latin typeface="Gill Sans MT"/>
                <a:cs typeface="Gill Sans MT"/>
              </a:rPr>
              <a:t>It can handle broader range of data types and offer a family of power transformations, allowing more flexibility in transforming data.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Clr>
                <a:srgbClr val="C00000"/>
              </a:buClr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ct val="902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solidFill>
                  <a:srgbClr val="C00000"/>
                </a:solidFill>
                <a:latin typeface="Gill Sans MT"/>
                <a:cs typeface="Gill Sans MT"/>
              </a:rPr>
              <a:t>Yeo-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Johnson</a:t>
            </a:r>
            <a:r>
              <a:rPr sz="2800" spc="-8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transformation</a:t>
            </a:r>
            <a:r>
              <a:rPr sz="2800" dirty="0">
                <a:latin typeface="Gill Sans MT"/>
                <a:cs typeface="Gill Sans MT"/>
              </a:rPr>
              <a:t>:The</a:t>
            </a:r>
            <a:r>
              <a:rPr sz="2800" spc="-430" dirty="0">
                <a:latin typeface="Gill Sans MT"/>
                <a:cs typeface="Gill Sans MT"/>
              </a:rPr>
              <a:t> </a:t>
            </a:r>
            <a:r>
              <a:rPr sz="2800" spc="-110" dirty="0">
                <a:latin typeface="Gill Sans MT"/>
                <a:cs typeface="Gill Sans MT"/>
              </a:rPr>
              <a:t>Yeo-</a:t>
            </a:r>
            <a:r>
              <a:rPr sz="2800" dirty="0">
                <a:latin typeface="Gill Sans MT"/>
                <a:cs typeface="Gill Sans MT"/>
              </a:rPr>
              <a:t>Johnson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a </a:t>
            </a:r>
            <a:r>
              <a:rPr sz="2800" dirty="0">
                <a:latin typeface="Gill Sans MT"/>
                <a:cs typeface="Gill Sans MT"/>
              </a:rPr>
              <a:t>family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more </a:t>
            </a:r>
            <a:r>
              <a:rPr sz="2800" dirty="0">
                <a:latin typeface="Gill Sans MT"/>
                <a:cs typeface="Gill Sans MT"/>
              </a:rPr>
              <a:t>normally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distributed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format.The</a:t>
            </a:r>
            <a:r>
              <a:rPr sz="2800" spc="-430" dirty="0">
                <a:latin typeface="Gill Sans MT"/>
                <a:cs typeface="Gill Sans MT"/>
              </a:rPr>
              <a:t> </a:t>
            </a:r>
            <a:r>
              <a:rPr sz="2800" spc="-110" dirty="0">
                <a:latin typeface="Gill Sans MT"/>
                <a:cs typeface="Gill Sans MT"/>
              </a:rPr>
              <a:t>Yeo-</a:t>
            </a:r>
            <a:r>
              <a:rPr sz="2800" dirty="0">
                <a:latin typeface="Gill Sans MT"/>
                <a:cs typeface="Gill Sans MT"/>
              </a:rPr>
              <a:t>Johnson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be </a:t>
            </a:r>
            <a:r>
              <a:rPr sz="2800" dirty="0">
                <a:latin typeface="Gill Sans MT"/>
                <a:cs typeface="Gill Sans MT"/>
              </a:rPr>
              <a:t>applied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both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left-</a:t>
            </a:r>
            <a:r>
              <a:rPr sz="28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and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right-skewed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can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handle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zero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and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negative</a:t>
            </a:r>
            <a:r>
              <a:rPr sz="2800" u="sng" spc="-10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values.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28910" cy="4316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08521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preprocessing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adjust</a:t>
            </a:r>
            <a:r>
              <a:rPr sz="2800" u="sng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the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range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and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distribution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1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helps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standardize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each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feature </a:t>
            </a:r>
            <a:r>
              <a:rPr sz="2800" dirty="0">
                <a:latin typeface="Gill Sans MT"/>
                <a:cs typeface="Gill Sans MT"/>
              </a:rPr>
              <a:t>has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similar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range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0665" indent="-22796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Sounds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similar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normalization,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right?</a:t>
            </a:r>
            <a:endParaRPr sz="2800">
              <a:latin typeface="Gill Sans MT"/>
              <a:cs typeface="Gill Sans MT"/>
            </a:endParaRPr>
          </a:p>
          <a:p>
            <a:pPr marL="697230" marR="273050" lvl="1" indent="-227329" algn="just">
              <a:lnSpc>
                <a:spcPct val="904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Gill Sans MT"/>
                <a:cs typeface="Gill Sans MT"/>
              </a:rPr>
              <a:t>Think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normalization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specific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type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scaling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where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we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adjust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data 	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1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specific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range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(0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1),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used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for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specific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purposes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such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deep 	</a:t>
            </a:r>
            <a:r>
              <a:rPr sz="2400" dirty="0">
                <a:latin typeface="Gill Sans MT"/>
                <a:cs typeface="Gill Sans MT"/>
              </a:rPr>
              <a:t>learning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networks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computer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vision.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Scaling</a:t>
            </a:r>
            <a:r>
              <a:rPr spc="-509" dirty="0"/>
              <a:t> </a:t>
            </a:r>
            <a:r>
              <a:rPr spc="-660" dirty="0"/>
              <a:t>T</a:t>
            </a:r>
            <a:r>
              <a:rPr spc="5" dirty="0"/>
              <a:t>e</a:t>
            </a:r>
            <a:r>
              <a:rPr dirty="0"/>
              <a:t>chni</a:t>
            </a:r>
            <a:r>
              <a:rPr spc="5"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55580" cy="3765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071880" indent="-228600">
              <a:lnSpc>
                <a:spcPts val="3000"/>
              </a:lnSpc>
              <a:spcBef>
                <a:spcPts val="500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	Min-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Max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normalization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scales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the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dataset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range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between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0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1.</a:t>
            </a:r>
            <a:endParaRPr sz="28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ct val="90200"/>
              </a:lnSpc>
              <a:spcBef>
                <a:spcPts val="935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	Standardization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scales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so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that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it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has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mean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0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standard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deviation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1.</a:t>
            </a:r>
            <a:r>
              <a:rPr sz="2800" spc="-2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It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is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done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by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subtracting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mean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feature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from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each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point,</a:t>
            </a:r>
            <a:r>
              <a:rPr sz="2800" spc="-2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then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dividing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result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by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the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standard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deviation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feature</a:t>
            </a:r>
            <a:r>
              <a:rPr lang="en-CA" sz="2800" spc="-10" dirty="0">
                <a:solidFill>
                  <a:srgbClr val="374151"/>
                </a:solidFill>
                <a:latin typeface="Gill Sans MT"/>
                <a:cs typeface="Gill Sans MT"/>
              </a:rPr>
              <a:t> (</a:t>
            </a:r>
            <a:r>
              <a:rPr lang="en-CA" sz="800" spc="-10" dirty="0">
                <a:solidFill>
                  <a:srgbClr val="374151"/>
                </a:solidFill>
                <a:latin typeface="Gill Sans MT"/>
                <a:cs typeface="Gill Sans MT"/>
              </a:rPr>
              <a:t>Z score</a:t>
            </a:r>
            <a:r>
              <a:rPr lang="en-CA" sz="2800" spc="-10" dirty="0">
                <a:solidFill>
                  <a:srgbClr val="374151"/>
                </a:solidFill>
                <a:latin typeface="Gill Sans MT"/>
                <a:cs typeface="Gill Sans MT"/>
              </a:rPr>
              <a:t>)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.</a:t>
            </a:r>
            <a:endParaRPr sz="2800" dirty="0">
              <a:latin typeface="Gill Sans MT"/>
              <a:cs typeface="Gill Sans MT"/>
            </a:endParaRPr>
          </a:p>
          <a:p>
            <a:pPr marL="241300" marR="299085" indent="-228600">
              <a:lnSpc>
                <a:spcPts val="3000"/>
              </a:lnSpc>
              <a:spcBef>
                <a:spcPts val="1025"/>
              </a:spcBef>
              <a:buClr>
                <a:srgbClr val="374151"/>
              </a:buClr>
              <a:buAutoNum type="arabicPeriod"/>
              <a:tabLst>
                <a:tab pos="241300" algn="l"/>
                <a:tab pos="365125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	Robust</a:t>
            </a: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Scaling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:This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technique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is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similar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Min-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Max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scaling,</a:t>
            </a:r>
            <a:r>
              <a:rPr sz="2800" spc="-2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but</a:t>
            </a:r>
            <a:r>
              <a:rPr sz="2800" spc="-1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it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uses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median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interquartile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range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instead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mean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and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standard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deviation.This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makes</a:t>
            </a:r>
            <a:r>
              <a:rPr sz="2800" spc="-7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it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more</a:t>
            </a:r>
            <a:r>
              <a:rPr sz="2800" spc="-6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robust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outliers.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Demo:</a:t>
            </a:r>
            <a:r>
              <a:rPr spc="-434" dirty="0"/>
              <a:t> </a:t>
            </a:r>
            <a:r>
              <a:rPr dirty="0"/>
              <a:t>Iris</a:t>
            </a:r>
            <a:r>
              <a:rPr spc="10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543685">
              <a:lnSpc>
                <a:spcPts val="3000"/>
              </a:lnSpc>
              <a:spcBef>
                <a:spcPts val="500"/>
              </a:spcBef>
            </a:pP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dataset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illustrate</a:t>
            </a:r>
            <a:r>
              <a:rPr spc="-4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transformation</a:t>
            </a:r>
            <a:r>
              <a:rPr spc="-40" dirty="0"/>
              <a:t> </a:t>
            </a:r>
            <a:r>
              <a:rPr spc="-25" dirty="0"/>
              <a:t>by </a:t>
            </a:r>
            <a:r>
              <a:rPr dirty="0"/>
              <a:t>transforming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variables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dataset.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example,</a:t>
            </a:r>
          </a:p>
          <a:p>
            <a:pPr marL="698500" marR="262255" indent="-228600">
              <a:lnSpc>
                <a:spcPts val="2590"/>
              </a:lnSpc>
              <a:spcBef>
                <a:spcPts val="560"/>
              </a:spcBef>
            </a:pP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spc="-10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0000"/>
                </a:solidFill>
              </a:rPr>
              <a:t>normalizing</a:t>
            </a:r>
            <a:r>
              <a:rPr sz="2400" spc="-65" dirty="0">
                <a:solidFill>
                  <a:srgbClr val="C00000"/>
                </a:solidFill>
              </a:rPr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sepal</a:t>
            </a:r>
            <a:r>
              <a:rPr sz="2400" spc="-45" dirty="0"/>
              <a:t> </a:t>
            </a:r>
            <a:r>
              <a:rPr sz="2400" dirty="0"/>
              <a:t>and</a:t>
            </a:r>
            <a:r>
              <a:rPr sz="2400" spc="-40" dirty="0"/>
              <a:t> </a:t>
            </a:r>
            <a:r>
              <a:rPr sz="2400" dirty="0"/>
              <a:t>petal</a:t>
            </a:r>
            <a:r>
              <a:rPr sz="2400" spc="-45" dirty="0"/>
              <a:t> </a:t>
            </a:r>
            <a:r>
              <a:rPr sz="2400" dirty="0"/>
              <a:t>length</a:t>
            </a:r>
            <a:r>
              <a:rPr sz="2400" spc="-45" dirty="0"/>
              <a:t> </a:t>
            </a:r>
            <a:r>
              <a:rPr sz="2400" dirty="0"/>
              <a:t>and</a:t>
            </a:r>
            <a:r>
              <a:rPr sz="2400" spc="-40" dirty="0"/>
              <a:t> </a:t>
            </a:r>
            <a:r>
              <a:rPr sz="2400" dirty="0"/>
              <a:t>width</a:t>
            </a:r>
            <a:r>
              <a:rPr sz="2400" spc="-40" dirty="0"/>
              <a:t> </a:t>
            </a:r>
            <a:r>
              <a:rPr sz="2400" dirty="0"/>
              <a:t>to</a:t>
            </a:r>
            <a:r>
              <a:rPr sz="2400" spc="-40" dirty="0"/>
              <a:t> </a:t>
            </a:r>
            <a:r>
              <a:rPr sz="2400" dirty="0"/>
              <a:t>bring</a:t>
            </a:r>
            <a:r>
              <a:rPr sz="2400" spc="-40" dirty="0"/>
              <a:t> </a:t>
            </a:r>
            <a:r>
              <a:rPr sz="2400" dirty="0"/>
              <a:t>them</a:t>
            </a:r>
            <a:r>
              <a:rPr sz="2400" spc="-45" dirty="0"/>
              <a:t> </a:t>
            </a:r>
            <a:r>
              <a:rPr sz="2400" dirty="0"/>
              <a:t>to</a:t>
            </a:r>
            <a:r>
              <a:rPr sz="2400" spc="-4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spc="-20" dirty="0"/>
              <a:t>same </a:t>
            </a:r>
            <a:r>
              <a:rPr sz="2400" spc="-10" dirty="0"/>
              <a:t>scale,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spc="-10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0000"/>
                </a:solidFill>
              </a:rPr>
              <a:t>encoding</a:t>
            </a:r>
            <a:r>
              <a:rPr sz="2400" spc="-80" dirty="0">
                <a:solidFill>
                  <a:srgbClr val="C00000"/>
                </a:solidFill>
              </a:rPr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species</a:t>
            </a:r>
            <a:r>
              <a:rPr sz="2400" spc="-55" dirty="0"/>
              <a:t> </a:t>
            </a:r>
            <a:r>
              <a:rPr sz="2400" dirty="0"/>
              <a:t>names</a:t>
            </a:r>
            <a:r>
              <a:rPr sz="2400" spc="-55" dirty="0"/>
              <a:t> </a:t>
            </a:r>
            <a:r>
              <a:rPr sz="2400" dirty="0"/>
              <a:t>into</a:t>
            </a:r>
            <a:r>
              <a:rPr sz="2400" spc="-50" dirty="0"/>
              <a:t> </a:t>
            </a:r>
            <a:r>
              <a:rPr sz="2400" dirty="0"/>
              <a:t>numerical</a:t>
            </a:r>
            <a:r>
              <a:rPr sz="2400" spc="-60" dirty="0"/>
              <a:t> </a:t>
            </a:r>
            <a:r>
              <a:rPr sz="2400" spc="-10" dirty="0"/>
              <a:t>values,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spc="-10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0000"/>
                </a:solidFill>
              </a:rPr>
              <a:t>aggregating</a:t>
            </a:r>
            <a:r>
              <a:rPr sz="2400" spc="-65" dirty="0">
                <a:solidFill>
                  <a:srgbClr val="C00000"/>
                </a:solidFill>
              </a:rPr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data</a:t>
            </a:r>
            <a:r>
              <a:rPr sz="2400" spc="-45" dirty="0"/>
              <a:t> </a:t>
            </a:r>
            <a:r>
              <a:rPr sz="2400" dirty="0"/>
              <a:t>by</a:t>
            </a:r>
            <a:r>
              <a:rPr sz="2400" spc="-45" dirty="0"/>
              <a:t> </a:t>
            </a:r>
            <a:r>
              <a:rPr sz="2400" dirty="0"/>
              <a:t>species</a:t>
            </a:r>
            <a:r>
              <a:rPr sz="2400" spc="-45" dirty="0"/>
              <a:t> </a:t>
            </a:r>
            <a:r>
              <a:rPr sz="2400" dirty="0"/>
              <a:t>to</a:t>
            </a:r>
            <a:r>
              <a:rPr sz="2400" spc="-40" dirty="0"/>
              <a:t> </a:t>
            </a:r>
            <a:r>
              <a:rPr sz="2400" dirty="0"/>
              <a:t>get</a:t>
            </a:r>
            <a:r>
              <a:rPr sz="2400" spc="-45" dirty="0"/>
              <a:t> </a:t>
            </a:r>
            <a:r>
              <a:rPr sz="2400" dirty="0"/>
              <a:t>summary</a:t>
            </a:r>
            <a:r>
              <a:rPr sz="2400" spc="-45" dirty="0"/>
              <a:t> </a:t>
            </a:r>
            <a:r>
              <a:rPr sz="2400" spc="-10" dirty="0"/>
              <a:t>statistics,</a:t>
            </a:r>
            <a:endParaRPr sz="2400" dirty="0">
              <a:latin typeface="Courier New"/>
              <a:cs typeface="Courier New"/>
            </a:endParaRPr>
          </a:p>
          <a:p>
            <a:pPr marL="698500" marR="5080" indent="-228600">
              <a:lnSpc>
                <a:spcPts val="2590"/>
              </a:lnSpc>
              <a:spcBef>
                <a:spcPts val="545"/>
              </a:spcBef>
            </a:pP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spc="-10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0000"/>
                </a:solidFill>
              </a:rPr>
              <a:t>transforming</a:t>
            </a:r>
            <a:r>
              <a:rPr sz="2400" spc="-90" dirty="0">
                <a:solidFill>
                  <a:srgbClr val="C00000"/>
                </a:solidFill>
              </a:rPr>
              <a:t> </a:t>
            </a:r>
            <a:r>
              <a:rPr sz="2400" dirty="0"/>
              <a:t>variables</a:t>
            </a:r>
            <a:r>
              <a:rPr sz="2400" spc="-60" dirty="0"/>
              <a:t> </a:t>
            </a:r>
            <a:r>
              <a:rPr sz="2400" dirty="0"/>
              <a:t>like</a:t>
            </a:r>
            <a:r>
              <a:rPr sz="2400" spc="-60" dirty="0"/>
              <a:t> </a:t>
            </a:r>
            <a:r>
              <a:rPr sz="2400" dirty="0"/>
              <a:t>sepal</a:t>
            </a:r>
            <a:r>
              <a:rPr sz="2400" spc="-65" dirty="0"/>
              <a:t> </a:t>
            </a:r>
            <a:r>
              <a:rPr sz="2400" dirty="0"/>
              <a:t>length</a:t>
            </a:r>
            <a:r>
              <a:rPr sz="2400" spc="-60" dirty="0"/>
              <a:t> </a:t>
            </a:r>
            <a:r>
              <a:rPr sz="2400" dirty="0"/>
              <a:t>and</a:t>
            </a:r>
            <a:r>
              <a:rPr sz="2400" spc="-60" dirty="0"/>
              <a:t> </a:t>
            </a:r>
            <a:r>
              <a:rPr sz="2400" dirty="0"/>
              <a:t>width</a:t>
            </a:r>
            <a:r>
              <a:rPr sz="2400" spc="-60" dirty="0"/>
              <a:t> </a:t>
            </a:r>
            <a:r>
              <a:rPr sz="2400" dirty="0"/>
              <a:t>to</a:t>
            </a:r>
            <a:r>
              <a:rPr sz="2400" spc="-60" dirty="0"/>
              <a:t> </a:t>
            </a:r>
            <a:r>
              <a:rPr sz="2400" dirty="0"/>
              <a:t>meet</a:t>
            </a:r>
            <a:r>
              <a:rPr sz="2400" spc="-60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assumptions</a:t>
            </a:r>
            <a:r>
              <a:rPr sz="2400" spc="-60" dirty="0"/>
              <a:t> </a:t>
            </a:r>
            <a:r>
              <a:rPr sz="2400" spc="-25" dirty="0"/>
              <a:t>of </a:t>
            </a:r>
            <a:r>
              <a:rPr sz="2400" dirty="0"/>
              <a:t>statistical</a:t>
            </a:r>
            <a:r>
              <a:rPr sz="2400" spc="-75" dirty="0"/>
              <a:t> </a:t>
            </a:r>
            <a:r>
              <a:rPr sz="2400" spc="-10" dirty="0"/>
              <a:t>models,</a:t>
            </a:r>
            <a:r>
              <a:rPr sz="2400" spc="-250" dirty="0"/>
              <a:t> </a:t>
            </a:r>
            <a:r>
              <a:rPr sz="2400" spc="-25" dirty="0"/>
              <a:t>and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2400" spc="-10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00000"/>
                </a:solidFill>
              </a:rPr>
              <a:t>scaling</a:t>
            </a:r>
            <a:r>
              <a:rPr sz="2400" spc="-95" dirty="0">
                <a:solidFill>
                  <a:srgbClr val="C00000"/>
                </a:solidFill>
              </a:rPr>
              <a:t> </a:t>
            </a:r>
            <a:r>
              <a:rPr sz="2400" dirty="0"/>
              <a:t>variables</a:t>
            </a:r>
            <a:r>
              <a:rPr sz="2400" spc="-60" dirty="0"/>
              <a:t> </a:t>
            </a:r>
            <a:r>
              <a:rPr sz="2400" dirty="0"/>
              <a:t>to</a:t>
            </a:r>
            <a:r>
              <a:rPr sz="2400" spc="-60" dirty="0"/>
              <a:t> </a:t>
            </a:r>
            <a:r>
              <a:rPr sz="2400" dirty="0"/>
              <a:t>prepare</a:t>
            </a:r>
            <a:r>
              <a:rPr sz="2400" spc="-60" dirty="0"/>
              <a:t> </a:t>
            </a:r>
            <a:r>
              <a:rPr sz="2400" dirty="0"/>
              <a:t>them</a:t>
            </a:r>
            <a:r>
              <a:rPr sz="2400" spc="-60" dirty="0"/>
              <a:t> </a:t>
            </a:r>
            <a:r>
              <a:rPr sz="2400" dirty="0"/>
              <a:t>for</a:t>
            </a:r>
            <a:r>
              <a:rPr sz="2400" spc="-65" dirty="0"/>
              <a:t> </a:t>
            </a:r>
            <a:r>
              <a:rPr sz="2400" dirty="0"/>
              <a:t>machine</a:t>
            </a:r>
            <a:r>
              <a:rPr sz="2400" spc="-60" dirty="0"/>
              <a:t> </a:t>
            </a:r>
            <a:r>
              <a:rPr sz="2400" dirty="0"/>
              <a:t>learning</a:t>
            </a:r>
            <a:r>
              <a:rPr sz="2400" spc="-60" dirty="0"/>
              <a:t> </a:t>
            </a:r>
            <a:r>
              <a:rPr sz="2400" spc="-10" dirty="0"/>
              <a:t>algorithms.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5078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125" dirty="0"/>
              <a:t> </a:t>
            </a:r>
            <a:r>
              <a:rPr sz="6000" spc="-10" dirty="0"/>
              <a:t>Integration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1298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2860"/>
            <a:ext cx="9600565" cy="20586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Good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essential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producing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efficient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type.</a:t>
            </a:r>
            <a:endParaRPr sz="2800" dirty="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should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formatted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according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required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software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tool.</a:t>
            </a:r>
            <a:endParaRPr sz="2800" dirty="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made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adequate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given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method.</a:t>
            </a:r>
            <a:endParaRPr sz="2800" dirty="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real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world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dirty.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81590" cy="4414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6799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combining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multiple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sources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single, </a:t>
            </a:r>
            <a:r>
              <a:rPr sz="2800" dirty="0">
                <a:latin typeface="Gill Sans MT"/>
                <a:cs typeface="Gill Sans MT"/>
              </a:rPr>
              <a:t>unified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set.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ts val="31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typically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done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enable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comprehensive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support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informed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decision-making.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387985" indent="-228600">
              <a:lnSpc>
                <a:spcPct val="902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integration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combining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databases, spreadsheets,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sources,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may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cleaning,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data </a:t>
            </a:r>
            <a:r>
              <a:rPr sz="2800" spc="-10" dirty="0">
                <a:latin typeface="Gill Sans MT"/>
                <a:cs typeface="Gill Sans MT"/>
              </a:rPr>
              <a:t>transformation,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enrichment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ensure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integrated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accurate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consistent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1922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345729" y="271467"/>
            <a:ext cx="5176520" cy="3416935"/>
          </a:xfrm>
          <a:custGeom>
            <a:avLst/>
            <a:gdLst/>
            <a:ahLst/>
            <a:cxnLst/>
            <a:rect l="l" t="t" r="r" b="b"/>
            <a:pathLst>
              <a:path w="5176520" h="3416935">
                <a:moveTo>
                  <a:pt x="0" y="0"/>
                </a:moveTo>
                <a:lnTo>
                  <a:pt x="5176101" y="0"/>
                </a:lnTo>
                <a:lnTo>
                  <a:pt x="5176101" y="3416320"/>
                </a:lnTo>
                <a:lnTo>
                  <a:pt x="0" y="34163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4470" y="292100"/>
            <a:ext cx="308991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  <a:tabLst>
                <a:tab pos="2379345" algn="l"/>
              </a:tabLst>
            </a:pPr>
            <a:r>
              <a:rPr sz="1800" dirty="0">
                <a:solidFill>
                  <a:srgbClr val="A6A6A6"/>
                </a:solidFill>
                <a:latin typeface="Gill Sans MT"/>
                <a:cs typeface="Gill Sans MT"/>
              </a:rPr>
              <a:t>#</a:t>
            </a:r>
            <a:r>
              <a:rPr sz="1800" spc="-50" dirty="0">
                <a:solidFill>
                  <a:srgbClr val="A6A6A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A6A6A6"/>
                </a:solidFill>
                <a:latin typeface="Gill Sans MT"/>
                <a:cs typeface="Gill Sans MT"/>
              </a:rPr>
              <a:t>Customer</a:t>
            </a:r>
            <a:r>
              <a:rPr sz="1800" spc="-45" dirty="0">
                <a:solidFill>
                  <a:srgbClr val="A6A6A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A6A6A6"/>
                </a:solidFill>
                <a:latin typeface="Gill Sans MT"/>
                <a:cs typeface="Gill Sans MT"/>
              </a:rPr>
              <a:t>information</a:t>
            </a:r>
            <a:r>
              <a:rPr sz="1800" spc="-45" dirty="0">
                <a:solidFill>
                  <a:srgbClr val="A6A6A6"/>
                </a:solidFill>
                <a:latin typeface="Gill Sans MT"/>
                <a:cs typeface="Gill Sans MT"/>
              </a:rPr>
              <a:t> </a:t>
            </a:r>
            <a:r>
              <a:rPr sz="1800" spc="-30" dirty="0">
                <a:solidFill>
                  <a:srgbClr val="A6A6A6"/>
                </a:solidFill>
                <a:latin typeface="Gill Sans MT"/>
                <a:cs typeface="Gill Sans MT"/>
              </a:rPr>
              <a:t>dataset </a:t>
            </a:r>
            <a:r>
              <a:rPr sz="1800" dirty="0">
                <a:solidFill>
                  <a:srgbClr val="548235"/>
                </a:solidFill>
                <a:latin typeface="Gill Sans MT"/>
                <a:cs typeface="Gill Sans MT"/>
              </a:rPr>
              <a:t>customer_id</a:t>
            </a:r>
            <a:r>
              <a:rPr sz="1800" spc="425" dirty="0">
                <a:solidFill>
                  <a:srgbClr val="548235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548235"/>
                </a:solidFill>
                <a:latin typeface="Gill Sans MT"/>
                <a:cs typeface="Gill Sans MT"/>
              </a:rPr>
              <a:t>name</a:t>
            </a:r>
            <a:r>
              <a:rPr sz="1800" dirty="0">
                <a:solidFill>
                  <a:srgbClr val="548235"/>
                </a:solidFill>
                <a:latin typeface="Gill Sans MT"/>
                <a:cs typeface="Gill Sans MT"/>
              </a:rPr>
              <a:t>	</a:t>
            </a:r>
            <a:r>
              <a:rPr sz="1800" spc="-20" dirty="0">
                <a:solidFill>
                  <a:srgbClr val="548235"/>
                </a:solidFill>
                <a:latin typeface="Gill Sans MT"/>
                <a:cs typeface="Gill Sans MT"/>
              </a:rPr>
              <a:t>address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2400" y="572515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548235"/>
                </a:solidFill>
                <a:latin typeface="Gill Sans MT"/>
                <a:cs typeface="Gill Sans MT"/>
              </a:rPr>
              <a:t>phone_number</a:t>
            </a:r>
            <a:endParaRPr sz="18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05420" y="878768"/>
          <a:ext cx="5013958" cy="1358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00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John</a:t>
                      </a:r>
                      <a:r>
                        <a:rPr sz="18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Doe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00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123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Main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St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5555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1750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4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Jane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Doe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4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456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Oak</a:t>
                      </a:r>
                      <a:r>
                        <a:rPr sz="1800" spc="-1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Ave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03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John</a:t>
                      </a:r>
                      <a:r>
                        <a:rPr sz="18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Smith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3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789</a:t>
                      </a:r>
                      <a:r>
                        <a:rPr sz="1800" spc="-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Birch</a:t>
                      </a:r>
                      <a:r>
                        <a:rPr sz="18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620" dirty="0">
                          <a:latin typeface="Gill Sans MT"/>
                          <a:cs typeface="Gill Sans MT"/>
                        </a:rPr>
                        <a:t>Rd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5557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115"/>
                        </a:lnSpc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#</a:t>
                      </a:r>
                      <a:r>
                        <a:rPr sz="1800" spc="-6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Purchase</a:t>
                      </a:r>
                      <a:r>
                        <a:rPr sz="1800" spc="-6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information</a:t>
                      </a:r>
                      <a:r>
                        <a:rPr sz="1800" spc="-6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Gill Sans MT"/>
                          <a:cs typeface="Gill Sans MT"/>
                        </a:rPr>
                        <a:t>dataset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45729" y="2250369"/>
          <a:ext cx="4865370" cy="143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90805">
                        <a:lnSpc>
                          <a:spcPts val="2000"/>
                        </a:lnSpc>
                      </a:pPr>
                      <a:r>
                        <a:rPr sz="1800" spc="-45" dirty="0">
                          <a:solidFill>
                            <a:srgbClr val="548235"/>
                          </a:solidFill>
                          <a:latin typeface="Gill Sans MT"/>
                          <a:cs typeface="Gill Sans MT"/>
                        </a:rPr>
                        <a:t>purchase_id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00"/>
                        </a:lnSpc>
                      </a:pPr>
                      <a:r>
                        <a:rPr sz="1800" spc="-40" dirty="0">
                          <a:solidFill>
                            <a:srgbClr val="548235"/>
                          </a:solidFill>
                          <a:latin typeface="Gill Sans MT"/>
                          <a:cs typeface="Gill Sans MT"/>
                        </a:rPr>
                        <a:t>customer_id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00"/>
                        </a:lnSpc>
                      </a:pPr>
                      <a:r>
                        <a:rPr sz="1800" spc="-40" dirty="0">
                          <a:solidFill>
                            <a:srgbClr val="548235"/>
                          </a:solidFill>
                          <a:latin typeface="Gill Sans MT"/>
                          <a:cs typeface="Gill Sans MT"/>
                        </a:rPr>
                        <a:t>purchase_date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00"/>
                        </a:lnSpc>
                      </a:pPr>
                      <a:r>
                        <a:rPr sz="1800" spc="-10" dirty="0">
                          <a:solidFill>
                            <a:srgbClr val="548235"/>
                          </a:solidFill>
                          <a:latin typeface="Gill Sans MT"/>
                          <a:cs typeface="Gill Sans MT"/>
                        </a:rPr>
                        <a:t>product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2022-01-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045"/>
                        </a:lnSpc>
                      </a:pPr>
                      <a:r>
                        <a:rPr sz="1800" spc="-170" dirty="0">
                          <a:latin typeface="Gill Sans MT"/>
                          <a:cs typeface="Gill Sans MT"/>
                        </a:rPr>
                        <a:t>T-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Shirt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90805">
                        <a:lnSpc>
                          <a:spcPts val="2050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050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2022-02-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Gill Sans MT"/>
                          <a:cs typeface="Gill Sans MT"/>
                        </a:rPr>
                        <a:t>Hat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2022-03-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Shoes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4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2022-04-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Pants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124958" y="4263405"/>
            <a:ext cx="8933180" cy="1754505"/>
          </a:xfrm>
          <a:custGeom>
            <a:avLst/>
            <a:gdLst/>
            <a:ahLst/>
            <a:cxnLst/>
            <a:rect l="l" t="t" r="r" b="b"/>
            <a:pathLst>
              <a:path w="8933180" h="1754504">
                <a:moveTo>
                  <a:pt x="0" y="0"/>
                </a:moveTo>
                <a:lnTo>
                  <a:pt x="8932682" y="0"/>
                </a:lnTo>
                <a:lnTo>
                  <a:pt x="8932682" y="1754326"/>
                </a:lnTo>
                <a:lnTo>
                  <a:pt x="0" y="17543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3699" y="4284979"/>
            <a:ext cx="182118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7F7F7F"/>
                </a:solidFill>
                <a:latin typeface="Gill Sans MT"/>
                <a:cs typeface="Gill Sans MT"/>
              </a:rPr>
              <a:t>#</a:t>
            </a:r>
            <a:r>
              <a:rPr sz="1800" spc="-3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7F7F7F"/>
                </a:solidFill>
                <a:latin typeface="Gill Sans MT"/>
                <a:cs typeface="Gill Sans MT"/>
              </a:rPr>
              <a:t>Merged</a:t>
            </a:r>
            <a:r>
              <a:rPr sz="1800" spc="-3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Gill Sans MT"/>
                <a:cs typeface="Gill Sans MT"/>
              </a:rPr>
              <a:t>dataset </a:t>
            </a:r>
            <a:r>
              <a:rPr sz="1800" dirty="0">
                <a:solidFill>
                  <a:srgbClr val="548235"/>
                </a:solidFill>
                <a:latin typeface="Gill Sans MT"/>
                <a:cs typeface="Gill Sans MT"/>
              </a:rPr>
              <a:t>customer_id</a:t>
            </a:r>
            <a:r>
              <a:rPr sz="1800" spc="425" dirty="0">
                <a:solidFill>
                  <a:srgbClr val="548235"/>
                </a:solidFill>
                <a:latin typeface="Gill Sans MT"/>
                <a:cs typeface="Gill Sans MT"/>
              </a:rPr>
              <a:t> </a:t>
            </a:r>
            <a:r>
              <a:rPr sz="1800" spc="-200" dirty="0">
                <a:solidFill>
                  <a:srgbClr val="548235"/>
                </a:solidFill>
                <a:latin typeface="Gill Sans MT"/>
                <a:cs typeface="Gill Sans MT"/>
              </a:rPr>
              <a:t>name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4570760" y="4562347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48235"/>
                </a:solidFill>
                <a:latin typeface="Gill Sans MT"/>
                <a:cs typeface="Gill Sans MT"/>
              </a:rPr>
              <a:t>address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1629" y="4562347"/>
            <a:ext cx="501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48235"/>
                </a:solidFill>
                <a:latin typeface="Gill Sans MT"/>
                <a:cs typeface="Gill Sans MT"/>
              </a:rPr>
              <a:t>phone_number</a:t>
            </a:r>
            <a:r>
              <a:rPr sz="1800" spc="390" dirty="0">
                <a:solidFill>
                  <a:srgbClr val="548235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48235"/>
                </a:solidFill>
                <a:latin typeface="Gill Sans MT"/>
                <a:cs typeface="Gill Sans MT"/>
              </a:rPr>
              <a:t>purchase_id</a:t>
            </a:r>
            <a:r>
              <a:rPr sz="1800" spc="390" dirty="0">
                <a:solidFill>
                  <a:srgbClr val="548235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48235"/>
                </a:solidFill>
                <a:latin typeface="Gill Sans MT"/>
                <a:cs typeface="Gill Sans MT"/>
              </a:rPr>
              <a:t>purchase_date</a:t>
            </a:r>
            <a:r>
              <a:rPr sz="1800" spc="390" dirty="0">
                <a:solidFill>
                  <a:srgbClr val="548235"/>
                </a:solidFill>
                <a:latin typeface="Gill Sans MT"/>
                <a:cs typeface="Gill Sans MT"/>
              </a:rPr>
              <a:t> </a:t>
            </a:r>
            <a:r>
              <a:rPr sz="1800" spc="-355" dirty="0">
                <a:solidFill>
                  <a:srgbClr val="548235"/>
                </a:solidFill>
                <a:latin typeface="Gill Sans MT"/>
                <a:cs typeface="Gill Sans MT"/>
              </a:rPr>
              <a:t>product</a:t>
            </a:r>
            <a:endParaRPr sz="1800">
              <a:latin typeface="Gill Sans MT"/>
              <a:cs typeface="Gill Sans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4958" y="4871649"/>
          <a:ext cx="8454386" cy="114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90805">
                        <a:lnSpc>
                          <a:spcPts val="1989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989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John</a:t>
                      </a:r>
                      <a:r>
                        <a:rPr sz="18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Doe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989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123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Main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St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5555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1989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2022-01-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989"/>
                        </a:lnSpc>
                      </a:pPr>
                      <a:r>
                        <a:rPr sz="1800" spc="-170" dirty="0">
                          <a:latin typeface="Gill Sans MT"/>
                          <a:cs typeface="Gill Sans MT"/>
                        </a:rPr>
                        <a:t>T-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Shirt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90805">
                        <a:lnSpc>
                          <a:spcPts val="203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203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John</a:t>
                      </a:r>
                      <a:r>
                        <a:rPr sz="18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Doe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3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123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Main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St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ts val="203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5555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203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203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2022-03-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3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Shoes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2060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Jane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Doe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60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456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Oak</a:t>
                      </a:r>
                      <a:r>
                        <a:rPr sz="1800" spc="-18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Ave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2022-02-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Gill Sans MT"/>
                          <a:cs typeface="Gill Sans MT"/>
                        </a:rPr>
                        <a:t>Hat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0805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204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John</a:t>
                      </a:r>
                      <a:r>
                        <a:rPr sz="18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Smith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45"/>
                        </a:lnSpc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789</a:t>
                      </a:r>
                      <a:r>
                        <a:rPr sz="1800" spc="-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Birch</a:t>
                      </a:r>
                      <a:r>
                        <a:rPr sz="18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695" dirty="0">
                          <a:latin typeface="Gill Sans MT"/>
                          <a:cs typeface="Gill Sans MT"/>
                        </a:rPr>
                        <a:t>Rd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555-555-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5557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4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2022-04-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01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Gill Sans MT"/>
                          <a:cs typeface="Gill Sans MT"/>
                        </a:rPr>
                        <a:t>Pants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48647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125" dirty="0"/>
              <a:t> </a:t>
            </a:r>
            <a:r>
              <a:rPr sz="6000" spc="-10" dirty="0"/>
              <a:t>Reduction</a:t>
            </a:r>
            <a:endParaRPr sz="6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85730" cy="3640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912494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preparation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size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or </a:t>
            </a:r>
            <a:r>
              <a:rPr sz="2800" dirty="0">
                <a:latin typeface="Gill Sans MT"/>
                <a:cs typeface="Gill Sans MT"/>
              </a:rPr>
              <a:t>complexity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without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losing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significant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information.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1077595" indent="-228600">
              <a:lnSpc>
                <a:spcPts val="31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goal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make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easier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analyze, understand,</a:t>
            </a:r>
            <a:r>
              <a:rPr sz="2800" spc="-2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process.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39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achieved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either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removing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redundant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irrelevant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data,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summarizing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aggregating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fewer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variables.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Dimensionality</a:t>
            </a:r>
            <a:r>
              <a:rPr spc="-8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713595" cy="3640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ill Sans MT"/>
                <a:cs typeface="Gill Sans MT"/>
              </a:rPr>
              <a:t>Involves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reducing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dataset, </a:t>
            </a:r>
            <a:r>
              <a:rPr sz="2800" dirty="0">
                <a:latin typeface="Gill Sans MT"/>
                <a:cs typeface="Gill Sans MT"/>
              </a:rPr>
              <a:t>while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retaining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much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information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possible.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357505" indent="-228600">
              <a:lnSpc>
                <a:spcPts val="31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Important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because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high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dimensional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difficult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visualize, </a:t>
            </a:r>
            <a:r>
              <a:rPr sz="2800" spc="-25" dirty="0">
                <a:latin typeface="Gill Sans MT"/>
                <a:cs typeface="Gill Sans MT"/>
              </a:rPr>
              <a:t>process,</a:t>
            </a:r>
            <a:r>
              <a:rPr sz="2800" spc="-2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analyze.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39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5875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One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example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dimensionality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PCA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(Principal </a:t>
            </a:r>
            <a:r>
              <a:rPr sz="2800" spc="-20" dirty="0">
                <a:latin typeface="Gill Sans MT"/>
                <a:cs typeface="Gill Sans MT"/>
              </a:rPr>
              <a:t>Component</a:t>
            </a:r>
            <a:r>
              <a:rPr sz="2800" spc="-20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Analysis).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99700" cy="4414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7399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transformation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transforms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correlated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uncorrelated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called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principal components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first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principal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component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accounts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largest</a:t>
            </a:r>
            <a:r>
              <a:rPr sz="28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amount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of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variance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in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the</a:t>
            </a:r>
            <a:r>
              <a:rPr sz="28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second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principal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component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accounts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spc="-10" dirty="0">
                <a:latin typeface="Gill Sans MT"/>
                <a:cs typeface="Gill Sans MT"/>
              </a:rPr>
              <a:t>second-</a:t>
            </a:r>
            <a:r>
              <a:rPr sz="2800" dirty="0">
                <a:latin typeface="Gill Sans MT"/>
                <a:cs typeface="Gill Sans MT"/>
              </a:rPr>
              <a:t>largest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amount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variance,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on.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85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26034" indent="-228600">
              <a:lnSpc>
                <a:spcPts val="31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Principal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components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new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constructed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linear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combinations</a:t>
            </a:r>
            <a:r>
              <a:rPr sz="2800" u="sng" spc="-6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or</a:t>
            </a:r>
            <a:r>
              <a:rPr sz="28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mixtures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of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the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initial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variables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215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99370" cy="3765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selection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identifying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subset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(or </a:t>
            </a:r>
            <a:r>
              <a:rPr sz="2800" dirty="0">
                <a:latin typeface="Gill Sans MT"/>
                <a:cs typeface="Gill Sans MT"/>
              </a:rPr>
              <a:t>columns)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larger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most </a:t>
            </a:r>
            <a:r>
              <a:rPr sz="2800" dirty="0">
                <a:latin typeface="Gill Sans MT"/>
                <a:cs typeface="Gill Sans MT"/>
              </a:rPr>
              <a:t>relevant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contribute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most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target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task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at </a:t>
            </a:r>
            <a:r>
              <a:rPr sz="2800" spc="-10" dirty="0">
                <a:latin typeface="Gill Sans MT"/>
                <a:cs typeface="Gill Sans MT"/>
              </a:rPr>
              <a:t>hand.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351155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goal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selection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dimensionality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remove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irrelevant,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redundant,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noisy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can </a:t>
            </a:r>
            <a:r>
              <a:rPr sz="2800" dirty="0">
                <a:latin typeface="Gill Sans MT"/>
                <a:cs typeface="Gill Sans MT"/>
              </a:rPr>
              <a:t>negatively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impact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performance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and </a:t>
            </a:r>
            <a:r>
              <a:rPr sz="2800" dirty="0">
                <a:latin typeface="Gill Sans MT"/>
                <a:cs typeface="Gill Sans MT"/>
              </a:rPr>
              <a:t>make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them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complex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u="sng" spc="-6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slower</a:t>
            </a:r>
            <a:r>
              <a:rPr sz="2800" spc="-65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harder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to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interpret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195" dirty="0"/>
              <a:t> </a:t>
            </a:r>
            <a:r>
              <a:rPr spc="-10" dirty="0"/>
              <a:t>Selection</a:t>
            </a:r>
            <a:r>
              <a:rPr spc="-550" dirty="0"/>
              <a:t> </a:t>
            </a:r>
            <a:r>
              <a:rPr spc="-650" dirty="0"/>
              <a:t>T</a:t>
            </a:r>
            <a:r>
              <a:rPr spc="15" dirty="0"/>
              <a:t>e</a:t>
            </a:r>
            <a:r>
              <a:rPr spc="10" dirty="0"/>
              <a:t>chni</a:t>
            </a:r>
            <a:r>
              <a:rPr spc="15"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2860"/>
            <a:ext cx="10189210" cy="20586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selection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performed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various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such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as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univariate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statistical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tests,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recursive</a:t>
            </a:r>
            <a:r>
              <a:rPr sz="2800" spc="-1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elimination,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or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algorithms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estimate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importance.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45725" cy="2622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compression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refers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reducing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size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data set.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5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49860" indent="-228600">
              <a:lnSpc>
                <a:spcPct val="90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goal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compression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store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transmit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as </a:t>
            </a:r>
            <a:r>
              <a:rPr sz="2800" dirty="0">
                <a:latin typeface="Gill Sans MT"/>
                <a:cs typeface="Gill Sans MT"/>
              </a:rPr>
              <a:t>little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storage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bandwidth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possible,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without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sacrificing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quality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original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data.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5" dirty="0"/>
              <a:t> </a:t>
            </a:r>
            <a:r>
              <a:rPr spc="-5" dirty="0"/>
              <a:t>Com</a:t>
            </a:r>
            <a:r>
              <a:rPr dirty="0"/>
              <a:t>p</a:t>
            </a:r>
            <a:r>
              <a:rPr spc="-95" dirty="0"/>
              <a:t>r</a:t>
            </a:r>
            <a:r>
              <a:rPr dirty="0"/>
              <a:t>e</a:t>
            </a:r>
            <a:r>
              <a:rPr spc="-10" dirty="0"/>
              <a:t>ss</a:t>
            </a:r>
            <a:r>
              <a:rPr spc="-5" dirty="0"/>
              <a:t>ion</a:t>
            </a:r>
            <a:r>
              <a:rPr spc="229" dirty="0"/>
              <a:t>:</a:t>
            </a:r>
            <a:r>
              <a:rPr spc="-665" dirty="0"/>
              <a:t>T</a:t>
            </a:r>
            <a:r>
              <a:rPr dirty="0"/>
              <a:t>e</a:t>
            </a:r>
            <a:r>
              <a:rPr spc="-5" dirty="0"/>
              <a:t>chni</a:t>
            </a:r>
            <a:r>
              <a:rPr dirty="0"/>
              <a:t>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3904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often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achieved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through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algorithms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and </a:t>
            </a:r>
            <a:r>
              <a:rPr sz="2800" spc="-10" dirty="0">
                <a:latin typeface="Gill Sans MT"/>
                <a:cs typeface="Gill Sans MT"/>
              </a:rPr>
              <a:t>remove</a:t>
            </a:r>
            <a:r>
              <a:rPr sz="2800" spc="-1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redundant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information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data,</a:t>
            </a:r>
            <a:r>
              <a:rPr sz="2800" spc="-1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well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through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use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lossless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lossy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compression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(see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next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slide).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73347"/>
            <a:ext cx="895794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Examples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compression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include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run-length encoding,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Huffman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coding,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wavelet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compression.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43643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125" dirty="0"/>
              <a:t> </a:t>
            </a:r>
            <a:r>
              <a:rPr sz="6000" spc="-10" dirty="0"/>
              <a:t>Cleaning</a:t>
            </a:r>
            <a:endParaRPr sz="6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Lossless</a:t>
            </a:r>
            <a:r>
              <a:rPr spc="-50" dirty="0"/>
              <a:t> </a:t>
            </a:r>
            <a:r>
              <a:rPr dirty="0"/>
              <a:t>vs</a:t>
            </a:r>
            <a:r>
              <a:rPr spc="-45" dirty="0"/>
              <a:t> </a:t>
            </a:r>
            <a:r>
              <a:rPr spc="-10" dirty="0"/>
              <a:t>Lossy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72263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solidFill>
                  <a:srgbClr val="C00000"/>
                </a:solidFill>
              </a:rPr>
              <a:t>Lossless</a:t>
            </a:r>
            <a:r>
              <a:rPr spc="-80" dirty="0">
                <a:solidFill>
                  <a:srgbClr val="C00000"/>
                </a:solidFill>
              </a:rPr>
              <a:t> </a:t>
            </a:r>
            <a:r>
              <a:rPr dirty="0"/>
              <a:t>compression</a:t>
            </a:r>
            <a:r>
              <a:rPr spc="-65" dirty="0"/>
              <a:t> </a:t>
            </a:r>
            <a:r>
              <a:rPr dirty="0"/>
              <a:t>methods</a:t>
            </a:r>
            <a:r>
              <a:rPr spc="-70" dirty="0"/>
              <a:t> </a:t>
            </a:r>
            <a:r>
              <a:rPr dirty="0"/>
              <a:t>preserve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original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exactly </a:t>
            </a:r>
            <a:r>
              <a:rPr dirty="0"/>
              <a:t>without</a:t>
            </a:r>
            <a:r>
              <a:rPr spc="-45" dirty="0"/>
              <a:t> </a:t>
            </a:r>
            <a:r>
              <a:rPr dirty="0"/>
              <a:t>any</a:t>
            </a:r>
            <a:r>
              <a:rPr spc="-45" dirty="0"/>
              <a:t> </a:t>
            </a:r>
            <a:r>
              <a:rPr dirty="0"/>
              <a:t>loss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information.</a:t>
            </a:r>
          </a:p>
          <a:p>
            <a:pPr marL="697230" marR="191135" lvl="1" indent="-227329">
              <a:lnSpc>
                <a:spcPct val="904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Gill Sans MT"/>
                <a:cs typeface="Gill Sans MT"/>
              </a:rPr>
              <a:t>For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example,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ZIP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common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lossless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compression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method.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Lossless 	</a:t>
            </a:r>
            <a:r>
              <a:rPr sz="2400" dirty="0">
                <a:latin typeface="Gill Sans MT"/>
                <a:cs typeface="Gill Sans MT"/>
              </a:rPr>
              <a:t>compression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methods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mainly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used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scenarios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where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preserving</a:t>
            </a:r>
            <a:r>
              <a:rPr sz="2400" spc="-6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the 	</a:t>
            </a:r>
            <a:r>
              <a:rPr sz="2400" dirty="0">
                <a:latin typeface="Gill Sans MT"/>
                <a:cs typeface="Gill Sans MT"/>
              </a:rPr>
              <a:t>original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important,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like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medical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images,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scientific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data,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text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files.</a:t>
            </a:r>
            <a:endParaRPr sz="2400">
              <a:latin typeface="Gill Sans MT"/>
              <a:cs typeface="Gill Sans MT"/>
            </a:endParaRPr>
          </a:p>
          <a:p>
            <a:pPr marL="241300" marR="211454" indent="-228600">
              <a:lnSpc>
                <a:spcPts val="3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solidFill>
                  <a:srgbClr val="C00000"/>
                </a:solidFill>
              </a:rPr>
              <a:t>Lossy</a:t>
            </a:r>
            <a:r>
              <a:rPr spc="-90" dirty="0">
                <a:solidFill>
                  <a:srgbClr val="C00000"/>
                </a:solidFill>
              </a:rPr>
              <a:t> </a:t>
            </a:r>
            <a:r>
              <a:rPr dirty="0"/>
              <a:t>compression</a:t>
            </a:r>
            <a:r>
              <a:rPr spc="-40" dirty="0"/>
              <a:t> </a:t>
            </a:r>
            <a:r>
              <a:rPr spc="-10" dirty="0"/>
              <a:t>methods,</a:t>
            </a:r>
            <a:r>
              <a:rPr spc="-28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other</a:t>
            </a:r>
            <a:r>
              <a:rPr spc="-35" dirty="0"/>
              <a:t> </a:t>
            </a:r>
            <a:r>
              <a:rPr spc="-10" dirty="0"/>
              <a:t>hand,</a:t>
            </a:r>
            <a:r>
              <a:rPr spc="-285" dirty="0"/>
              <a:t> </a:t>
            </a:r>
            <a:r>
              <a:rPr dirty="0"/>
              <a:t>discard</a:t>
            </a:r>
            <a:r>
              <a:rPr spc="-45" dirty="0"/>
              <a:t> </a:t>
            </a:r>
            <a:r>
              <a:rPr dirty="0"/>
              <a:t>some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information</a:t>
            </a:r>
            <a:r>
              <a:rPr spc="-6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original</a:t>
            </a:r>
            <a:r>
              <a:rPr spc="-5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achieve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higher</a:t>
            </a:r>
            <a:r>
              <a:rPr spc="-50" dirty="0"/>
              <a:t> </a:t>
            </a:r>
            <a:r>
              <a:rPr dirty="0"/>
              <a:t>level</a:t>
            </a:r>
            <a:r>
              <a:rPr spc="-55" dirty="0"/>
              <a:t> </a:t>
            </a:r>
            <a:r>
              <a:rPr spc="-25" dirty="0"/>
              <a:t>of </a:t>
            </a:r>
            <a:r>
              <a:rPr spc="-10" dirty="0"/>
              <a:t>compression.</a:t>
            </a:r>
          </a:p>
          <a:p>
            <a:pPr marL="697230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Gill Sans MT"/>
                <a:cs typeface="Gill Sans MT"/>
              </a:rPr>
              <a:t>For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example,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JPEG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common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lossy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compression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method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used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image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and 	</a:t>
            </a:r>
            <a:r>
              <a:rPr sz="2400" dirty="0">
                <a:latin typeface="Gill Sans MT"/>
                <a:cs typeface="Gill Sans MT"/>
              </a:rPr>
              <a:t>video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files.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Lossy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compression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methods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are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mainly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used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scenarios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where 	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quality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not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important,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like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photos,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music,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video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files.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Run-</a:t>
            </a:r>
            <a:r>
              <a:rPr dirty="0"/>
              <a:t>length</a:t>
            </a:r>
            <a:r>
              <a:rPr spc="-25" dirty="0"/>
              <a:t> </a:t>
            </a:r>
            <a:r>
              <a:rPr dirty="0"/>
              <a:t>encoding</a:t>
            </a:r>
            <a:r>
              <a:rPr spc="-25" dirty="0"/>
              <a:t> </a:t>
            </a:r>
            <a:r>
              <a:rPr spc="-10" dirty="0"/>
              <a:t>(RLE)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996170" cy="2622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5153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lossless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compression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method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compress </a:t>
            </a:r>
            <a:r>
              <a:rPr sz="2800" dirty="0">
                <a:latin typeface="Gill Sans MT"/>
                <a:cs typeface="Gill Sans MT"/>
              </a:rPr>
              <a:t>repeating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patterns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5"/>
              </a:spcBef>
              <a:buFont typeface="Arial"/>
              <a:buChar char="•"/>
            </a:pPr>
            <a:endParaRPr sz="28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ct val="90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RLE,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sequence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repeating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represented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count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of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repetitions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followed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repeated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value.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For </a:t>
            </a:r>
            <a:r>
              <a:rPr sz="2800" spc="-10" dirty="0">
                <a:latin typeface="Gill Sans MT"/>
                <a:cs typeface="Gill Sans MT"/>
              </a:rPr>
              <a:t>example,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sequence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"AAAABB"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could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compressed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"4A2B".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2825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sampling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selecting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representative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subset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a </a:t>
            </a:r>
            <a:r>
              <a:rPr sz="2800" dirty="0">
                <a:latin typeface="Gill Sans MT"/>
                <a:cs typeface="Gill Sans MT"/>
              </a:rPr>
              <a:t>larger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analysis,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visualization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purposes.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92347"/>
            <a:ext cx="10152380" cy="2625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technique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when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dealing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large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save </a:t>
            </a:r>
            <a:r>
              <a:rPr sz="2800" dirty="0">
                <a:latin typeface="Gill Sans MT"/>
                <a:cs typeface="Gill Sans MT"/>
              </a:rPr>
              <a:t>time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computing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resources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only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processing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portion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45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408940" indent="-228600">
              <a:lnSpc>
                <a:spcPts val="312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representative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subset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should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accurately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reflect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underlying </a:t>
            </a:r>
            <a:r>
              <a:rPr sz="2800" dirty="0">
                <a:latin typeface="Gill Sans MT"/>
                <a:cs typeface="Gill Sans MT"/>
              </a:rPr>
              <a:t>distribution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characteristics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full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20" dirty="0"/>
              <a:t> </a:t>
            </a:r>
            <a:r>
              <a:rPr spc="-10" dirty="0"/>
              <a:t>Sampling</a:t>
            </a:r>
            <a:r>
              <a:rPr spc="-540" dirty="0"/>
              <a:t> </a:t>
            </a:r>
            <a:r>
              <a:rPr spc="-660" dirty="0"/>
              <a:t>T</a:t>
            </a:r>
            <a:r>
              <a:rPr spc="5" dirty="0"/>
              <a:t>e</a:t>
            </a:r>
            <a:r>
              <a:rPr dirty="0"/>
              <a:t>chni</a:t>
            </a:r>
            <a:r>
              <a:rPr spc="5" dirty="0"/>
              <a:t>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763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solidFill>
                  <a:srgbClr val="C00000"/>
                </a:solidFill>
              </a:rPr>
              <a:t>Simple</a:t>
            </a:r>
            <a:r>
              <a:rPr spc="-5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random</a:t>
            </a:r>
            <a:r>
              <a:rPr spc="-4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sampling</a:t>
            </a:r>
            <a:r>
              <a:rPr dirty="0"/>
              <a:t>:This</a:t>
            </a:r>
            <a:r>
              <a:rPr spc="-50" dirty="0"/>
              <a:t> </a:t>
            </a:r>
            <a:r>
              <a:rPr dirty="0"/>
              <a:t>method</a:t>
            </a:r>
            <a:r>
              <a:rPr spc="-50" dirty="0"/>
              <a:t> </a:t>
            </a:r>
            <a:r>
              <a:rPr spc="-10" dirty="0"/>
              <a:t>involves</a:t>
            </a:r>
            <a:r>
              <a:rPr spc="-50" dirty="0"/>
              <a:t> </a:t>
            </a:r>
            <a:r>
              <a:rPr dirty="0"/>
              <a:t>selecting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random </a:t>
            </a:r>
            <a:r>
              <a:rPr dirty="0"/>
              <a:t>sample</a:t>
            </a:r>
            <a:r>
              <a:rPr spc="-4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entire</a:t>
            </a:r>
            <a:r>
              <a:rPr spc="-40" dirty="0"/>
              <a:t> </a:t>
            </a:r>
            <a:r>
              <a:rPr dirty="0"/>
              <a:t>population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data.The</a:t>
            </a:r>
            <a:r>
              <a:rPr spc="-40" dirty="0"/>
              <a:t> </a:t>
            </a:r>
            <a:r>
              <a:rPr dirty="0"/>
              <a:t>sample</a:t>
            </a:r>
            <a:r>
              <a:rPr spc="-40" dirty="0"/>
              <a:t> </a:t>
            </a:r>
            <a:r>
              <a:rPr dirty="0"/>
              <a:t>size</a:t>
            </a:r>
            <a:r>
              <a:rPr spc="-45" dirty="0"/>
              <a:t> </a:t>
            </a:r>
            <a:r>
              <a:rPr spc="-25" dirty="0"/>
              <a:t>is </a:t>
            </a:r>
            <a:r>
              <a:rPr dirty="0"/>
              <a:t>determined</a:t>
            </a:r>
            <a:r>
              <a:rPr spc="-50" dirty="0"/>
              <a:t> </a:t>
            </a:r>
            <a:r>
              <a:rPr dirty="0"/>
              <a:t>prior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selection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each</a:t>
            </a:r>
            <a:r>
              <a:rPr spc="-4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point</a:t>
            </a:r>
            <a:r>
              <a:rPr spc="-40" dirty="0"/>
              <a:t> </a:t>
            </a:r>
            <a:r>
              <a:rPr dirty="0"/>
              <a:t>has</a:t>
            </a:r>
            <a:r>
              <a:rPr spc="-45" dirty="0"/>
              <a:t> </a:t>
            </a:r>
            <a:r>
              <a:rPr spc="-25" dirty="0"/>
              <a:t>an </a:t>
            </a:r>
            <a:r>
              <a:rPr dirty="0"/>
              <a:t>equal</a:t>
            </a:r>
            <a:r>
              <a:rPr spc="-35" dirty="0"/>
              <a:t> </a:t>
            </a:r>
            <a:r>
              <a:rPr dirty="0"/>
              <a:t>chance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being</a:t>
            </a:r>
            <a:r>
              <a:rPr spc="-30" dirty="0"/>
              <a:t> </a:t>
            </a:r>
            <a:r>
              <a:rPr spc="-10" dirty="0"/>
              <a:t>selected.</a:t>
            </a:r>
          </a:p>
          <a:p>
            <a:pPr marL="241300" marR="71120" indent="-2286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solidFill>
                  <a:srgbClr val="C00000"/>
                </a:solidFill>
              </a:rPr>
              <a:t>Stratified</a:t>
            </a:r>
            <a:r>
              <a:rPr spc="-5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sampling</a:t>
            </a:r>
            <a:r>
              <a:rPr spc="-10" dirty="0"/>
              <a:t>:</a:t>
            </a:r>
            <a:r>
              <a:rPr spc="-28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10" dirty="0"/>
              <a:t>method,</a:t>
            </a:r>
            <a:r>
              <a:rPr spc="-28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population</a:t>
            </a:r>
            <a:r>
              <a:rPr spc="-2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divided</a:t>
            </a:r>
            <a:r>
              <a:rPr spc="-25" dirty="0"/>
              <a:t> </a:t>
            </a:r>
            <a:r>
              <a:rPr spc="-20" dirty="0"/>
              <a:t>into </a:t>
            </a:r>
            <a:r>
              <a:rPr dirty="0"/>
              <a:t>strata</a:t>
            </a:r>
            <a:r>
              <a:rPr spc="-60" dirty="0"/>
              <a:t> </a:t>
            </a:r>
            <a:r>
              <a:rPr dirty="0"/>
              <a:t>(homogeneous</a:t>
            </a:r>
            <a:r>
              <a:rPr spc="-65" dirty="0"/>
              <a:t> </a:t>
            </a:r>
            <a:r>
              <a:rPr dirty="0"/>
              <a:t>subgroups)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random</a:t>
            </a:r>
            <a:r>
              <a:rPr spc="-60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taken</a:t>
            </a:r>
            <a:r>
              <a:rPr spc="-60" dirty="0"/>
              <a:t> </a:t>
            </a:r>
            <a:r>
              <a:rPr spc="-20" dirty="0"/>
              <a:t>from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stratum.This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done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ensure</a:t>
            </a:r>
            <a:r>
              <a:rPr spc="-3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stratum</a:t>
            </a:r>
            <a:r>
              <a:rPr spc="-2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represented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sample</a:t>
            </a:r>
            <a:r>
              <a:rPr spc="-3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proportion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its</a:t>
            </a:r>
            <a:r>
              <a:rPr spc="-30" dirty="0"/>
              <a:t> </a:t>
            </a:r>
            <a:r>
              <a:rPr dirty="0"/>
              <a:t>size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population.</a:t>
            </a:r>
          </a:p>
          <a:p>
            <a:pPr marL="241300" marR="5080" indent="-228600">
              <a:lnSpc>
                <a:spcPct val="91100"/>
              </a:lnSpc>
              <a:spcBef>
                <a:spcPts val="88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solidFill>
                  <a:srgbClr val="C00000"/>
                </a:solidFill>
              </a:rPr>
              <a:t>Cluster</a:t>
            </a:r>
            <a:r>
              <a:rPr spc="-4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sampling</a:t>
            </a:r>
            <a:r>
              <a:rPr spc="-10" dirty="0"/>
              <a:t>:</a:t>
            </a:r>
            <a:r>
              <a:rPr spc="-28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spc="-10" dirty="0"/>
              <a:t>method,</a:t>
            </a:r>
            <a:r>
              <a:rPr spc="-28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population</a:t>
            </a:r>
            <a:r>
              <a:rPr spc="-2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divided</a:t>
            </a:r>
            <a:r>
              <a:rPr spc="-30" dirty="0"/>
              <a:t> </a:t>
            </a:r>
            <a:r>
              <a:rPr dirty="0"/>
              <a:t>into</a:t>
            </a:r>
            <a:r>
              <a:rPr spc="-15" dirty="0"/>
              <a:t> </a:t>
            </a:r>
            <a:r>
              <a:rPr spc="-10" dirty="0"/>
              <a:t>groups </a:t>
            </a:r>
            <a:r>
              <a:rPr dirty="0"/>
              <a:t>(clusters)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random</a:t>
            </a:r>
            <a:r>
              <a:rPr spc="-20" dirty="0"/>
              <a:t> </a:t>
            </a:r>
            <a:r>
              <a:rPr dirty="0"/>
              <a:t>sample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clusters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selected.Then,</a:t>
            </a:r>
            <a:r>
              <a:rPr spc="-28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points</a:t>
            </a:r>
            <a:r>
              <a:rPr spc="-40" dirty="0"/>
              <a:t> </a:t>
            </a:r>
            <a:r>
              <a:rPr dirty="0"/>
              <a:t>within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selected</a:t>
            </a:r>
            <a:r>
              <a:rPr spc="-40" dirty="0"/>
              <a:t> </a:t>
            </a:r>
            <a:r>
              <a:rPr dirty="0"/>
              <a:t>clusters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included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sample.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460230" cy="2622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i="1" dirty="0">
                <a:latin typeface="Gill Sans MT Italic"/>
                <a:cs typeface="Gill Sans MT Italic"/>
              </a:rPr>
              <a:t>Data</a:t>
            </a:r>
            <a:r>
              <a:rPr sz="2800" i="1" spc="-35" dirty="0">
                <a:latin typeface="Gill Sans MT Italic"/>
                <a:cs typeface="Gill Sans MT Italic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cleaning</a:t>
            </a:r>
            <a:r>
              <a:rPr sz="280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also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known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data</a:t>
            </a:r>
            <a:r>
              <a:rPr sz="2800" i="1" spc="-10" dirty="0">
                <a:latin typeface="Gill Sans MT Italic"/>
                <a:cs typeface="Gill Sans MT Italic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cleansing</a:t>
            </a:r>
            <a:r>
              <a:rPr sz="2800" i="1" spc="-15" dirty="0">
                <a:latin typeface="Gill Sans MT Italic"/>
                <a:cs typeface="Gill Sans MT Italic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data</a:t>
            </a:r>
            <a:r>
              <a:rPr sz="2800" i="1" spc="-15" dirty="0">
                <a:latin typeface="Gill Sans MT Italic"/>
                <a:cs typeface="Gill Sans MT Italic"/>
              </a:rPr>
              <a:t> </a:t>
            </a:r>
            <a:r>
              <a:rPr sz="2800" i="1" spc="-10" dirty="0">
                <a:latin typeface="Gill Sans MT Italic"/>
                <a:cs typeface="Gill Sans MT Italic"/>
              </a:rPr>
              <a:t>scrubbing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process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identifying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correcting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removing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inaccuracies, inconsistencies,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irrelevant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10" dirty="0">
                <a:latin typeface="Gill Sans MT"/>
                <a:cs typeface="Gill Sans MT"/>
              </a:rPr>
              <a:t> dataset.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428625">
              <a:lnSpc>
                <a:spcPts val="3000"/>
              </a:lnSpc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goal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cleaning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ensure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accurate, consistent,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usable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modeling.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5" dirty="0"/>
              <a:t> </a:t>
            </a:r>
            <a:r>
              <a:rPr spc="-10" dirty="0"/>
              <a:t>Challenges:</a:t>
            </a:r>
            <a:r>
              <a:rPr spc="-440" dirty="0"/>
              <a:t> </a:t>
            </a:r>
            <a:r>
              <a:rPr spc="-10" dirty="0"/>
              <a:t>Missing</a:t>
            </a:r>
            <a:r>
              <a:rPr spc="-660" dirty="0"/>
              <a:t> </a:t>
            </a:r>
            <a:r>
              <a:rPr spc="-34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50500" cy="364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7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many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real-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world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datasets,</a:t>
            </a:r>
            <a:r>
              <a:rPr sz="2800" spc="-2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some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may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be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missing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or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incomplete.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650875">
              <a:lnSpc>
                <a:spcPts val="3000"/>
              </a:lnSpc>
              <a:spcBef>
                <a:spcPts val="5"/>
              </a:spcBef>
            </a:pP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This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can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occur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due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to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various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reasons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such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as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incorrect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entry,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missing</a:t>
            </a:r>
            <a:r>
              <a:rPr sz="2800" spc="-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data,</a:t>
            </a:r>
            <a:r>
              <a:rPr sz="2800" spc="-2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or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technical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problems</a:t>
            </a:r>
            <a:r>
              <a:rPr sz="2800" spc="-6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during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</a:t>
            </a:r>
            <a:r>
              <a:rPr sz="2800" spc="-5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collection.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381635">
              <a:lnSpc>
                <a:spcPts val="3000"/>
              </a:lnSpc>
              <a:spcBef>
                <a:spcPts val="5"/>
              </a:spcBef>
            </a:pP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Handling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missing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values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important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step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in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data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cleaning,</a:t>
            </a:r>
            <a:r>
              <a:rPr sz="2800" spc="-28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as</a:t>
            </a:r>
            <a:r>
              <a:rPr sz="2800" spc="-3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it</a:t>
            </a:r>
            <a:r>
              <a:rPr sz="2800" spc="-2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Gill Sans MT"/>
                <a:cs typeface="Gill Sans MT"/>
              </a:rPr>
              <a:t>can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affect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accuracy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and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reliability</a:t>
            </a:r>
            <a:r>
              <a:rPr sz="2800" spc="-4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of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the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results</a:t>
            </a:r>
            <a:r>
              <a:rPr sz="2800" spc="-50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if</a:t>
            </a:r>
            <a:r>
              <a:rPr sz="2800" spc="-4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374151"/>
                </a:solidFill>
                <a:latin typeface="Gill Sans MT"/>
                <a:cs typeface="Gill Sans MT"/>
              </a:rPr>
              <a:t>not</a:t>
            </a:r>
            <a:r>
              <a:rPr sz="2800" spc="-35" dirty="0">
                <a:solidFill>
                  <a:srgbClr val="37415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Gill Sans MT"/>
                <a:cs typeface="Gill Sans MT"/>
              </a:rPr>
              <a:t>properly addressed.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</a:t>
            </a:r>
            <a:r>
              <a:rPr spc="-10" dirty="0"/>
              <a:t>Challenges:</a:t>
            </a:r>
            <a:r>
              <a:rPr spc="-440" dirty="0"/>
              <a:t> </a:t>
            </a:r>
            <a:r>
              <a:rPr spc="-10"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968865" cy="409342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268605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Outliers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significantly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different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from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in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800" dirty="0">
              <a:latin typeface="Gill Sans MT"/>
              <a:cs typeface="Gill Sans MT"/>
            </a:endParaRPr>
          </a:p>
          <a:p>
            <a:pPr marL="12700" marR="798830">
              <a:lnSpc>
                <a:spcPts val="31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These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arise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due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measurement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errors,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entry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errors,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or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anomalies</a:t>
            </a:r>
            <a:r>
              <a:rPr lang="en-CA" sz="2800" spc="-10" dirty="0">
                <a:latin typeface="Gill Sans MT"/>
                <a:cs typeface="Gill Sans MT"/>
              </a:rPr>
              <a:t> (</a:t>
            </a:r>
            <a:r>
              <a:rPr lang="en-US" sz="2800" spc="-10" dirty="0">
                <a:latin typeface="Gill Sans MT"/>
                <a:cs typeface="Gill Sans MT"/>
              </a:rPr>
              <a:t>rare items, events or observations which deviate significantly from the majority of the data</a:t>
            </a:r>
            <a:r>
              <a:rPr lang="en-CA" sz="2800" spc="-10" dirty="0">
                <a:latin typeface="Gill Sans MT"/>
                <a:cs typeface="Gill Sans MT"/>
              </a:rPr>
              <a:t>)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800" dirty="0">
              <a:latin typeface="Gill Sans MT"/>
              <a:cs typeface="Gill Sans MT"/>
            </a:endParaRPr>
          </a:p>
          <a:p>
            <a:pPr marL="12700" marR="5080">
              <a:lnSpc>
                <a:spcPts val="30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Outliers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greatly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impact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results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so </a:t>
            </a:r>
            <a:r>
              <a:rPr sz="2800" dirty="0">
                <a:latin typeface="Gill Sans MT"/>
                <a:cs typeface="Gill Sans MT"/>
              </a:rPr>
              <a:t>it's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important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detect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handle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them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appropriately.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Common</a:t>
            </a:r>
            <a:r>
              <a:rPr sz="4000" spc="-75" dirty="0"/>
              <a:t> </a:t>
            </a:r>
            <a:r>
              <a:rPr sz="4000" spc="-20" dirty="0"/>
              <a:t>Challenges:</a:t>
            </a:r>
            <a:r>
              <a:rPr sz="4000" spc="-405" dirty="0"/>
              <a:t> </a:t>
            </a:r>
            <a:r>
              <a:rPr sz="4000" dirty="0"/>
              <a:t>Inconsistent</a:t>
            </a:r>
            <a:r>
              <a:rPr sz="4000" spc="-40" dirty="0"/>
              <a:t> </a:t>
            </a:r>
            <a:r>
              <a:rPr sz="4000" dirty="0"/>
              <a:t>Data</a:t>
            </a:r>
            <a:r>
              <a:rPr sz="4000" spc="-40" dirty="0"/>
              <a:t> </a:t>
            </a:r>
            <a:r>
              <a:rPr sz="4000" spc="-10" dirty="0"/>
              <a:t>Formats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93350" cy="364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different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columns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fields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have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different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formats.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2800" dirty="0">
              <a:latin typeface="Gill Sans MT"/>
              <a:cs typeface="Gill Sans MT"/>
            </a:endParaRPr>
          </a:p>
          <a:p>
            <a:pPr marL="12700" marR="881380" indent="53975">
              <a:lnSpc>
                <a:spcPts val="30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cause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problems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when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trying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perform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or </a:t>
            </a:r>
            <a:r>
              <a:rPr sz="2800" spc="-10" dirty="0">
                <a:latin typeface="Gill Sans MT"/>
                <a:cs typeface="Gill Sans MT"/>
              </a:rPr>
              <a:t>modeling,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must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consistent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format.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 dirty="0">
              <a:latin typeface="Gill Sans MT"/>
              <a:cs typeface="Gill Sans MT"/>
            </a:endParaRPr>
          </a:p>
          <a:p>
            <a:pPr marL="12700" marR="5080">
              <a:lnSpc>
                <a:spcPts val="30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cleaning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converting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consistent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format,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such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converting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strings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objects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converting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string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values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numerical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values.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</a:t>
            </a:r>
            <a:r>
              <a:rPr spc="-10" dirty="0"/>
              <a:t>Challenges:</a:t>
            </a:r>
            <a:r>
              <a:rPr spc="-440" dirty="0"/>
              <a:t> </a:t>
            </a:r>
            <a:r>
              <a:rPr spc="-10" dirty="0"/>
              <a:t>Duplicates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9175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30734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Duplicate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records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occur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various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reasons,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such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as </a:t>
            </a:r>
            <a:r>
              <a:rPr sz="2800" dirty="0">
                <a:latin typeface="Gill Sans MT"/>
                <a:cs typeface="Gill Sans MT"/>
              </a:rPr>
              <a:t>repeated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entry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merging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5080">
              <a:lnSpc>
                <a:spcPts val="31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Duplicates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greatly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impact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results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modeling, </a:t>
            </a:r>
            <a:r>
              <a:rPr sz="2800" dirty="0">
                <a:latin typeface="Gill Sans MT"/>
                <a:cs typeface="Gill Sans MT"/>
              </a:rPr>
              <a:t>so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it's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important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remove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them.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2673</Words>
  <Application>Microsoft Office PowerPoint</Application>
  <PresentationFormat>Widescreen</PresentationFormat>
  <Paragraphs>297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Arial</vt:lpstr>
      <vt:lpstr>Courier New</vt:lpstr>
      <vt:lpstr>Gill Sans MT</vt:lpstr>
      <vt:lpstr>Gill Sans MT Italic</vt:lpstr>
      <vt:lpstr>Times New Roman</vt:lpstr>
      <vt:lpstr>Office Theme</vt:lpstr>
      <vt:lpstr>Data Preparation</vt:lpstr>
      <vt:lpstr>What?</vt:lpstr>
      <vt:lpstr>Why?</vt:lpstr>
      <vt:lpstr>Data Cleaning</vt:lpstr>
      <vt:lpstr>What?</vt:lpstr>
      <vt:lpstr>Common Challenges: Missing Values</vt:lpstr>
      <vt:lpstr>Common Challenges: Outliers</vt:lpstr>
      <vt:lpstr>Common Challenges: Inconsistent Data Formats</vt:lpstr>
      <vt:lpstr>Common Challenges: Duplicates</vt:lpstr>
      <vt:lpstr>Common Challenges: Invalid Data</vt:lpstr>
      <vt:lpstr>Demo:Titanic Passenger Dataset</vt:lpstr>
      <vt:lpstr>Common Challenges:Techniques to handle?</vt:lpstr>
      <vt:lpstr>Common Challenges: how to handle?</vt:lpstr>
      <vt:lpstr>Demo:Titanic Passenger Dataset</vt:lpstr>
      <vt:lpstr>Data Transformation</vt:lpstr>
      <vt:lpstr>What?</vt:lpstr>
      <vt:lpstr>Normalization</vt:lpstr>
      <vt:lpstr>Normalization Techniques</vt:lpstr>
      <vt:lpstr>Encoding</vt:lpstr>
      <vt:lpstr>Encoding Techniques</vt:lpstr>
      <vt:lpstr>Encoding Techniques</vt:lpstr>
      <vt:lpstr>Aggregation</vt:lpstr>
      <vt:lpstr>Transformation</vt:lpstr>
      <vt:lpstr>Transformation Techniques</vt:lpstr>
      <vt:lpstr>Transformation Techniques</vt:lpstr>
      <vt:lpstr>Scaling</vt:lpstr>
      <vt:lpstr>Scaling Techniques</vt:lpstr>
      <vt:lpstr>Demo: Iris Dataset</vt:lpstr>
      <vt:lpstr>Data Integration</vt:lpstr>
      <vt:lpstr>What?</vt:lpstr>
      <vt:lpstr>Example</vt:lpstr>
      <vt:lpstr>Data Reduction</vt:lpstr>
      <vt:lpstr>What?</vt:lpstr>
      <vt:lpstr>Dimensionality Reduction</vt:lpstr>
      <vt:lpstr>PCA</vt:lpstr>
      <vt:lpstr>Feature Selection</vt:lpstr>
      <vt:lpstr>Feature Selection Techniques</vt:lpstr>
      <vt:lpstr>Data Compression</vt:lpstr>
      <vt:lpstr>Data Compression:Techniques</vt:lpstr>
      <vt:lpstr>Lossless vs Lossy</vt:lpstr>
      <vt:lpstr>Run-length encoding (RLE)</vt:lpstr>
      <vt:lpstr>Data Sampling</vt:lpstr>
      <vt:lpstr>Data Sampling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TEENA</cp:lastModifiedBy>
  <cp:revision>5</cp:revision>
  <dcterms:created xsi:type="dcterms:W3CDTF">2024-06-13T07:56:49Z</dcterms:created>
  <dcterms:modified xsi:type="dcterms:W3CDTF">2024-08-21T06:41:19Z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LastSaved">
    <vt:filetime>2024-06-13T00:00:00Z</vt:filetime>
  </property>
  <property fmtid="{D5CDD505-2E9C-101B-9397-08002B2CF9AE}" pid="4" name="Producer">
    <vt:lpwstr>macOS Version 12.5 (Build 21G72) Quartz PDFContext</vt:lpwstr>
  </property>
</Properties>
</file>