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F5CC0-3888-40CF-B9A4-97623C2CF302}" type="datetimeFigureOut">
              <a:rPr lang="en-CA" smtClean="0"/>
              <a:t>2024-09-18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79603-EDC6-475D-BA8E-1A26474D63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5358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CS</a:t>
            </a:r>
            <a:r>
              <a:rPr spc="-15" dirty="0"/>
              <a:t> </a:t>
            </a:r>
            <a:r>
              <a:rPr spc="-25" dirty="0"/>
              <a:t>501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CS</a:t>
            </a:r>
            <a:r>
              <a:rPr spc="-15" dirty="0"/>
              <a:t> </a:t>
            </a:r>
            <a:r>
              <a:rPr spc="-25" dirty="0"/>
              <a:t>501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CS</a:t>
            </a:r>
            <a:r>
              <a:rPr spc="-15" dirty="0"/>
              <a:t> </a:t>
            </a:r>
            <a:r>
              <a:rPr spc="-25" dirty="0"/>
              <a:t>501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CS</a:t>
            </a:r>
            <a:r>
              <a:rPr spc="-15" dirty="0"/>
              <a:t> </a:t>
            </a:r>
            <a:r>
              <a:rPr spc="-25" dirty="0"/>
              <a:t>501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CS</a:t>
            </a:r>
            <a:r>
              <a:rPr spc="-15" dirty="0"/>
              <a:t> </a:t>
            </a:r>
            <a:r>
              <a:rPr spc="-25" dirty="0"/>
              <a:t>501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263651"/>
            <a:ext cx="963422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375155"/>
            <a:ext cx="10047605" cy="3883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44610"/>
            <a:ext cx="474980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CS</a:t>
            </a:r>
            <a:r>
              <a:rPr spc="-15" dirty="0"/>
              <a:t> </a:t>
            </a:r>
            <a:r>
              <a:rPr spc="-25" dirty="0"/>
              <a:t>501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577681" y="6444610"/>
            <a:ext cx="1036954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0590" y="6444610"/>
            <a:ext cx="241300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Gill Sans MT"/>
                <a:cs typeface="Gill Sans MT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61296" y="4417059"/>
            <a:ext cx="5525770" cy="8797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325"/>
              </a:lnSpc>
            </a:pPr>
            <a:r>
              <a:rPr lang="it-IT" sz="2800" dirty="0">
                <a:latin typeface="Gill Sans MT"/>
                <a:cs typeface="Gill Sans MT"/>
              </a:rPr>
              <a:t>Summer</a:t>
            </a:r>
            <a:r>
              <a:rPr lang="it-IT" sz="2800" spc="-45" dirty="0">
                <a:latin typeface="Gill Sans MT"/>
                <a:cs typeface="Gill Sans MT"/>
              </a:rPr>
              <a:t> </a:t>
            </a:r>
            <a:r>
              <a:rPr lang="it-IT" sz="2800" spc="-20" dirty="0">
                <a:latin typeface="Gill Sans MT"/>
                <a:cs typeface="Gill Sans MT"/>
              </a:rPr>
              <a:t>2024</a:t>
            </a:r>
            <a:endParaRPr lang="it-IT" sz="2800" dirty="0">
              <a:latin typeface="Gill Sans MT"/>
              <a:cs typeface="Gill Sans MT"/>
            </a:endParaRPr>
          </a:p>
          <a:p>
            <a:pPr marR="5715" algn="r">
              <a:lnSpc>
                <a:spcPct val="100000"/>
              </a:lnSpc>
              <a:spcBef>
                <a:spcPts val="50"/>
              </a:spcBef>
            </a:pPr>
            <a:r>
              <a:rPr lang="it-IT" sz="2800" dirty="0">
                <a:latin typeface="Gill Sans MT"/>
                <a:cs typeface="Gill Sans MT"/>
              </a:rPr>
              <a:t>©</a:t>
            </a:r>
            <a:r>
              <a:rPr lang="it-IT" sz="2800" spc="-35" dirty="0">
                <a:latin typeface="Gill Sans MT"/>
                <a:cs typeface="Gill Sans MT"/>
              </a:rPr>
              <a:t> </a:t>
            </a:r>
            <a:r>
              <a:rPr lang="it-IT" sz="2800" dirty="0">
                <a:latin typeface="Gill Sans MT"/>
                <a:cs typeface="Gill Sans MT"/>
              </a:rPr>
              <a:t>IIT Roorkee India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1143" y="2501900"/>
            <a:ext cx="405002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Classification</a:t>
            </a:r>
            <a:endParaRPr sz="6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EB30-05C3-9A6C-00CC-578AA41ABAC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lang="en-US"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Real-</a:t>
            </a:r>
            <a:r>
              <a:rPr dirty="0"/>
              <a:t>world</a:t>
            </a:r>
            <a:r>
              <a:rPr spc="-65" dirty="0"/>
              <a:t> </a:t>
            </a:r>
            <a:r>
              <a:rPr dirty="0"/>
              <a:t>applications</a:t>
            </a:r>
            <a:r>
              <a:rPr spc="-6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spc="-10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10356850" cy="3131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940435" indent="-228600">
              <a:lnSpc>
                <a:spcPts val="3000"/>
              </a:lnSpc>
              <a:spcBef>
                <a:spcPts val="500"/>
              </a:spcBef>
            </a:pP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−</a:t>
            </a:r>
            <a:r>
              <a:rPr sz="2800" spc="-22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Sentiment</a:t>
            </a:r>
            <a:r>
              <a:rPr sz="2800" spc="-70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Gill Sans MT"/>
                <a:cs typeface="Gill Sans MT"/>
              </a:rPr>
              <a:t>analysis:</a:t>
            </a:r>
            <a:r>
              <a:rPr sz="2800" spc="-285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classifying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sentiment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piece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text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as </a:t>
            </a:r>
            <a:r>
              <a:rPr sz="2800" spc="-10" dirty="0">
                <a:latin typeface="Gill Sans MT"/>
                <a:cs typeface="Gill Sans MT"/>
              </a:rPr>
              <a:t>positive,</a:t>
            </a:r>
            <a:r>
              <a:rPr sz="2800" spc="-27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negative,</a:t>
            </a:r>
            <a:r>
              <a:rPr sz="2800" spc="-2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3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neutral</a:t>
            </a:r>
            <a:endParaRPr sz="2800">
              <a:latin typeface="Gill Sans MT"/>
              <a:cs typeface="Gill Sans MT"/>
            </a:endParaRPr>
          </a:p>
          <a:p>
            <a:pPr marL="241300" marR="742950" indent="-228600">
              <a:lnSpc>
                <a:spcPts val="3000"/>
              </a:lnSpc>
              <a:spcBef>
                <a:spcPts val="1005"/>
              </a:spcBef>
            </a:pP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−</a:t>
            </a:r>
            <a:r>
              <a:rPr sz="2800" spc="-22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Customer</a:t>
            </a:r>
            <a:r>
              <a:rPr sz="2800" spc="-114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Gill Sans MT"/>
                <a:cs typeface="Gill Sans MT"/>
              </a:rPr>
              <a:t>segmentation:</a:t>
            </a:r>
            <a:r>
              <a:rPr sz="2800" spc="-285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dividing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customers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into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different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groups </a:t>
            </a:r>
            <a:r>
              <a:rPr sz="2800" dirty="0">
                <a:latin typeface="Gill Sans MT"/>
                <a:cs typeface="Gill Sans MT"/>
              </a:rPr>
              <a:t>based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on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their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purchasing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behavior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demographics</a:t>
            </a:r>
            <a:endParaRPr sz="2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−</a:t>
            </a:r>
            <a:r>
              <a:rPr sz="2800" spc="-22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Fraud</a:t>
            </a:r>
            <a:r>
              <a:rPr sz="2800" spc="-80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Gill Sans MT"/>
                <a:cs typeface="Gill Sans MT"/>
              </a:rPr>
              <a:t>detection:</a:t>
            </a:r>
            <a:r>
              <a:rPr sz="2800" spc="-285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identifying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fraudulent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transactions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financial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systems</a:t>
            </a:r>
            <a:endParaRPr sz="2800">
              <a:latin typeface="Gill Sans MT"/>
              <a:cs typeface="Gill Sans MT"/>
            </a:endParaRPr>
          </a:p>
          <a:p>
            <a:pPr marL="241300" marR="100330" indent="-228600">
              <a:lnSpc>
                <a:spcPts val="3000"/>
              </a:lnSpc>
              <a:spcBef>
                <a:spcPts val="1050"/>
              </a:spcBef>
            </a:pP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−</a:t>
            </a:r>
            <a:r>
              <a:rPr sz="2800" spc="-22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Gill Sans MT"/>
                <a:cs typeface="Gill Sans MT"/>
              </a:rPr>
              <a:t>Marketing:</a:t>
            </a:r>
            <a:r>
              <a:rPr sz="2800" spc="-290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classifying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customers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based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on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their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likelihood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respond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marketing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campaign,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purchase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certain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product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service.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53459"/>
            <a:ext cx="55200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0" dirty="0"/>
              <a:t>Basic</a:t>
            </a:r>
            <a:r>
              <a:rPr sz="6000" spc="-720" dirty="0"/>
              <a:t> </a:t>
            </a:r>
            <a:r>
              <a:rPr sz="6000" spc="-905" dirty="0"/>
              <a:t>T</a:t>
            </a:r>
            <a:r>
              <a:rPr sz="6000" spc="5" dirty="0"/>
              <a:t>e</a:t>
            </a:r>
            <a:r>
              <a:rPr sz="6000" dirty="0"/>
              <a:t>rmi</a:t>
            </a:r>
            <a:r>
              <a:rPr sz="6000" spc="5" dirty="0"/>
              <a:t>no</a:t>
            </a:r>
            <a:r>
              <a:rPr sz="6000" dirty="0"/>
              <a:t>l</a:t>
            </a:r>
            <a:r>
              <a:rPr sz="6000" spc="5" dirty="0"/>
              <a:t>o</a:t>
            </a:r>
            <a:r>
              <a:rPr sz="6000" spc="125" dirty="0"/>
              <a:t>g</a:t>
            </a:r>
            <a:r>
              <a:rPr sz="6000" spc="5" dirty="0"/>
              <a:t>y</a:t>
            </a:r>
            <a:endParaRPr sz="6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78891"/>
            <a:ext cx="62712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</a:t>
            </a:r>
            <a:r>
              <a:rPr spc="-145" dirty="0"/>
              <a:t> </a:t>
            </a:r>
            <a:r>
              <a:rPr spc="-10" dirty="0"/>
              <a:t>and</a:t>
            </a:r>
            <a:r>
              <a:rPr spc="-555" dirty="0"/>
              <a:t> </a:t>
            </a:r>
            <a:r>
              <a:rPr spc="-575" dirty="0"/>
              <a:t>T</a:t>
            </a:r>
            <a:r>
              <a:rPr spc="-20" dirty="0"/>
              <a:t>arg</a:t>
            </a:r>
            <a:r>
              <a:rPr spc="-15" dirty="0"/>
              <a:t>et</a:t>
            </a:r>
            <a:r>
              <a:rPr spc="-660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dirty="0">
                <a:solidFill>
                  <a:srgbClr val="C00000"/>
                </a:solidFill>
              </a:rPr>
              <a:t>Feature</a:t>
            </a:r>
            <a:r>
              <a:rPr spc="-60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variables:</a:t>
            </a:r>
            <a:r>
              <a:rPr spc="-285" dirty="0">
                <a:solidFill>
                  <a:srgbClr val="C00000"/>
                </a:solidFill>
              </a:rPr>
              <a:t> </a:t>
            </a:r>
            <a:r>
              <a:rPr dirty="0"/>
              <a:t>(also</a:t>
            </a:r>
            <a:r>
              <a:rPr spc="-20" dirty="0"/>
              <a:t> </a:t>
            </a:r>
            <a:r>
              <a:rPr dirty="0"/>
              <a:t>called</a:t>
            </a:r>
            <a:r>
              <a:rPr spc="-20" dirty="0"/>
              <a:t> </a:t>
            </a:r>
            <a:r>
              <a:rPr i="1" spc="-10" dirty="0">
                <a:latin typeface="Gill Sans MT Italic"/>
                <a:cs typeface="Gill Sans MT Italic"/>
              </a:rPr>
              <a:t>predictors</a:t>
            </a:r>
            <a:r>
              <a:rPr spc="-10" dirty="0"/>
              <a:t>,</a:t>
            </a:r>
            <a:r>
              <a:rPr spc="-285" dirty="0"/>
              <a:t> </a:t>
            </a:r>
            <a:r>
              <a:rPr i="1" spc="-10" dirty="0">
                <a:latin typeface="Gill Sans MT Italic"/>
                <a:cs typeface="Gill Sans MT Italic"/>
              </a:rPr>
              <a:t>inputs</a:t>
            </a:r>
            <a:r>
              <a:rPr spc="-10" dirty="0"/>
              <a:t>,</a:t>
            </a:r>
            <a:r>
              <a:rPr spc="-290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i="1" dirty="0">
                <a:latin typeface="Gill Sans MT Italic"/>
                <a:cs typeface="Gill Sans MT Italic"/>
              </a:rPr>
              <a:t>attributes</a:t>
            </a:r>
            <a:r>
              <a:rPr dirty="0"/>
              <a:t>)</a:t>
            </a:r>
            <a:r>
              <a:rPr spc="-30" dirty="0"/>
              <a:t> </a:t>
            </a:r>
            <a:r>
              <a:rPr dirty="0"/>
              <a:t>are</a:t>
            </a:r>
            <a:r>
              <a:rPr spc="-25" dirty="0"/>
              <a:t> the </a:t>
            </a:r>
            <a:r>
              <a:rPr dirty="0"/>
              <a:t>variables</a:t>
            </a:r>
            <a:r>
              <a:rPr spc="-4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describe</a:t>
            </a:r>
            <a:r>
              <a:rPr spc="-20" dirty="0"/>
              <a:t> </a:t>
            </a:r>
            <a:r>
              <a:rPr dirty="0"/>
              <a:t>an</a:t>
            </a:r>
            <a:r>
              <a:rPr spc="-20" dirty="0"/>
              <a:t> </a:t>
            </a:r>
            <a:r>
              <a:rPr dirty="0"/>
              <a:t>instance</a:t>
            </a:r>
            <a:r>
              <a:rPr spc="-20" dirty="0"/>
              <a:t> </a:t>
            </a:r>
            <a:r>
              <a:rPr dirty="0"/>
              <a:t>(such</a:t>
            </a:r>
            <a:r>
              <a:rPr spc="-1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an</a:t>
            </a:r>
            <a:r>
              <a:rPr spc="-20" dirty="0"/>
              <a:t> </a:t>
            </a:r>
            <a:r>
              <a:rPr spc="-10" dirty="0"/>
              <a:t>individual,</a:t>
            </a:r>
            <a:r>
              <a:rPr spc="-285" dirty="0"/>
              <a:t> </a:t>
            </a:r>
            <a:r>
              <a:rPr spc="-10" dirty="0"/>
              <a:t>item,</a:t>
            </a:r>
            <a:r>
              <a:rPr spc="-285" dirty="0"/>
              <a:t> </a:t>
            </a:r>
            <a:r>
              <a:rPr spc="-25" dirty="0"/>
              <a:t>or </a:t>
            </a:r>
            <a:r>
              <a:rPr spc="-10" dirty="0"/>
              <a:t>event).</a:t>
            </a:r>
          </a:p>
          <a:p>
            <a:pPr marL="698500" marR="144780" indent="-228600">
              <a:lnSpc>
                <a:spcPts val="2620"/>
              </a:lnSpc>
              <a:spcBef>
                <a:spcPts val="495"/>
              </a:spcBef>
            </a:pPr>
            <a:r>
              <a:rPr sz="2400" dirty="0">
                <a:latin typeface="Calibri"/>
                <a:cs typeface="Calibri"/>
              </a:rPr>
              <a:t>−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/>
              <a:t>These</a:t>
            </a:r>
            <a:r>
              <a:rPr sz="2400" spc="-65" dirty="0"/>
              <a:t> </a:t>
            </a:r>
            <a:r>
              <a:rPr sz="2400" dirty="0"/>
              <a:t>features</a:t>
            </a:r>
            <a:r>
              <a:rPr sz="2400" spc="-65" dirty="0"/>
              <a:t> </a:t>
            </a:r>
            <a:r>
              <a:rPr sz="2400" dirty="0"/>
              <a:t>are</a:t>
            </a:r>
            <a:r>
              <a:rPr sz="2400" spc="-65" dirty="0"/>
              <a:t> </a:t>
            </a:r>
            <a:r>
              <a:rPr sz="2400" dirty="0"/>
              <a:t>used</a:t>
            </a:r>
            <a:r>
              <a:rPr sz="2400" spc="-65" dirty="0"/>
              <a:t> </a:t>
            </a:r>
            <a:r>
              <a:rPr sz="2400" dirty="0"/>
              <a:t>to</a:t>
            </a:r>
            <a:r>
              <a:rPr sz="2400" spc="-65" dirty="0"/>
              <a:t> </a:t>
            </a:r>
            <a:r>
              <a:rPr sz="2400" dirty="0"/>
              <a:t>build</a:t>
            </a:r>
            <a:r>
              <a:rPr sz="2400" spc="-65" dirty="0"/>
              <a:t> </a:t>
            </a:r>
            <a:r>
              <a:rPr sz="2400" dirty="0"/>
              <a:t>a</a:t>
            </a:r>
            <a:r>
              <a:rPr sz="2400" spc="-60" dirty="0"/>
              <a:t> </a:t>
            </a:r>
            <a:r>
              <a:rPr sz="2400" dirty="0"/>
              <a:t>model</a:t>
            </a:r>
            <a:r>
              <a:rPr sz="2400" spc="-70" dirty="0"/>
              <a:t> </a:t>
            </a:r>
            <a:r>
              <a:rPr sz="2400" dirty="0"/>
              <a:t>that</a:t>
            </a:r>
            <a:r>
              <a:rPr sz="2400" spc="-65" dirty="0"/>
              <a:t> </a:t>
            </a:r>
            <a:r>
              <a:rPr sz="2400" dirty="0"/>
              <a:t>makes</a:t>
            </a:r>
            <a:r>
              <a:rPr sz="2400" spc="-65" dirty="0"/>
              <a:t> </a:t>
            </a:r>
            <a:r>
              <a:rPr sz="2400" dirty="0"/>
              <a:t>predictions</a:t>
            </a:r>
            <a:r>
              <a:rPr sz="2400" spc="-65" dirty="0"/>
              <a:t> </a:t>
            </a:r>
            <a:r>
              <a:rPr sz="2400" dirty="0"/>
              <a:t>about</a:t>
            </a:r>
            <a:r>
              <a:rPr sz="2400" spc="-65" dirty="0"/>
              <a:t> </a:t>
            </a:r>
            <a:r>
              <a:rPr sz="2400" spc="-25" dirty="0"/>
              <a:t>the </a:t>
            </a:r>
            <a:r>
              <a:rPr sz="2400" dirty="0"/>
              <a:t>target</a:t>
            </a:r>
            <a:r>
              <a:rPr sz="2400" spc="-75" dirty="0"/>
              <a:t> </a:t>
            </a:r>
            <a:r>
              <a:rPr sz="2400" dirty="0"/>
              <a:t>variable</a:t>
            </a:r>
            <a:r>
              <a:rPr sz="2400" spc="-40" dirty="0"/>
              <a:t> </a:t>
            </a:r>
            <a:r>
              <a:rPr sz="2400" dirty="0"/>
              <a:t>(also</a:t>
            </a:r>
            <a:r>
              <a:rPr sz="2400" spc="-35" dirty="0"/>
              <a:t> </a:t>
            </a:r>
            <a:r>
              <a:rPr sz="2400" dirty="0"/>
              <a:t>called</a:t>
            </a:r>
            <a:r>
              <a:rPr sz="2400" spc="-35" dirty="0"/>
              <a:t> </a:t>
            </a:r>
            <a:r>
              <a:rPr sz="2400" spc="-10" dirty="0"/>
              <a:t>response,</a:t>
            </a:r>
            <a:r>
              <a:rPr sz="2400" spc="-250" dirty="0"/>
              <a:t> </a:t>
            </a:r>
            <a:r>
              <a:rPr sz="2400" spc="-10" dirty="0"/>
              <a:t>label,</a:t>
            </a:r>
            <a:r>
              <a:rPr sz="2400" spc="-250" dirty="0"/>
              <a:t> </a:t>
            </a:r>
            <a:r>
              <a:rPr sz="2400" dirty="0"/>
              <a:t>or</a:t>
            </a:r>
            <a:r>
              <a:rPr sz="2400" spc="-35" dirty="0"/>
              <a:t> </a:t>
            </a:r>
            <a:r>
              <a:rPr sz="2400" spc="-10" dirty="0"/>
              <a:t>output).</a:t>
            </a:r>
            <a:endParaRPr sz="2400">
              <a:latin typeface="Calibri"/>
              <a:cs typeface="Calibri"/>
            </a:endParaRPr>
          </a:p>
          <a:p>
            <a:pPr marL="241300" marR="97155" indent="-228600">
              <a:lnSpc>
                <a:spcPts val="30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spc="-50" dirty="0">
                <a:solidFill>
                  <a:srgbClr val="C00000"/>
                </a:solidFill>
              </a:rPr>
              <a:t>Target</a:t>
            </a:r>
            <a:r>
              <a:rPr spc="-60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variable:</a:t>
            </a:r>
            <a:r>
              <a:rPr spc="-285" dirty="0">
                <a:solidFill>
                  <a:srgbClr val="C00000"/>
                </a:solidFill>
              </a:rPr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variable</a:t>
            </a:r>
            <a:r>
              <a:rPr spc="-45" dirty="0"/>
              <a:t> </a:t>
            </a:r>
            <a:r>
              <a:rPr dirty="0"/>
              <a:t>that</a:t>
            </a:r>
            <a:r>
              <a:rPr spc="-35" dirty="0"/>
              <a:t> </a:t>
            </a:r>
            <a:r>
              <a:rPr dirty="0"/>
              <a:t>we</a:t>
            </a:r>
            <a:r>
              <a:rPr spc="-45" dirty="0"/>
              <a:t> </a:t>
            </a:r>
            <a:r>
              <a:rPr dirty="0"/>
              <a:t>want</a:t>
            </a:r>
            <a:r>
              <a:rPr spc="-3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predict</a:t>
            </a:r>
            <a:r>
              <a:rPr spc="-35" dirty="0"/>
              <a:t> </a:t>
            </a:r>
            <a:r>
              <a:rPr dirty="0"/>
              <a:t>based</a:t>
            </a:r>
            <a:r>
              <a:rPr spc="-45" dirty="0"/>
              <a:t> </a:t>
            </a:r>
            <a:r>
              <a:rPr dirty="0"/>
              <a:t>on</a:t>
            </a:r>
            <a:r>
              <a:rPr spc="-45" dirty="0"/>
              <a:t> </a:t>
            </a:r>
            <a:r>
              <a:rPr spc="-25" dirty="0"/>
              <a:t>the </a:t>
            </a:r>
            <a:r>
              <a:rPr dirty="0"/>
              <a:t>feature</a:t>
            </a:r>
            <a:r>
              <a:rPr spc="-140" dirty="0"/>
              <a:t> </a:t>
            </a:r>
            <a:r>
              <a:rPr spc="-10" dirty="0"/>
              <a:t>variables.</a:t>
            </a:r>
          </a:p>
          <a:p>
            <a:pPr marL="698500" marR="170815" indent="-228600">
              <a:lnSpc>
                <a:spcPct val="90400"/>
              </a:lnSpc>
              <a:spcBef>
                <a:spcPts val="470"/>
              </a:spcBef>
            </a:pPr>
            <a:r>
              <a:rPr sz="2400" dirty="0">
                <a:latin typeface="Calibri"/>
                <a:cs typeface="Calibri"/>
              </a:rPr>
              <a:t>−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/>
              <a:t>In</a:t>
            </a:r>
            <a:r>
              <a:rPr sz="2400" spc="-40" dirty="0"/>
              <a:t> </a:t>
            </a:r>
            <a:r>
              <a:rPr sz="2400" dirty="0"/>
              <a:t>a</a:t>
            </a:r>
            <a:r>
              <a:rPr sz="2400" spc="-40" dirty="0"/>
              <a:t> </a:t>
            </a:r>
            <a:r>
              <a:rPr sz="2400" dirty="0"/>
              <a:t>classification</a:t>
            </a:r>
            <a:r>
              <a:rPr sz="2400" spc="-40" dirty="0"/>
              <a:t> </a:t>
            </a:r>
            <a:r>
              <a:rPr sz="2400" spc="-20" dirty="0"/>
              <a:t>problem,</a:t>
            </a:r>
            <a:r>
              <a:rPr sz="2400" spc="-250" dirty="0"/>
              <a:t> </a:t>
            </a:r>
            <a:r>
              <a:rPr sz="2400" dirty="0"/>
              <a:t>the</a:t>
            </a:r>
            <a:r>
              <a:rPr sz="2400" spc="-35" dirty="0"/>
              <a:t> </a:t>
            </a:r>
            <a:r>
              <a:rPr sz="2400" dirty="0"/>
              <a:t>target</a:t>
            </a:r>
            <a:r>
              <a:rPr sz="2400" spc="-40" dirty="0"/>
              <a:t> </a:t>
            </a:r>
            <a:r>
              <a:rPr sz="2400" dirty="0"/>
              <a:t>variable</a:t>
            </a:r>
            <a:r>
              <a:rPr sz="2400" spc="-40" dirty="0"/>
              <a:t> </a:t>
            </a:r>
            <a:r>
              <a:rPr sz="2400" dirty="0"/>
              <a:t>is</a:t>
            </a:r>
            <a:r>
              <a:rPr sz="2400" spc="-40" dirty="0"/>
              <a:t> </a:t>
            </a:r>
            <a:r>
              <a:rPr sz="2400" dirty="0"/>
              <a:t>categorical</a:t>
            </a:r>
            <a:r>
              <a:rPr sz="2400" spc="-45" dirty="0"/>
              <a:t> </a:t>
            </a:r>
            <a:r>
              <a:rPr sz="2400" spc="-10" dirty="0"/>
              <a:t>(e.g.Yes/No, A/B/C),</a:t>
            </a:r>
            <a:r>
              <a:rPr sz="2400" spc="-250" dirty="0"/>
              <a:t> </a:t>
            </a:r>
            <a:r>
              <a:rPr sz="2400" dirty="0"/>
              <a:t>while</a:t>
            </a:r>
            <a:r>
              <a:rPr sz="2400" spc="-85" dirty="0"/>
              <a:t> </a:t>
            </a:r>
            <a:r>
              <a:rPr sz="2400" dirty="0"/>
              <a:t>in</a:t>
            </a:r>
            <a:r>
              <a:rPr sz="2400" spc="-55" dirty="0"/>
              <a:t> </a:t>
            </a:r>
            <a:r>
              <a:rPr sz="2400" spc="-10" dirty="0"/>
              <a:t>regression</a:t>
            </a:r>
            <a:r>
              <a:rPr sz="2400" spc="-55" dirty="0"/>
              <a:t> </a:t>
            </a:r>
            <a:r>
              <a:rPr sz="2400" dirty="0"/>
              <a:t>problems</a:t>
            </a:r>
            <a:r>
              <a:rPr sz="2400" spc="-50" dirty="0"/>
              <a:t> </a:t>
            </a:r>
            <a:r>
              <a:rPr sz="2400" dirty="0"/>
              <a:t>the</a:t>
            </a:r>
            <a:r>
              <a:rPr sz="2400" spc="-55" dirty="0"/>
              <a:t> </a:t>
            </a:r>
            <a:r>
              <a:rPr sz="2400" dirty="0"/>
              <a:t>target</a:t>
            </a:r>
            <a:r>
              <a:rPr sz="2400" spc="-55" dirty="0"/>
              <a:t> </a:t>
            </a:r>
            <a:r>
              <a:rPr sz="2400" dirty="0"/>
              <a:t>variable</a:t>
            </a:r>
            <a:r>
              <a:rPr sz="2400" spc="-50" dirty="0"/>
              <a:t> </a:t>
            </a:r>
            <a:r>
              <a:rPr sz="2400" dirty="0"/>
              <a:t>is</a:t>
            </a:r>
            <a:r>
              <a:rPr sz="2400" spc="-55" dirty="0"/>
              <a:t> </a:t>
            </a:r>
            <a:r>
              <a:rPr sz="2400" dirty="0"/>
              <a:t>continuous</a:t>
            </a:r>
            <a:r>
              <a:rPr sz="2400" spc="-55" dirty="0"/>
              <a:t> </a:t>
            </a:r>
            <a:r>
              <a:rPr sz="2400" spc="-10" dirty="0"/>
              <a:t>(e.g. </a:t>
            </a:r>
            <a:r>
              <a:rPr sz="2400" dirty="0"/>
              <a:t>age,</a:t>
            </a:r>
            <a:r>
              <a:rPr sz="2400" spc="-220" dirty="0"/>
              <a:t> </a:t>
            </a:r>
            <a:r>
              <a:rPr sz="2400" spc="-30" dirty="0"/>
              <a:t>salary,</a:t>
            </a:r>
            <a:r>
              <a:rPr sz="2400" spc="-220" dirty="0"/>
              <a:t> </a:t>
            </a:r>
            <a:r>
              <a:rPr sz="2400" spc="-10" dirty="0"/>
              <a:t>height).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9951085" cy="12141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 algn="just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1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housing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price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prediction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dataset,</a:t>
            </a:r>
            <a:r>
              <a:rPr sz="2800" spc="-1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feature</a:t>
            </a:r>
            <a:r>
              <a:rPr sz="2800" spc="-40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variables</a:t>
            </a:r>
            <a:r>
              <a:rPr sz="2800" spc="-30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could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be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204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number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35" dirty="0">
                <a:latin typeface="Gill Sans MT"/>
                <a:cs typeface="Gill Sans MT"/>
              </a:rPr>
              <a:t> </a:t>
            </a:r>
            <a:r>
              <a:rPr sz="2800" spc="-35" dirty="0">
                <a:latin typeface="Gill Sans MT"/>
                <a:cs typeface="Gill Sans MT"/>
              </a:rPr>
              <a:t>bedrooms,</a:t>
            </a:r>
            <a:r>
              <a:rPr sz="2800" spc="-1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square</a:t>
            </a:r>
            <a:r>
              <a:rPr sz="2800" spc="3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footage,</a:t>
            </a:r>
            <a:r>
              <a:rPr sz="2800" spc="-17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neighborhood,</a:t>
            </a:r>
            <a:r>
              <a:rPr sz="2800" spc="-1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so</a:t>
            </a:r>
            <a:r>
              <a:rPr sz="2800" spc="4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on, </a:t>
            </a:r>
            <a:r>
              <a:rPr sz="2800" dirty="0">
                <a:latin typeface="Gill Sans MT"/>
                <a:cs typeface="Gill Sans MT"/>
              </a:rPr>
              <a:t>while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target</a:t>
            </a:r>
            <a:r>
              <a:rPr sz="2800" spc="-25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variable</a:t>
            </a:r>
            <a:r>
              <a:rPr sz="2800" spc="-35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would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price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house.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673347"/>
            <a:ext cx="10006965" cy="12141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 algn="just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1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medical</a:t>
            </a:r>
            <a:r>
              <a:rPr sz="2800" u="sng" spc="-2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diagnosis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dataset,</a:t>
            </a:r>
            <a:r>
              <a:rPr sz="2800" spc="-1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feature</a:t>
            </a:r>
            <a:r>
              <a:rPr sz="2800" spc="-25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variables</a:t>
            </a:r>
            <a:r>
              <a:rPr sz="2800" spc="-20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could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patient </a:t>
            </a:r>
            <a:r>
              <a:rPr sz="2800" spc="-25" dirty="0">
                <a:latin typeface="Gill Sans MT"/>
                <a:cs typeface="Gill Sans MT"/>
              </a:rPr>
              <a:t>symptoms,</a:t>
            </a:r>
            <a:r>
              <a:rPr sz="2800" spc="-1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medical</a:t>
            </a:r>
            <a:r>
              <a:rPr sz="2800" spc="-195" dirty="0">
                <a:latin typeface="Gill Sans MT"/>
                <a:cs typeface="Gill Sans MT"/>
              </a:rPr>
              <a:t> </a:t>
            </a:r>
            <a:r>
              <a:rPr sz="2800" spc="-40" dirty="0">
                <a:latin typeface="Gill Sans MT"/>
                <a:cs typeface="Gill Sans MT"/>
              </a:rPr>
              <a:t>history,</a:t>
            </a:r>
            <a:r>
              <a:rPr sz="2800" spc="-1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test</a:t>
            </a:r>
            <a:r>
              <a:rPr sz="2800" spc="35" dirty="0">
                <a:latin typeface="Gill Sans MT"/>
                <a:cs typeface="Gill Sans MT"/>
              </a:rPr>
              <a:t> </a:t>
            </a:r>
            <a:r>
              <a:rPr sz="2800" spc="-30" dirty="0">
                <a:latin typeface="Gill Sans MT"/>
                <a:cs typeface="Gill Sans MT"/>
              </a:rPr>
              <a:t>results,</a:t>
            </a:r>
            <a:r>
              <a:rPr sz="2800" spc="-1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while</a:t>
            </a:r>
            <a:r>
              <a:rPr sz="2800" spc="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25" dirty="0"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target</a:t>
            </a:r>
            <a:r>
              <a:rPr sz="2800" spc="35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Gill Sans MT"/>
                <a:cs typeface="Gill Sans MT"/>
              </a:rPr>
              <a:t>variable </a:t>
            </a:r>
            <a:r>
              <a:rPr sz="2800" dirty="0">
                <a:latin typeface="Gill Sans MT"/>
                <a:cs typeface="Gill Sans MT"/>
              </a:rPr>
              <a:t>would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diagnosis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(e.g.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flu,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pneumonia,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etc.).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78891"/>
            <a:ext cx="3299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Model</a:t>
            </a:r>
            <a:r>
              <a:rPr spc="-525" dirty="0"/>
              <a:t> </a:t>
            </a:r>
            <a:r>
              <a:rPr spc="-545" dirty="0"/>
              <a:t>T</a:t>
            </a:r>
            <a:r>
              <a:rPr spc="10" dirty="0"/>
              <a:t>raini</a:t>
            </a:r>
            <a:r>
              <a:rPr spc="15" dirty="0"/>
              <a:t>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36547"/>
            <a:ext cx="9925050" cy="46005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346075">
              <a:lnSpc>
                <a:spcPts val="2500"/>
              </a:lnSpc>
              <a:spcBef>
                <a:spcPts val="700"/>
              </a:spcBef>
            </a:pPr>
            <a:r>
              <a:rPr sz="2600" dirty="0">
                <a:latin typeface="Gill Sans MT"/>
                <a:cs typeface="Gill Sans MT"/>
              </a:rPr>
              <a:t>This</a:t>
            </a:r>
            <a:r>
              <a:rPr sz="2600" spc="-4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is</a:t>
            </a:r>
            <a:r>
              <a:rPr sz="2600" spc="-4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the</a:t>
            </a:r>
            <a:r>
              <a:rPr sz="2600" spc="-3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process</a:t>
            </a:r>
            <a:r>
              <a:rPr sz="2600" spc="-4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of</a:t>
            </a:r>
            <a:r>
              <a:rPr sz="2600" spc="-4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building</a:t>
            </a:r>
            <a:r>
              <a:rPr sz="2600" spc="-3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a</a:t>
            </a:r>
            <a:r>
              <a:rPr sz="2600" spc="-3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machine</a:t>
            </a:r>
            <a:r>
              <a:rPr sz="2600" spc="-3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learning</a:t>
            </a:r>
            <a:r>
              <a:rPr sz="2600" spc="-3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model</a:t>
            </a:r>
            <a:r>
              <a:rPr sz="2600" spc="-4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using</a:t>
            </a:r>
            <a:r>
              <a:rPr sz="2600" spc="-3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a</a:t>
            </a:r>
            <a:r>
              <a:rPr sz="2600" spc="-35" dirty="0">
                <a:latin typeface="Gill Sans MT"/>
                <a:cs typeface="Gill Sans MT"/>
              </a:rPr>
              <a:t> </a:t>
            </a:r>
            <a:r>
              <a:rPr sz="2600" spc="-10" dirty="0">
                <a:latin typeface="Gill Sans MT"/>
                <a:cs typeface="Gill Sans MT"/>
              </a:rPr>
              <a:t>training dataset.</a:t>
            </a:r>
            <a:endParaRPr sz="26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10"/>
              </a:spcBef>
            </a:pPr>
            <a:endParaRPr sz="2600">
              <a:latin typeface="Gill Sans MT"/>
              <a:cs typeface="Gill Sans MT"/>
            </a:endParaRPr>
          </a:p>
          <a:p>
            <a:pPr marL="12700" marR="5080">
              <a:lnSpc>
                <a:spcPct val="80000"/>
              </a:lnSpc>
            </a:pPr>
            <a:r>
              <a:rPr sz="2600" dirty="0">
                <a:latin typeface="Gill Sans MT"/>
                <a:cs typeface="Gill Sans MT"/>
              </a:rPr>
              <a:t>The</a:t>
            </a:r>
            <a:r>
              <a:rPr sz="2600" spc="-5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model</a:t>
            </a:r>
            <a:r>
              <a:rPr sz="2600" spc="-5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is</a:t>
            </a:r>
            <a:r>
              <a:rPr sz="2600" spc="-6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trained</a:t>
            </a:r>
            <a:r>
              <a:rPr sz="2600" spc="-5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to</a:t>
            </a:r>
            <a:r>
              <a:rPr sz="2600" spc="-5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learn</a:t>
            </a:r>
            <a:r>
              <a:rPr sz="2600" spc="-6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the</a:t>
            </a:r>
            <a:r>
              <a:rPr sz="2600" spc="-5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relationship</a:t>
            </a:r>
            <a:r>
              <a:rPr sz="2600" spc="-5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between</a:t>
            </a:r>
            <a:r>
              <a:rPr sz="2600" spc="-6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the</a:t>
            </a:r>
            <a:r>
              <a:rPr sz="2600" spc="-5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features</a:t>
            </a:r>
            <a:r>
              <a:rPr sz="2600" spc="-60" dirty="0">
                <a:latin typeface="Gill Sans MT"/>
                <a:cs typeface="Gill Sans MT"/>
              </a:rPr>
              <a:t> </a:t>
            </a:r>
            <a:r>
              <a:rPr sz="2600" spc="-10" dirty="0">
                <a:latin typeface="Gill Sans MT"/>
                <a:cs typeface="Gill Sans MT"/>
              </a:rPr>
              <a:t>(input </a:t>
            </a:r>
            <a:r>
              <a:rPr sz="2600" dirty="0">
                <a:latin typeface="Gill Sans MT"/>
                <a:cs typeface="Gill Sans MT"/>
              </a:rPr>
              <a:t>variables)</a:t>
            </a:r>
            <a:r>
              <a:rPr sz="2600" spc="-4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and</a:t>
            </a:r>
            <a:r>
              <a:rPr sz="2600" spc="-4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the</a:t>
            </a:r>
            <a:r>
              <a:rPr sz="2600" spc="-3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target</a:t>
            </a:r>
            <a:r>
              <a:rPr sz="2600" spc="-45" dirty="0">
                <a:latin typeface="Gill Sans MT"/>
                <a:cs typeface="Gill Sans MT"/>
              </a:rPr>
              <a:t> </a:t>
            </a:r>
            <a:r>
              <a:rPr sz="2600" spc="-10" dirty="0">
                <a:latin typeface="Gill Sans MT"/>
                <a:cs typeface="Gill Sans MT"/>
              </a:rPr>
              <a:t>variable.</a:t>
            </a:r>
            <a:endParaRPr sz="26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2600">
              <a:latin typeface="Gill Sans MT"/>
              <a:cs typeface="Gill Sans MT"/>
            </a:endParaRPr>
          </a:p>
          <a:p>
            <a:pPr marL="12700" marR="5835015">
              <a:lnSpc>
                <a:spcPct val="111300"/>
              </a:lnSpc>
            </a:pPr>
            <a:r>
              <a:rPr sz="2600" dirty="0">
                <a:latin typeface="Gill Sans MT"/>
                <a:cs typeface="Gill Sans MT"/>
              </a:rPr>
              <a:t>This</a:t>
            </a:r>
            <a:r>
              <a:rPr sz="2600" spc="-11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process</a:t>
            </a:r>
            <a:r>
              <a:rPr sz="2600" spc="-10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involves</a:t>
            </a:r>
            <a:r>
              <a:rPr sz="2600" spc="-105" dirty="0">
                <a:latin typeface="Gill Sans MT"/>
                <a:cs typeface="Gill Sans MT"/>
              </a:rPr>
              <a:t> </a:t>
            </a:r>
            <a:r>
              <a:rPr sz="2600" spc="-10" dirty="0">
                <a:latin typeface="Gill Sans MT"/>
                <a:cs typeface="Gill Sans MT"/>
              </a:rPr>
              <a:t>selecting </a:t>
            </a:r>
            <a:r>
              <a:rPr sz="2600" dirty="0">
                <a:latin typeface="Gill Sans MT"/>
                <a:cs typeface="Gill Sans MT"/>
              </a:rPr>
              <a:t>an</a:t>
            </a:r>
            <a:r>
              <a:rPr sz="2600" spc="-8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appropriate</a:t>
            </a:r>
            <a:r>
              <a:rPr sz="2600" spc="-80" dirty="0">
                <a:latin typeface="Gill Sans MT"/>
                <a:cs typeface="Gill Sans MT"/>
              </a:rPr>
              <a:t> </a:t>
            </a:r>
            <a:r>
              <a:rPr sz="2600" spc="-10" dirty="0">
                <a:latin typeface="Gill Sans MT"/>
                <a:cs typeface="Gill Sans MT"/>
              </a:rPr>
              <a:t>algorithm, </a:t>
            </a:r>
            <a:r>
              <a:rPr sz="2600" dirty="0">
                <a:latin typeface="Gill Sans MT"/>
                <a:cs typeface="Gill Sans MT"/>
              </a:rPr>
              <a:t>defining</a:t>
            </a:r>
            <a:r>
              <a:rPr sz="2600" spc="-5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the</a:t>
            </a:r>
            <a:r>
              <a:rPr sz="2600" spc="-45" dirty="0">
                <a:latin typeface="Gill Sans MT"/>
                <a:cs typeface="Gill Sans MT"/>
              </a:rPr>
              <a:t> </a:t>
            </a:r>
            <a:r>
              <a:rPr sz="2600" spc="-10" dirty="0">
                <a:latin typeface="Gill Sans MT"/>
                <a:cs typeface="Gill Sans MT"/>
              </a:rPr>
              <a:t>hyperparameters, </a:t>
            </a:r>
            <a:r>
              <a:rPr sz="2600" dirty="0">
                <a:latin typeface="Gill Sans MT"/>
                <a:cs typeface="Gill Sans MT"/>
              </a:rPr>
              <a:t>and</a:t>
            </a:r>
            <a:r>
              <a:rPr sz="2600" spc="-3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fitting</a:t>
            </a:r>
            <a:r>
              <a:rPr sz="2600" spc="-3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the</a:t>
            </a:r>
            <a:r>
              <a:rPr sz="2600" spc="-2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model</a:t>
            </a:r>
            <a:r>
              <a:rPr sz="2600" spc="-2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to</a:t>
            </a:r>
            <a:r>
              <a:rPr sz="2600" spc="-25" dirty="0">
                <a:latin typeface="Gill Sans MT"/>
                <a:cs typeface="Gill Sans MT"/>
              </a:rPr>
              <a:t> the </a:t>
            </a:r>
            <a:r>
              <a:rPr sz="2600" dirty="0">
                <a:latin typeface="Gill Sans MT"/>
                <a:cs typeface="Gill Sans MT"/>
              </a:rPr>
              <a:t>training</a:t>
            </a:r>
            <a:r>
              <a:rPr sz="2600" spc="-60" dirty="0">
                <a:latin typeface="Gill Sans MT"/>
                <a:cs typeface="Gill Sans MT"/>
              </a:rPr>
              <a:t> </a:t>
            </a:r>
            <a:r>
              <a:rPr sz="2600" spc="-20" dirty="0">
                <a:latin typeface="Gill Sans MT"/>
                <a:cs typeface="Gill Sans MT"/>
              </a:rPr>
              <a:t>data.</a:t>
            </a:r>
            <a:endParaRPr sz="2600">
              <a:latin typeface="Gill Sans MT"/>
              <a:cs typeface="Gill Sans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53100" y="3577633"/>
            <a:ext cx="5448300" cy="2665095"/>
            <a:chOff x="5753100" y="3577633"/>
            <a:chExt cx="5448300" cy="26650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3100" y="3577633"/>
              <a:ext cx="5448298" cy="266452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050157" y="3876145"/>
              <a:ext cx="2875915" cy="1508125"/>
            </a:xfrm>
            <a:custGeom>
              <a:avLst/>
              <a:gdLst/>
              <a:ahLst/>
              <a:cxnLst/>
              <a:rect l="l" t="t" r="r" b="b"/>
              <a:pathLst>
                <a:path w="2875915" h="1508125">
                  <a:moveTo>
                    <a:pt x="0" y="251270"/>
                  </a:moveTo>
                  <a:lnTo>
                    <a:pt x="4048" y="206104"/>
                  </a:lnTo>
                  <a:lnTo>
                    <a:pt x="15720" y="163594"/>
                  </a:lnTo>
                  <a:lnTo>
                    <a:pt x="34305" y="124449"/>
                  </a:lnTo>
                  <a:lnTo>
                    <a:pt x="59095" y="89380"/>
                  </a:lnTo>
                  <a:lnTo>
                    <a:pt x="89380" y="59095"/>
                  </a:lnTo>
                  <a:lnTo>
                    <a:pt x="124449" y="34305"/>
                  </a:lnTo>
                  <a:lnTo>
                    <a:pt x="163593" y="15720"/>
                  </a:lnTo>
                  <a:lnTo>
                    <a:pt x="206104" y="4048"/>
                  </a:lnTo>
                  <a:lnTo>
                    <a:pt x="251270" y="0"/>
                  </a:lnTo>
                  <a:lnTo>
                    <a:pt x="2624451" y="0"/>
                  </a:lnTo>
                  <a:lnTo>
                    <a:pt x="2669616" y="4048"/>
                  </a:lnTo>
                  <a:lnTo>
                    <a:pt x="2712127" y="15720"/>
                  </a:lnTo>
                  <a:lnTo>
                    <a:pt x="2751271" y="34305"/>
                  </a:lnTo>
                  <a:lnTo>
                    <a:pt x="2786340" y="59095"/>
                  </a:lnTo>
                  <a:lnTo>
                    <a:pt x="2816625" y="89380"/>
                  </a:lnTo>
                  <a:lnTo>
                    <a:pt x="2841415" y="124449"/>
                  </a:lnTo>
                  <a:lnTo>
                    <a:pt x="2860000" y="163594"/>
                  </a:lnTo>
                  <a:lnTo>
                    <a:pt x="2871672" y="206104"/>
                  </a:lnTo>
                  <a:lnTo>
                    <a:pt x="2875721" y="251270"/>
                  </a:lnTo>
                  <a:lnTo>
                    <a:pt x="2875721" y="1256325"/>
                  </a:lnTo>
                  <a:lnTo>
                    <a:pt x="2871672" y="1301491"/>
                  </a:lnTo>
                  <a:lnTo>
                    <a:pt x="2860000" y="1344001"/>
                  </a:lnTo>
                  <a:lnTo>
                    <a:pt x="2841415" y="1383146"/>
                  </a:lnTo>
                  <a:lnTo>
                    <a:pt x="2816625" y="1418215"/>
                  </a:lnTo>
                  <a:lnTo>
                    <a:pt x="2786340" y="1448500"/>
                  </a:lnTo>
                  <a:lnTo>
                    <a:pt x="2751271" y="1473290"/>
                  </a:lnTo>
                  <a:lnTo>
                    <a:pt x="2712127" y="1491875"/>
                  </a:lnTo>
                  <a:lnTo>
                    <a:pt x="2669616" y="1503547"/>
                  </a:lnTo>
                  <a:lnTo>
                    <a:pt x="2624451" y="1507596"/>
                  </a:lnTo>
                  <a:lnTo>
                    <a:pt x="251270" y="1507596"/>
                  </a:lnTo>
                  <a:lnTo>
                    <a:pt x="206104" y="1503547"/>
                  </a:lnTo>
                  <a:lnTo>
                    <a:pt x="163593" y="1491875"/>
                  </a:lnTo>
                  <a:lnTo>
                    <a:pt x="124449" y="1473290"/>
                  </a:lnTo>
                  <a:lnTo>
                    <a:pt x="89380" y="1448500"/>
                  </a:lnTo>
                  <a:lnTo>
                    <a:pt x="59095" y="1418215"/>
                  </a:lnTo>
                  <a:lnTo>
                    <a:pt x="34305" y="1383146"/>
                  </a:lnTo>
                  <a:lnTo>
                    <a:pt x="15720" y="1344001"/>
                  </a:lnTo>
                  <a:lnTo>
                    <a:pt x="4048" y="1301491"/>
                  </a:lnTo>
                  <a:lnTo>
                    <a:pt x="0" y="1256325"/>
                  </a:lnTo>
                  <a:lnTo>
                    <a:pt x="0" y="25127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10144125" cy="2241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Gill Sans MT"/>
                <a:cs typeface="Gill Sans MT"/>
              </a:rPr>
              <a:t>Once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model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trained,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it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can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used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make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predictions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on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new, </a:t>
            </a:r>
            <a:r>
              <a:rPr sz="2800" dirty="0">
                <a:latin typeface="Gill Sans MT"/>
                <a:cs typeface="Gill Sans MT"/>
              </a:rPr>
              <a:t>unseen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data.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660"/>
              </a:spcBef>
            </a:pPr>
            <a:endParaRPr sz="2800">
              <a:latin typeface="Gill Sans MT"/>
              <a:cs typeface="Gill Sans MT"/>
            </a:endParaRPr>
          </a:p>
          <a:p>
            <a:pPr marL="12700" marR="45720">
              <a:lnSpc>
                <a:spcPts val="3100"/>
              </a:lnSpc>
              <a:spcBef>
                <a:spcPts val="5"/>
              </a:spcBef>
            </a:pPr>
            <a:r>
              <a:rPr sz="2800" dirty="0">
                <a:latin typeface="Gill Sans MT"/>
                <a:cs typeface="Gill Sans MT"/>
              </a:rPr>
              <a:t>During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prediction,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feature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values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are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input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into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model,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the </a:t>
            </a:r>
            <a:r>
              <a:rPr sz="2800" dirty="0">
                <a:latin typeface="Gill Sans MT"/>
                <a:cs typeface="Gill Sans MT"/>
              </a:rPr>
              <a:t>target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variable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predicted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based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learned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relationship.</a:t>
            </a:r>
            <a:endParaRPr sz="2800">
              <a:latin typeface="Gill Sans MT"/>
              <a:cs typeface="Gill Sans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52450" y="3876145"/>
            <a:ext cx="6096000" cy="2879725"/>
            <a:chOff x="2852450" y="3876145"/>
            <a:chExt cx="6096000" cy="28797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2450" y="3876145"/>
              <a:ext cx="6095998" cy="284532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96099" y="4142345"/>
              <a:ext cx="1508125" cy="2594610"/>
            </a:xfrm>
            <a:custGeom>
              <a:avLst/>
              <a:gdLst/>
              <a:ahLst/>
              <a:cxnLst/>
              <a:rect l="l" t="t" r="r" b="b"/>
              <a:pathLst>
                <a:path w="1508125" h="2594609">
                  <a:moveTo>
                    <a:pt x="1256325" y="0"/>
                  </a:moveTo>
                  <a:lnTo>
                    <a:pt x="1301491" y="4048"/>
                  </a:lnTo>
                  <a:lnTo>
                    <a:pt x="1344002" y="15720"/>
                  </a:lnTo>
                  <a:lnTo>
                    <a:pt x="1383146" y="34305"/>
                  </a:lnTo>
                  <a:lnTo>
                    <a:pt x="1418215" y="59095"/>
                  </a:lnTo>
                  <a:lnTo>
                    <a:pt x="1448500" y="89379"/>
                  </a:lnTo>
                  <a:lnTo>
                    <a:pt x="1473290" y="124449"/>
                  </a:lnTo>
                  <a:lnTo>
                    <a:pt x="1491875" y="163593"/>
                  </a:lnTo>
                  <a:lnTo>
                    <a:pt x="1503547" y="206103"/>
                  </a:lnTo>
                  <a:lnTo>
                    <a:pt x="1507596" y="251270"/>
                  </a:lnTo>
                  <a:lnTo>
                    <a:pt x="1507596" y="2343056"/>
                  </a:lnTo>
                  <a:lnTo>
                    <a:pt x="1503547" y="2388222"/>
                  </a:lnTo>
                  <a:lnTo>
                    <a:pt x="1491875" y="2430732"/>
                  </a:lnTo>
                  <a:lnTo>
                    <a:pt x="1473290" y="2469876"/>
                  </a:lnTo>
                  <a:lnTo>
                    <a:pt x="1448500" y="2504946"/>
                  </a:lnTo>
                  <a:lnTo>
                    <a:pt x="1418215" y="2535230"/>
                  </a:lnTo>
                  <a:lnTo>
                    <a:pt x="1383146" y="2560020"/>
                  </a:lnTo>
                  <a:lnTo>
                    <a:pt x="1344002" y="2578605"/>
                  </a:lnTo>
                  <a:lnTo>
                    <a:pt x="1301491" y="2590277"/>
                  </a:lnTo>
                  <a:lnTo>
                    <a:pt x="1256325" y="2594326"/>
                  </a:lnTo>
                  <a:lnTo>
                    <a:pt x="251270" y="2594326"/>
                  </a:lnTo>
                  <a:lnTo>
                    <a:pt x="206103" y="2590277"/>
                  </a:lnTo>
                  <a:lnTo>
                    <a:pt x="163593" y="2578605"/>
                  </a:lnTo>
                  <a:lnTo>
                    <a:pt x="124449" y="2560020"/>
                  </a:lnTo>
                  <a:lnTo>
                    <a:pt x="89379" y="2535230"/>
                  </a:lnTo>
                  <a:lnTo>
                    <a:pt x="59095" y="2504946"/>
                  </a:lnTo>
                  <a:lnTo>
                    <a:pt x="34305" y="2469876"/>
                  </a:lnTo>
                  <a:lnTo>
                    <a:pt x="15720" y="2430732"/>
                  </a:lnTo>
                  <a:lnTo>
                    <a:pt x="4048" y="2388222"/>
                  </a:lnTo>
                  <a:lnTo>
                    <a:pt x="0" y="2343056"/>
                  </a:lnTo>
                  <a:lnTo>
                    <a:pt x="0" y="251270"/>
                  </a:lnTo>
                  <a:lnTo>
                    <a:pt x="4048" y="206103"/>
                  </a:lnTo>
                  <a:lnTo>
                    <a:pt x="15720" y="163593"/>
                  </a:lnTo>
                  <a:lnTo>
                    <a:pt x="34305" y="124449"/>
                  </a:lnTo>
                  <a:lnTo>
                    <a:pt x="59095" y="89379"/>
                  </a:lnTo>
                  <a:lnTo>
                    <a:pt x="89379" y="59095"/>
                  </a:lnTo>
                  <a:lnTo>
                    <a:pt x="124449" y="34305"/>
                  </a:lnTo>
                  <a:lnTo>
                    <a:pt x="163593" y="15720"/>
                  </a:lnTo>
                  <a:lnTo>
                    <a:pt x="206103" y="4048"/>
                  </a:lnTo>
                  <a:lnTo>
                    <a:pt x="251270" y="0"/>
                  </a:lnTo>
                  <a:lnTo>
                    <a:pt x="1256325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Overfitting</a:t>
            </a:r>
            <a:r>
              <a:rPr spc="-10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Underfitting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10293985" cy="36791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8813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Overfitting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underfitting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are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two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common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issues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faced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while </a:t>
            </a:r>
            <a:r>
              <a:rPr sz="2800" dirty="0">
                <a:latin typeface="Gill Sans MT"/>
                <a:cs typeface="Gill Sans MT"/>
              </a:rPr>
              <a:t>training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machine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learning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models.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660"/>
              </a:spcBef>
              <a:buFont typeface="Arial"/>
              <a:buChar char="•"/>
            </a:pPr>
            <a:endParaRPr sz="2800">
              <a:latin typeface="Gill Sans MT"/>
              <a:cs typeface="Gill Sans MT"/>
            </a:endParaRPr>
          </a:p>
          <a:p>
            <a:pPr marL="241300" marR="362585" indent="-228600">
              <a:lnSpc>
                <a:spcPts val="31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Overfitting</a:t>
            </a:r>
            <a:r>
              <a:rPr sz="2800" spc="-40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occurs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when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model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trained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too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well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training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fits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noise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instead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underlying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pattern.</a:t>
            </a:r>
            <a:endParaRPr sz="2800">
              <a:latin typeface="Gill Sans MT"/>
              <a:cs typeface="Gill Sans MT"/>
            </a:endParaRPr>
          </a:p>
          <a:p>
            <a:pPr marL="697230" marR="469900" lvl="1" indent="-227329">
              <a:lnSpc>
                <a:spcPts val="2590"/>
              </a:lnSpc>
              <a:spcBef>
                <a:spcPts val="4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Gill Sans MT"/>
                <a:cs typeface="Gill Sans MT"/>
              </a:rPr>
              <a:t>As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result,</a:t>
            </a:r>
            <a:r>
              <a:rPr sz="2400" spc="-2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it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performs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well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on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the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training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data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but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poorly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on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the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unseen 	</a:t>
            </a:r>
            <a:r>
              <a:rPr sz="2400" dirty="0">
                <a:latin typeface="Gill Sans MT"/>
                <a:cs typeface="Gill Sans MT"/>
              </a:rPr>
              <a:t>data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or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validation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data.</a:t>
            </a:r>
            <a:endParaRPr sz="2400">
              <a:latin typeface="Gill Sans MT"/>
              <a:cs typeface="Gill Sans MT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509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Gill Sans MT"/>
                <a:cs typeface="Gill Sans MT"/>
              </a:rPr>
              <a:t>Overfitting</a:t>
            </a:r>
            <a:r>
              <a:rPr sz="2400" spc="-5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can</a:t>
            </a:r>
            <a:r>
              <a:rPr sz="2400" spc="-5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be</a:t>
            </a:r>
            <a:r>
              <a:rPr sz="2400" spc="-5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identified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by</a:t>
            </a:r>
            <a:r>
              <a:rPr sz="2400" spc="-6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having</a:t>
            </a:r>
            <a:r>
              <a:rPr sz="2400" spc="-5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</a:t>
            </a:r>
            <a:r>
              <a:rPr sz="2400" spc="-5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high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accuracy</a:t>
            </a:r>
            <a:r>
              <a:rPr sz="2400" spc="-6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on</a:t>
            </a:r>
            <a:r>
              <a:rPr sz="2400" spc="-5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the</a:t>
            </a:r>
            <a:r>
              <a:rPr sz="2400" spc="-5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training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data</a:t>
            </a:r>
            <a:r>
              <a:rPr sz="2400" spc="-55" dirty="0">
                <a:latin typeface="Gill Sans MT"/>
                <a:cs typeface="Gill Sans MT"/>
              </a:rPr>
              <a:t> </a:t>
            </a:r>
            <a:r>
              <a:rPr sz="2400" spc="-25" dirty="0">
                <a:latin typeface="Gill Sans MT"/>
                <a:cs typeface="Gill Sans MT"/>
              </a:rPr>
              <a:t>but 	</a:t>
            </a:r>
            <a:r>
              <a:rPr sz="2400" dirty="0">
                <a:latin typeface="Gill Sans MT"/>
                <a:cs typeface="Gill Sans MT"/>
              </a:rPr>
              <a:t>a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low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accuracy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on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the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validation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data.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Overfitting</a:t>
            </a:r>
            <a:r>
              <a:rPr spc="-10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Underfitting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10227310" cy="12141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C00000"/>
                </a:solidFill>
                <a:latin typeface="Gill Sans MT"/>
                <a:cs typeface="Gill Sans MT"/>
              </a:rPr>
              <a:t>Underfitting</a:t>
            </a:r>
            <a:r>
              <a:rPr sz="2800" spc="-10" dirty="0">
                <a:latin typeface="Gill Sans MT"/>
                <a:cs typeface="Gill Sans MT"/>
              </a:rPr>
              <a:t>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on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other</a:t>
            </a:r>
            <a:r>
              <a:rPr sz="2800" spc="-10" dirty="0">
                <a:latin typeface="Gill Sans MT"/>
                <a:cs typeface="Gill Sans MT"/>
              </a:rPr>
              <a:t> hand,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occurs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when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model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not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complex </a:t>
            </a:r>
            <a:r>
              <a:rPr sz="2800" dirty="0">
                <a:latin typeface="Gill Sans MT"/>
                <a:cs typeface="Gill Sans MT"/>
              </a:rPr>
              <a:t>enough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capture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underlying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pattern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data.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It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results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50" dirty="0">
                <a:latin typeface="Gill Sans MT"/>
                <a:cs typeface="Gill Sans MT"/>
              </a:rPr>
              <a:t>a </a:t>
            </a:r>
            <a:r>
              <a:rPr sz="2800" dirty="0">
                <a:latin typeface="Gill Sans MT"/>
                <a:cs typeface="Gill Sans MT"/>
              </a:rPr>
              <a:t>low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accuracy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both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training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validation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data.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673347"/>
            <a:ext cx="1008189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Gill Sans MT"/>
                <a:cs typeface="Gill Sans MT"/>
              </a:rPr>
              <a:t>It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important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strike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balance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between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overfitting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underfitting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build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effective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model.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Overfitting</a:t>
            </a:r>
            <a:r>
              <a:rPr spc="-10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Underfitting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196" y="1563639"/>
            <a:ext cx="10650573" cy="428218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Bias</a:t>
            </a:r>
            <a:r>
              <a:rPr spc="-10" dirty="0"/>
              <a:t> and</a:t>
            </a:r>
            <a:r>
              <a:rPr spc="-660" dirty="0"/>
              <a:t> </a:t>
            </a:r>
            <a:r>
              <a:rPr spc="-30" dirty="0"/>
              <a:t>Variance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972248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Bias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variance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are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two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important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concepts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machine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learning </a:t>
            </a:r>
            <a:r>
              <a:rPr sz="2800" dirty="0">
                <a:latin typeface="Gill Sans MT"/>
                <a:cs typeface="Gill Sans MT"/>
              </a:rPr>
              <a:t>that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2F5597"/>
                </a:solidFill>
                <a:latin typeface="Gill Sans MT"/>
                <a:cs typeface="Gill Sans MT"/>
              </a:rPr>
              <a:t>describe</a:t>
            </a:r>
            <a:r>
              <a:rPr sz="2800" spc="-50" dirty="0">
                <a:solidFill>
                  <a:srgbClr val="2F5597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2F5597"/>
                </a:solidFill>
                <a:latin typeface="Gill Sans MT"/>
                <a:cs typeface="Gill Sans MT"/>
              </a:rPr>
              <a:t>the</a:t>
            </a:r>
            <a:r>
              <a:rPr sz="2800" spc="-50" dirty="0">
                <a:solidFill>
                  <a:srgbClr val="2F5597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2F5597"/>
                </a:solidFill>
                <a:latin typeface="Gill Sans MT"/>
                <a:cs typeface="Gill Sans MT"/>
              </a:rPr>
              <a:t>error</a:t>
            </a:r>
            <a:r>
              <a:rPr sz="2800" spc="-40" dirty="0">
                <a:solidFill>
                  <a:srgbClr val="2F5597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2F5597"/>
                </a:solidFill>
                <a:latin typeface="Gill Sans MT"/>
                <a:cs typeface="Gill Sans MT"/>
              </a:rPr>
              <a:t>in</a:t>
            </a:r>
            <a:r>
              <a:rPr sz="2800" spc="-50" dirty="0">
                <a:solidFill>
                  <a:srgbClr val="2F5597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2F5597"/>
                </a:solidFill>
                <a:latin typeface="Gill Sans MT"/>
                <a:cs typeface="Gill Sans MT"/>
              </a:rPr>
              <a:t>a</a:t>
            </a:r>
            <a:r>
              <a:rPr sz="2800" spc="-40" dirty="0">
                <a:solidFill>
                  <a:srgbClr val="2F5597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2F5597"/>
                </a:solidFill>
                <a:latin typeface="Gill Sans MT"/>
                <a:cs typeface="Gill Sans MT"/>
              </a:rPr>
              <a:t>model's</a:t>
            </a:r>
            <a:r>
              <a:rPr sz="2800" spc="-50" dirty="0">
                <a:solidFill>
                  <a:srgbClr val="2F5597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2F5597"/>
                </a:solidFill>
                <a:latin typeface="Gill Sans MT"/>
                <a:cs typeface="Gill Sans MT"/>
              </a:rPr>
              <a:t>predictions</a:t>
            </a:r>
            <a:r>
              <a:rPr sz="2800" spc="-10" dirty="0">
                <a:latin typeface="Gill Sans MT"/>
                <a:cs typeface="Gill Sans MT"/>
              </a:rPr>
              <a:t>.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292347"/>
            <a:ext cx="9305290" cy="194183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Bias</a:t>
            </a:r>
            <a:r>
              <a:rPr sz="2800" spc="-70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refers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error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that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introduced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by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assuming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that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the </a:t>
            </a:r>
            <a:r>
              <a:rPr sz="2800" dirty="0">
                <a:latin typeface="Gill Sans MT"/>
                <a:cs typeface="Gill Sans MT"/>
              </a:rPr>
              <a:t>relationship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between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features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target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too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simple.</a:t>
            </a:r>
            <a:endParaRPr sz="2800">
              <a:latin typeface="Gill Sans MT"/>
              <a:cs typeface="Gill Sans MT"/>
            </a:endParaRPr>
          </a:p>
          <a:p>
            <a:pPr marL="697230" marR="368300" lvl="1" indent="-227329">
              <a:lnSpc>
                <a:spcPts val="2620"/>
              </a:lnSpc>
              <a:spcBef>
                <a:spcPts val="495"/>
              </a:spcBef>
              <a:buFont typeface="Arial"/>
              <a:buChar char="•"/>
              <a:tabLst>
                <a:tab pos="698500" algn="l"/>
              </a:tabLst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A</a:t>
            </a:r>
            <a:r>
              <a:rPr sz="2400" u="sng" spc="-5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model</a:t>
            </a:r>
            <a:r>
              <a:rPr sz="2400" u="sng" spc="-5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with</a:t>
            </a:r>
            <a:r>
              <a:rPr sz="2400" u="sng" spc="-4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high</a:t>
            </a:r>
            <a:r>
              <a:rPr sz="2400" u="sng" spc="-5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bias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pays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little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attention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to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the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training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data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25" dirty="0">
                <a:latin typeface="Gill Sans MT"/>
                <a:cs typeface="Gill Sans MT"/>
              </a:rPr>
              <a:t>and 	</a:t>
            </a:r>
            <a:r>
              <a:rPr sz="2400" spc="-10" dirty="0">
                <a:latin typeface="Gill Sans MT"/>
                <a:cs typeface="Gill Sans MT"/>
              </a:rPr>
              <a:t>oversimplifies</a:t>
            </a:r>
            <a:r>
              <a:rPr sz="2400" spc="-8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the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relationship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between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the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features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and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target.</a:t>
            </a:r>
            <a:endParaRPr sz="2400">
              <a:latin typeface="Gill Sans MT"/>
              <a:cs typeface="Gill Sans MT"/>
            </a:endParaRPr>
          </a:p>
          <a:p>
            <a:pPr marL="697230" lvl="1" indent="-227329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Gill Sans MT"/>
                <a:cs typeface="Gill Sans MT"/>
              </a:rPr>
              <a:t>As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result,</a:t>
            </a:r>
            <a:r>
              <a:rPr sz="2400" spc="-2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it</a:t>
            </a:r>
            <a:r>
              <a:rPr sz="2400" spc="-3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often</a:t>
            </a:r>
            <a:r>
              <a:rPr sz="2400" spc="-3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has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</a:t>
            </a:r>
            <a:r>
              <a:rPr sz="2400" spc="-3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high</a:t>
            </a:r>
            <a:r>
              <a:rPr sz="2400" spc="-3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training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error</a:t>
            </a:r>
            <a:r>
              <a:rPr sz="2400" spc="-3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and</a:t>
            </a:r>
            <a:r>
              <a:rPr sz="2400" spc="-3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high</a:t>
            </a:r>
            <a:r>
              <a:rPr sz="2400" spc="-3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test</a:t>
            </a:r>
            <a:r>
              <a:rPr sz="2400" spc="-3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error.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72190" y="643382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98989"/>
                </a:solidFill>
                <a:latin typeface="Gill Sans MT"/>
                <a:cs typeface="Gill Sans MT"/>
              </a:rPr>
              <a:t>2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70" y="2920253"/>
            <a:ext cx="1560195" cy="619125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245"/>
              </a:spcBef>
            </a:pPr>
            <a:r>
              <a:rPr sz="1800" spc="-10" dirty="0">
                <a:solidFill>
                  <a:srgbClr val="FFFFFF"/>
                </a:solidFill>
                <a:latin typeface="Gill Sans MT"/>
                <a:cs typeface="Gill Sans MT"/>
              </a:rPr>
              <a:t>Data</a:t>
            </a:r>
            <a:r>
              <a:rPr sz="1800" spc="-17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ill Sans MT"/>
                <a:cs typeface="Gill Sans MT"/>
              </a:rPr>
              <a:t>Analytics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8846" y="896767"/>
            <a:ext cx="1381125" cy="619125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20675" marR="222885" indent="-90170">
              <a:lnSpc>
                <a:spcPct val="101099"/>
              </a:lnSpc>
              <a:spcBef>
                <a:spcPts val="160"/>
              </a:spcBef>
            </a:pPr>
            <a:r>
              <a:rPr sz="1800" spc="-10" dirty="0">
                <a:solidFill>
                  <a:srgbClr val="FFFFFF"/>
                </a:solidFill>
                <a:latin typeface="Gill Sans MT"/>
                <a:cs typeface="Gill Sans MT"/>
              </a:rPr>
              <a:t>Explaining </a:t>
            </a:r>
            <a:r>
              <a:rPr sz="18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Gill Sans MT"/>
                <a:cs typeface="Gill Sans MT"/>
              </a:rPr>
              <a:t>past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8846" y="4620868"/>
            <a:ext cx="1381125" cy="619125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229235" marR="221615" indent="1905">
              <a:lnSpc>
                <a:spcPct val="102200"/>
              </a:lnSpc>
              <a:spcBef>
                <a:spcPts val="120"/>
              </a:spcBef>
            </a:pPr>
            <a:r>
              <a:rPr sz="1800" spc="-10" dirty="0">
                <a:solidFill>
                  <a:srgbClr val="FFFFFF"/>
                </a:solidFill>
                <a:latin typeface="Gill Sans MT"/>
                <a:cs typeface="Gill Sans MT"/>
              </a:rPr>
              <a:t>Predicting </a:t>
            </a:r>
            <a:r>
              <a:rPr sz="18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ill Sans MT"/>
                <a:cs typeface="Gill Sans MT"/>
              </a:rPr>
              <a:t>future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0068" y="896767"/>
            <a:ext cx="1273175" cy="619125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265"/>
              </a:spcBef>
            </a:pPr>
            <a:r>
              <a:rPr sz="1800" spc="-10" dirty="0">
                <a:solidFill>
                  <a:srgbClr val="FFFFFF"/>
                </a:solidFill>
                <a:latin typeface="Gill Sans MT"/>
                <a:cs typeface="Gill Sans MT"/>
              </a:rPr>
              <a:t>Exploration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75628" y="117718"/>
            <a:ext cx="1306830" cy="619125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1255"/>
              </a:spcBef>
            </a:pPr>
            <a:r>
              <a:rPr sz="1800" spc="-10" dirty="0">
                <a:solidFill>
                  <a:srgbClr val="FFFFFF"/>
                </a:solidFill>
              </a:rPr>
              <a:t>Univariate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4475627" y="1728095"/>
            <a:ext cx="1306830" cy="619125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245"/>
              </a:spcBef>
            </a:pPr>
            <a:r>
              <a:rPr sz="1800" spc="-10" dirty="0">
                <a:solidFill>
                  <a:srgbClr val="FFFFFF"/>
                </a:solidFill>
                <a:latin typeface="Gill Sans MT"/>
                <a:cs typeface="Gill Sans MT"/>
              </a:rPr>
              <a:t>Bivariate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89410" y="1148901"/>
            <a:ext cx="340995" cy="114300"/>
          </a:xfrm>
          <a:custGeom>
            <a:avLst/>
            <a:gdLst/>
            <a:ahLst/>
            <a:cxnLst/>
            <a:rect l="l" t="t" r="r" b="b"/>
            <a:pathLst>
              <a:path w="340994" h="114300">
                <a:moveTo>
                  <a:pt x="226358" y="76199"/>
                </a:moveTo>
                <a:lnTo>
                  <a:pt x="226358" y="114300"/>
                </a:lnTo>
                <a:lnTo>
                  <a:pt x="302558" y="76200"/>
                </a:lnTo>
                <a:lnTo>
                  <a:pt x="226358" y="76199"/>
                </a:lnTo>
                <a:close/>
              </a:path>
              <a:path w="340994" h="114300">
                <a:moveTo>
                  <a:pt x="226358" y="38099"/>
                </a:moveTo>
                <a:lnTo>
                  <a:pt x="226358" y="76199"/>
                </a:lnTo>
                <a:lnTo>
                  <a:pt x="245408" y="76200"/>
                </a:lnTo>
                <a:lnTo>
                  <a:pt x="245408" y="38100"/>
                </a:lnTo>
                <a:lnTo>
                  <a:pt x="226358" y="38099"/>
                </a:lnTo>
                <a:close/>
              </a:path>
              <a:path w="340994" h="114300">
                <a:moveTo>
                  <a:pt x="226358" y="0"/>
                </a:moveTo>
                <a:lnTo>
                  <a:pt x="226358" y="38099"/>
                </a:lnTo>
                <a:lnTo>
                  <a:pt x="245408" y="38100"/>
                </a:lnTo>
                <a:lnTo>
                  <a:pt x="245408" y="76200"/>
                </a:lnTo>
                <a:lnTo>
                  <a:pt x="302560" y="76198"/>
                </a:lnTo>
                <a:lnTo>
                  <a:pt x="340658" y="57150"/>
                </a:lnTo>
                <a:lnTo>
                  <a:pt x="226358" y="0"/>
                </a:lnTo>
                <a:close/>
              </a:path>
              <a:path w="340994" h="114300">
                <a:moveTo>
                  <a:pt x="0" y="38098"/>
                </a:moveTo>
                <a:lnTo>
                  <a:pt x="0" y="76198"/>
                </a:lnTo>
                <a:lnTo>
                  <a:pt x="226358" y="76199"/>
                </a:lnTo>
                <a:lnTo>
                  <a:pt x="226358" y="38099"/>
                </a:lnTo>
                <a:lnTo>
                  <a:pt x="0" y="38098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9149" y="1148901"/>
            <a:ext cx="490220" cy="1771650"/>
          </a:xfrm>
          <a:custGeom>
            <a:avLst/>
            <a:gdLst/>
            <a:ahLst/>
            <a:cxnLst/>
            <a:rect l="l" t="t" r="r" b="b"/>
            <a:pathLst>
              <a:path w="490219" h="1771650">
                <a:moveTo>
                  <a:pt x="375397" y="38100"/>
                </a:moveTo>
                <a:lnTo>
                  <a:pt x="0" y="38100"/>
                </a:lnTo>
                <a:lnTo>
                  <a:pt x="0" y="1771351"/>
                </a:lnTo>
                <a:lnTo>
                  <a:pt x="38100" y="1771351"/>
                </a:lnTo>
                <a:lnTo>
                  <a:pt x="38100" y="76200"/>
                </a:lnTo>
                <a:lnTo>
                  <a:pt x="19050" y="76200"/>
                </a:lnTo>
                <a:lnTo>
                  <a:pt x="38100" y="57150"/>
                </a:lnTo>
                <a:lnTo>
                  <a:pt x="375397" y="57150"/>
                </a:lnTo>
                <a:lnTo>
                  <a:pt x="375397" y="38100"/>
                </a:lnTo>
                <a:close/>
              </a:path>
              <a:path w="490219" h="1771650">
                <a:moveTo>
                  <a:pt x="375397" y="0"/>
                </a:moveTo>
                <a:lnTo>
                  <a:pt x="375397" y="114300"/>
                </a:lnTo>
                <a:lnTo>
                  <a:pt x="451597" y="76200"/>
                </a:lnTo>
                <a:lnTo>
                  <a:pt x="394447" y="76200"/>
                </a:lnTo>
                <a:lnTo>
                  <a:pt x="394447" y="38100"/>
                </a:lnTo>
                <a:lnTo>
                  <a:pt x="451597" y="38100"/>
                </a:lnTo>
                <a:lnTo>
                  <a:pt x="375397" y="0"/>
                </a:lnTo>
                <a:close/>
              </a:path>
              <a:path w="490219" h="1771650">
                <a:moveTo>
                  <a:pt x="38100" y="57150"/>
                </a:moveTo>
                <a:lnTo>
                  <a:pt x="19050" y="76200"/>
                </a:lnTo>
                <a:lnTo>
                  <a:pt x="38100" y="76200"/>
                </a:lnTo>
                <a:lnTo>
                  <a:pt x="38100" y="57150"/>
                </a:lnTo>
                <a:close/>
              </a:path>
              <a:path w="490219" h="1771650">
                <a:moveTo>
                  <a:pt x="375397" y="57150"/>
                </a:moveTo>
                <a:lnTo>
                  <a:pt x="38100" y="57150"/>
                </a:lnTo>
                <a:lnTo>
                  <a:pt x="38100" y="76200"/>
                </a:lnTo>
                <a:lnTo>
                  <a:pt x="375397" y="76200"/>
                </a:lnTo>
                <a:lnTo>
                  <a:pt x="375397" y="57150"/>
                </a:lnTo>
                <a:close/>
              </a:path>
              <a:path w="490219" h="1771650">
                <a:moveTo>
                  <a:pt x="451597" y="38100"/>
                </a:moveTo>
                <a:lnTo>
                  <a:pt x="394447" y="38100"/>
                </a:lnTo>
                <a:lnTo>
                  <a:pt x="394447" y="76200"/>
                </a:lnTo>
                <a:lnTo>
                  <a:pt x="451597" y="76200"/>
                </a:lnTo>
                <a:lnTo>
                  <a:pt x="489697" y="57150"/>
                </a:lnTo>
                <a:lnTo>
                  <a:pt x="451597" y="3810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9150" y="3538816"/>
            <a:ext cx="490220" cy="1449070"/>
          </a:xfrm>
          <a:custGeom>
            <a:avLst/>
            <a:gdLst/>
            <a:ahLst/>
            <a:cxnLst/>
            <a:rect l="l" t="t" r="r" b="b"/>
            <a:pathLst>
              <a:path w="490219" h="1449070">
                <a:moveTo>
                  <a:pt x="375397" y="1334183"/>
                </a:moveTo>
                <a:lnTo>
                  <a:pt x="375397" y="1448483"/>
                </a:lnTo>
                <a:lnTo>
                  <a:pt x="451596" y="1410383"/>
                </a:lnTo>
                <a:lnTo>
                  <a:pt x="394447" y="1410383"/>
                </a:lnTo>
                <a:lnTo>
                  <a:pt x="394447" y="1372283"/>
                </a:lnTo>
                <a:lnTo>
                  <a:pt x="451596" y="1372283"/>
                </a:lnTo>
                <a:lnTo>
                  <a:pt x="375397" y="1334183"/>
                </a:lnTo>
                <a:close/>
              </a:path>
              <a:path w="490219" h="1449070">
                <a:moveTo>
                  <a:pt x="38100" y="0"/>
                </a:moveTo>
                <a:lnTo>
                  <a:pt x="0" y="0"/>
                </a:lnTo>
                <a:lnTo>
                  <a:pt x="0" y="1410383"/>
                </a:lnTo>
                <a:lnTo>
                  <a:pt x="375397" y="1410383"/>
                </a:lnTo>
                <a:lnTo>
                  <a:pt x="375397" y="1391333"/>
                </a:lnTo>
                <a:lnTo>
                  <a:pt x="38100" y="1391333"/>
                </a:lnTo>
                <a:lnTo>
                  <a:pt x="19050" y="1372283"/>
                </a:lnTo>
                <a:lnTo>
                  <a:pt x="38100" y="1372283"/>
                </a:lnTo>
                <a:lnTo>
                  <a:pt x="38100" y="0"/>
                </a:lnTo>
                <a:close/>
              </a:path>
              <a:path w="490219" h="1449070">
                <a:moveTo>
                  <a:pt x="451596" y="1372283"/>
                </a:moveTo>
                <a:lnTo>
                  <a:pt x="394447" y="1372283"/>
                </a:lnTo>
                <a:lnTo>
                  <a:pt x="394447" y="1410383"/>
                </a:lnTo>
                <a:lnTo>
                  <a:pt x="451596" y="1410383"/>
                </a:lnTo>
                <a:lnTo>
                  <a:pt x="489696" y="1391333"/>
                </a:lnTo>
                <a:lnTo>
                  <a:pt x="451596" y="1372283"/>
                </a:lnTo>
                <a:close/>
              </a:path>
              <a:path w="490219" h="1449070">
                <a:moveTo>
                  <a:pt x="38100" y="1372283"/>
                </a:moveTo>
                <a:lnTo>
                  <a:pt x="19050" y="1372283"/>
                </a:lnTo>
                <a:lnTo>
                  <a:pt x="38100" y="1391333"/>
                </a:lnTo>
                <a:lnTo>
                  <a:pt x="38100" y="1372283"/>
                </a:lnTo>
                <a:close/>
              </a:path>
              <a:path w="490219" h="1449070">
                <a:moveTo>
                  <a:pt x="375397" y="1372283"/>
                </a:moveTo>
                <a:lnTo>
                  <a:pt x="38100" y="1372283"/>
                </a:lnTo>
                <a:lnTo>
                  <a:pt x="38100" y="1391333"/>
                </a:lnTo>
                <a:lnTo>
                  <a:pt x="375397" y="1391333"/>
                </a:lnTo>
                <a:lnTo>
                  <a:pt x="375397" y="1372283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47513" y="369851"/>
            <a:ext cx="828675" cy="527050"/>
          </a:xfrm>
          <a:custGeom>
            <a:avLst/>
            <a:gdLst/>
            <a:ahLst/>
            <a:cxnLst/>
            <a:rect l="l" t="t" r="r" b="b"/>
            <a:pathLst>
              <a:path w="828675" h="527050">
                <a:moveTo>
                  <a:pt x="713814" y="38100"/>
                </a:moveTo>
                <a:lnTo>
                  <a:pt x="0" y="38100"/>
                </a:lnTo>
                <a:lnTo>
                  <a:pt x="0" y="526915"/>
                </a:lnTo>
                <a:lnTo>
                  <a:pt x="38100" y="526915"/>
                </a:lnTo>
                <a:lnTo>
                  <a:pt x="38100" y="76200"/>
                </a:lnTo>
                <a:lnTo>
                  <a:pt x="19050" y="76200"/>
                </a:lnTo>
                <a:lnTo>
                  <a:pt x="38100" y="57150"/>
                </a:lnTo>
                <a:lnTo>
                  <a:pt x="713814" y="57150"/>
                </a:lnTo>
                <a:lnTo>
                  <a:pt x="713814" y="38100"/>
                </a:lnTo>
                <a:close/>
              </a:path>
              <a:path w="828675" h="527050">
                <a:moveTo>
                  <a:pt x="713814" y="0"/>
                </a:moveTo>
                <a:lnTo>
                  <a:pt x="713814" y="114300"/>
                </a:lnTo>
                <a:lnTo>
                  <a:pt x="790014" y="76200"/>
                </a:lnTo>
                <a:lnTo>
                  <a:pt x="732866" y="76200"/>
                </a:lnTo>
                <a:lnTo>
                  <a:pt x="732866" y="38100"/>
                </a:lnTo>
                <a:lnTo>
                  <a:pt x="790014" y="38100"/>
                </a:lnTo>
                <a:lnTo>
                  <a:pt x="713814" y="0"/>
                </a:lnTo>
                <a:close/>
              </a:path>
              <a:path w="828675" h="527050">
                <a:moveTo>
                  <a:pt x="38100" y="57150"/>
                </a:moveTo>
                <a:lnTo>
                  <a:pt x="19050" y="76200"/>
                </a:lnTo>
                <a:lnTo>
                  <a:pt x="38100" y="76200"/>
                </a:lnTo>
                <a:lnTo>
                  <a:pt x="38100" y="57150"/>
                </a:lnTo>
                <a:close/>
              </a:path>
              <a:path w="828675" h="527050">
                <a:moveTo>
                  <a:pt x="713814" y="57150"/>
                </a:moveTo>
                <a:lnTo>
                  <a:pt x="38100" y="57150"/>
                </a:lnTo>
                <a:lnTo>
                  <a:pt x="38100" y="76200"/>
                </a:lnTo>
                <a:lnTo>
                  <a:pt x="713814" y="76200"/>
                </a:lnTo>
                <a:lnTo>
                  <a:pt x="713814" y="57150"/>
                </a:lnTo>
                <a:close/>
              </a:path>
              <a:path w="828675" h="527050">
                <a:moveTo>
                  <a:pt x="790014" y="38100"/>
                </a:moveTo>
                <a:lnTo>
                  <a:pt x="732866" y="38100"/>
                </a:lnTo>
                <a:lnTo>
                  <a:pt x="732866" y="76200"/>
                </a:lnTo>
                <a:lnTo>
                  <a:pt x="790014" y="76200"/>
                </a:lnTo>
                <a:lnTo>
                  <a:pt x="828114" y="57150"/>
                </a:lnTo>
                <a:lnTo>
                  <a:pt x="790014" y="3810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47512" y="1515332"/>
            <a:ext cx="828675" cy="579755"/>
          </a:xfrm>
          <a:custGeom>
            <a:avLst/>
            <a:gdLst/>
            <a:ahLst/>
            <a:cxnLst/>
            <a:rect l="l" t="t" r="r" b="b"/>
            <a:pathLst>
              <a:path w="828675" h="579755">
                <a:moveTo>
                  <a:pt x="713814" y="464896"/>
                </a:moveTo>
                <a:lnTo>
                  <a:pt x="713814" y="579196"/>
                </a:lnTo>
                <a:lnTo>
                  <a:pt x="790014" y="541096"/>
                </a:lnTo>
                <a:lnTo>
                  <a:pt x="732864" y="541096"/>
                </a:lnTo>
                <a:lnTo>
                  <a:pt x="732864" y="502996"/>
                </a:lnTo>
                <a:lnTo>
                  <a:pt x="790014" y="502996"/>
                </a:lnTo>
                <a:lnTo>
                  <a:pt x="713814" y="464896"/>
                </a:lnTo>
                <a:close/>
              </a:path>
              <a:path w="828675" h="579755">
                <a:moveTo>
                  <a:pt x="38100" y="0"/>
                </a:moveTo>
                <a:lnTo>
                  <a:pt x="0" y="0"/>
                </a:lnTo>
                <a:lnTo>
                  <a:pt x="0" y="541096"/>
                </a:lnTo>
                <a:lnTo>
                  <a:pt x="713814" y="541096"/>
                </a:lnTo>
                <a:lnTo>
                  <a:pt x="713814" y="522046"/>
                </a:lnTo>
                <a:lnTo>
                  <a:pt x="38100" y="522046"/>
                </a:lnTo>
                <a:lnTo>
                  <a:pt x="19050" y="502996"/>
                </a:lnTo>
                <a:lnTo>
                  <a:pt x="38100" y="502996"/>
                </a:lnTo>
                <a:lnTo>
                  <a:pt x="38100" y="0"/>
                </a:lnTo>
                <a:close/>
              </a:path>
              <a:path w="828675" h="579755">
                <a:moveTo>
                  <a:pt x="790014" y="502996"/>
                </a:moveTo>
                <a:lnTo>
                  <a:pt x="732864" y="502996"/>
                </a:lnTo>
                <a:lnTo>
                  <a:pt x="732864" y="541096"/>
                </a:lnTo>
                <a:lnTo>
                  <a:pt x="790014" y="541096"/>
                </a:lnTo>
                <a:lnTo>
                  <a:pt x="828114" y="522046"/>
                </a:lnTo>
                <a:lnTo>
                  <a:pt x="790014" y="502996"/>
                </a:lnTo>
                <a:close/>
              </a:path>
              <a:path w="828675" h="579755">
                <a:moveTo>
                  <a:pt x="38100" y="502996"/>
                </a:moveTo>
                <a:lnTo>
                  <a:pt x="19050" y="502996"/>
                </a:lnTo>
                <a:lnTo>
                  <a:pt x="38100" y="522046"/>
                </a:lnTo>
                <a:lnTo>
                  <a:pt x="38100" y="502996"/>
                </a:lnTo>
                <a:close/>
              </a:path>
              <a:path w="828675" h="579755">
                <a:moveTo>
                  <a:pt x="713814" y="502996"/>
                </a:moveTo>
                <a:lnTo>
                  <a:pt x="38100" y="502996"/>
                </a:lnTo>
                <a:lnTo>
                  <a:pt x="38100" y="522046"/>
                </a:lnTo>
                <a:lnTo>
                  <a:pt x="713814" y="522046"/>
                </a:lnTo>
                <a:lnTo>
                  <a:pt x="713814" y="50299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30068" y="4620868"/>
            <a:ext cx="1273175" cy="619125"/>
          </a:xfrm>
          <a:prstGeom prst="rect">
            <a:avLst/>
          </a:prstGeom>
          <a:solidFill>
            <a:srgbClr val="4472C4"/>
          </a:solidFill>
          <a:ln w="12700">
            <a:solidFill>
              <a:srgbClr val="D0CECE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1245"/>
              </a:spcBef>
            </a:pPr>
            <a:r>
              <a:rPr sz="1800" spc="-10" dirty="0">
                <a:solidFill>
                  <a:srgbClr val="FFFFFF"/>
                </a:solidFill>
                <a:latin typeface="Gill Sans MT"/>
                <a:cs typeface="Gill Sans MT"/>
              </a:rPr>
              <a:t>Modeling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89411" y="4873001"/>
            <a:ext cx="340995" cy="114300"/>
          </a:xfrm>
          <a:custGeom>
            <a:avLst/>
            <a:gdLst/>
            <a:ahLst/>
            <a:cxnLst/>
            <a:rect l="l" t="t" r="r" b="b"/>
            <a:pathLst>
              <a:path w="340994" h="114300">
                <a:moveTo>
                  <a:pt x="226357" y="0"/>
                </a:moveTo>
                <a:lnTo>
                  <a:pt x="226357" y="114300"/>
                </a:lnTo>
                <a:lnTo>
                  <a:pt x="302557" y="76200"/>
                </a:lnTo>
                <a:lnTo>
                  <a:pt x="245407" y="76200"/>
                </a:lnTo>
                <a:lnTo>
                  <a:pt x="245407" y="38100"/>
                </a:lnTo>
                <a:lnTo>
                  <a:pt x="302557" y="38100"/>
                </a:lnTo>
                <a:lnTo>
                  <a:pt x="226357" y="0"/>
                </a:lnTo>
                <a:close/>
              </a:path>
              <a:path w="340994" h="114300">
                <a:moveTo>
                  <a:pt x="226357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26357" y="76200"/>
                </a:lnTo>
                <a:lnTo>
                  <a:pt x="226357" y="38100"/>
                </a:lnTo>
                <a:close/>
              </a:path>
              <a:path w="340994" h="114300">
                <a:moveTo>
                  <a:pt x="302557" y="38100"/>
                </a:moveTo>
                <a:lnTo>
                  <a:pt x="245407" y="38100"/>
                </a:lnTo>
                <a:lnTo>
                  <a:pt x="245407" y="76200"/>
                </a:lnTo>
                <a:lnTo>
                  <a:pt x="302557" y="76200"/>
                </a:lnTo>
                <a:lnTo>
                  <a:pt x="340657" y="57150"/>
                </a:lnTo>
                <a:lnTo>
                  <a:pt x="302557" y="3810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07005" y="3106647"/>
            <a:ext cx="1441450" cy="619125"/>
          </a:xfrm>
          <a:prstGeom prst="rect">
            <a:avLst/>
          </a:prstGeom>
          <a:solidFill>
            <a:srgbClr val="4472C4"/>
          </a:solidFill>
          <a:ln w="12700">
            <a:solidFill>
              <a:srgbClr val="D0CECE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265"/>
              </a:spcBef>
            </a:pPr>
            <a:r>
              <a:rPr sz="1800" spc="-10" dirty="0">
                <a:solidFill>
                  <a:srgbClr val="FFFFFF"/>
                </a:solidFill>
                <a:latin typeface="Gill Sans MT"/>
                <a:cs typeface="Gill Sans MT"/>
              </a:rPr>
              <a:t>Classification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07005" y="4620872"/>
            <a:ext cx="1423670" cy="619125"/>
          </a:xfrm>
          <a:prstGeom prst="rect">
            <a:avLst/>
          </a:prstGeom>
          <a:solidFill>
            <a:srgbClr val="AFABAB"/>
          </a:solidFill>
          <a:ln w="12700">
            <a:solidFill>
              <a:srgbClr val="D0CECE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245"/>
              </a:spcBef>
            </a:pPr>
            <a:r>
              <a:rPr sz="1800" spc="-10" dirty="0">
                <a:solidFill>
                  <a:srgbClr val="FFFFFF"/>
                </a:solidFill>
                <a:latin typeface="Gill Sans MT"/>
                <a:cs typeface="Gill Sans MT"/>
              </a:rPr>
              <a:t>Regression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89075" y="6102910"/>
            <a:ext cx="1441450" cy="619125"/>
          </a:xfrm>
          <a:prstGeom prst="rect">
            <a:avLst/>
          </a:prstGeom>
          <a:solidFill>
            <a:srgbClr val="AFABAB"/>
          </a:solidFill>
          <a:ln w="12700">
            <a:solidFill>
              <a:srgbClr val="D0CECE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265"/>
              </a:spcBef>
            </a:pPr>
            <a:r>
              <a:rPr sz="1800" spc="-10" dirty="0">
                <a:solidFill>
                  <a:srgbClr val="FFFFFF"/>
                </a:solidFill>
                <a:latin typeface="Gill Sans MT"/>
                <a:cs typeface="Gill Sans MT"/>
              </a:rPr>
              <a:t>Clustering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3057" y="4873002"/>
            <a:ext cx="203948" cy="114300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3647513" y="3358780"/>
            <a:ext cx="859790" cy="1262380"/>
          </a:xfrm>
          <a:custGeom>
            <a:avLst/>
            <a:gdLst/>
            <a:ahLst/>
            <a:cxnLst/>
            <a:rect l="l" t="t" r="r" b="b"/>
            <a:pathLst>
              <a:path w="859789" h="1262379">
                <a:moveTo>
                  <a:pt x="745191" y="38100"/>
                </a:moveTo>
                <a:lnTo>
                  <a:pt x="0" y="38100"/>
                </a:lnTo>
                <a:lnTo>
                  <a:pt x="0" y="1262087"/>
                </a:lnTo>
                <a:lnTo>
                  <a:pt x="38100" y="1262087"/>
                </a:lnTo>
                <a:lnTo>
                  <a:pt x="38100" y="76200"/>
                </a:lnTo>
                <a:lnTo>
                  <a:pt x="19050" y="76200"/>
                </a:lnTo>
                <a:lnTo>
                  <a:pt x="38100" y="57150"/>
                </a:lnTo>
                <a:lnTo>
                  <a:pt x="745191" y="57150"/>
                </a:lnTo>
                <a:lnTo>
                  <a:pt x="745191" y="38100"/>
                </a:lnTo>
                <a:close/>
              </a:path>
              <a:path w="859789" h="1262379">
                <a:moveTo>
                  <a:pt x="745191" y="0"/>
                </a:moveTo>
                <a:lnTo>
                  <a:pt x="745191" y="114300"/>
                </a:lnTo>
                <a:lnTo>
                  <a:pt x="821391" y="76200"/>
                </a:lnTo>
                <a:lnTo>
                  <a:pt x="764241" y="76200"/>
                </a:lnTo>
                <a:lnTo>
                  <a:pt x="764241" y="38100"/>
                </a:lnTo>
                <a:lnTo>
                  <a:pt x="821391" y="38100"/>
                </a:lnTo>
                <a:lnTo>
                  <a:pt x="745191" y="0"/>
                </a:lnTo>
                <a:close/>
              </a:path>
              <a:path w="859789" h="1262379">
                <a:moveTo>
                  <a:pt x="38100" y="57150"/>
                </a:moveTo>
                <a:lnTo>
                  <a:pt x="19050" y="76200"/>
                </a:lnTo>
                <a:lnTo>
                  <a:pt x="38100" y="76200"/>
                </a:lnTo>
                <a:lnTo>
                  <a:pt x="38100" y="57150"/>
                </a:lnTo>
                <a:close/>
              </a:path>
              <a:path w="859789" h="1262379">
                <a:moveTo>
                  <a:pt x="745191" y="57150"/>
                </a:moveTo>
                <a:lnTo>
                  <a:pt x="38100" y="57150"/>
                </a:lnTo>
                <a:lnTo>
                  <a:pt x="38100" y="76200"/>
                </a:lnTo>
                <a:lnTo>
                  <a:pt x="745191" y="76200"/>
                </a:lnTo>
                <a:lnTo>
                  <a:pt x="745191" y="57150"/>
                </a:lnTo>
                <a:close/>
              </a:path>
              <a:path w="859789" h="1262379">
                <a:moveTo>
                  <a:pt x="821391" y="38100"/>
                </a:moveTo>
                <a:lnTo>
                  <a:pt x="764241" y="38100"/>
                </a:lnTo>
                <a:lnTo>
                  <a:pt x="764241" y="76200"/>
                </a:lnTo>
                <a:lnTo>
                  <a:pt x="821391" y="76200"/>
                </a:lnTo>
                <a:lnTo>
                  <a:pt x="859491" y="57150"/>
                </a:lnTo>
                <a:lnTo>
                  <a:pt x="821391" y="3810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47513" y="5239433"/>
            <a:ext cx="842010" cy="1229995"/>
          </a:xfrm>
          <a:custGeom>
            <a:avLst/>
            <a:gdLst/>
            <a:ahLst/>
            <a:cxnLst/>
            <a:rect l="l" t="t" r="r" b="b"/>
            <a:pathLst>
              <a:path w="842010" h="1229995">
                <a:moveTo>
                  <a:pt x="727261" y="1115609"/>
                </a:moveTo>
                <a:lnTo>
                  <a:pt x="727261" y="1229909"/>
                </a:lnTo>
                <a:lnTo>
                  <a:pt x="803461" y="1191809"/>
                </a:lnTo>
                <a:lnTo>
                  <a:pt x="746311" y="1191809"/>
                </a:lnTo>
                <a:lnTo>
                  <a:pt x="746311" y="1153709"/>
                </a:lnTo>
                <a:lnTo>
                  <a:pt x="803461" y="1153709"/>
                </a:lnTo>
                <a:lnTo>
                  <a:pt x="727261" y="1115609"/>
                </a:lnTo>
                <a:close/>
              </a:path>
              <a:path w="842010" h="1229995">
                <a:moveTo>
                  <a:pt x="38100" y="0"/>
                </a:moveTo>
                <a:lnTo>
                  <a:pt x="0" y="0"/>
                </a:lnTo>
                <a:lnTo>
                  <a:pt x="0" y="1191809"/>
                </a:lnTo>
                <a:lnTo>
                  <a:pt x="727261" y="1191809"/>
                </a:lnTo>
                <a:lnTo>
                  <a:pt x="727261" y="1172759"/>
                </a:lnTo>
                <a:lnTo>
                  <a:pt x="38100" y="1172759"/>
                </a:lnTo>
                <a:lnTo>
                  <a:pt x="19050" y="1153709"/>
                </a:lnTo>
                <a:lnTo>
                  <a:pt x="38100" y="1153709"/>
                </a:lnTo>
                <a:lnTo>
                  <a:pt x="38100" y="0"/>
                </a:lnTo>
                <a:close/>
              </a:path>
              <a:path w="842010" h="1229995">
                <a:moveTo>
                  <a:pt x="803461" y="1153709"/>
                </a:moveTo>
                <a:lnTo>
                  <a:pt x="746311" y="1153709"/>
                </a:lnTo>
                <a:lnTo>
                  <a:pt x="746311" y="1191809"/>
                </a:lnTo>
                <a:lnTo>
                  <a:pt x="803461" y="1191809"/>
                </a:lnTo>
                <a:lnTo>
                  <a:pt x="841561" y="1172759"/>
                </a:lnTo>
                <a:lnTo>
                  <a:pt x="803461" y="1153709"/>
                </a:lnTo>
                <a:close/>
              </a:path>
              <a:path w="842010" h="1229995">
                <a:moveTo>
                  <a:pt x="38100" y="1153709"/>
                </a:moveTo>
                <a:lnTo>
                  <a:pt x="19050" y="1153709"/>
                </a:lnTo>
                <a:lnTo>
                  <a:pt x="38100" y="1172759"/>
                </a:lnTo>
                <a:lnTo>
                  <a:pt x="38100" y="1153709"/>
                </a:lnTo>
                <a:close/>
              </a:path>
              <a:path w="842010" h="1229995">
                <a:moveTo>
                  <a:pt x="727261" y="1153709"/>
                </a:moveTo>
                <a:lnTo>
                  <a:pt x="38100" y="1153709"/>
                </a:lnTo>
                <a:lnTo>
                  <a:pt x="38100" y="1172759"/>
                </a:lnTo>
                <a:lnTo>
                  <a:pt x="727261" y="1172759"/>
                </a:lnTo>
                <a:lnTo>
                  <a:pt x="727261" y="1153709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48081" y="3358779"/>
            <a:ext cx="1312545" cy="114300"/>
          </a:xfrm>
          <a:custGeom>
            <a:avLst/>
            <a:gdLst/>
            <a:ahLst/>
            <a:cxnLst/>
            <a:rect l="l" t="t" r="r" b="b"/>
            <a:pathLst>
              <a:path w="1312545" h="114300">
                <a:moveTo>
                  <a:pt x="1273934" y="38100"/>
                </a:moveTo>
                <a:lnTo>
                  <a:pt x="1216784" y="38100"/>
                </a:lnTo>
                <a:lnTo>
                  <a:pt x="1216784" y="76200"/>
                </a:lnTo>
                <a:lnTo>
                  <a:pt x="1197734" y="76200"/>
                </a:lnTo>
                <a:lnTo>
                  <a:pt x="1197734" y="114300"/>
                </a:lnTo>
                <a:lnTo>
                  <a:pt x="1312034" y="57150"/>
                </a:lnTo>
                <a:lnTo>
                  <a:pt x="1273934" y="38100"/>
                </a:lnTo>
                <a:close/>
              </a:path>
              <a:path w="1312545" h="114300">
                <a:moveTo>
                  <a:pt x="1197734" y="38100"/>
                </a:moveTo>
                <a:lnTo>
                  <a:pt x="0" y="38101"/>
                </a:lnTo>
                <a:lnTo>
                  <a:pt x="0" y="76201"/>
                </a:lnTo>
                <a:lnTo>
                  <a:pt x="1197734" y="76200"/>
                </a:lnTo>
                <a:lnTo>
                  <a:pt x="1197734" y="38100"/>
                </a:lnTo>
                <a:close/>
              </a:path>
              <a:path w="1312545" h="114300">
                <a:moveTo>
                  <a:pt x="1216784" y="38100"/>
                </a:moveTo>
                <a:lnTo>
                  <a:pt x="1197734" y="38100"/>
                </a:lnTo>
                <a:lnTo>
                  <a:pt x="1197734" y="76200"/>
                </a:lnTo>
                <a:lnTo>
                  <a:pt x="1216784" y="76200"/>
                </a:lnTo>
                <a:lnTo>
                  <a:pt x="1216784" y="38100"/>
                </a:lnTo>
                <a:close/>
              </a:path>
              <a:path w="1312545" h="114300">
                <a:moveTo>
                  <a:pt x="1197734" y="0"/>
                </a:moveTo>
                <a:lnTo>
                  <a:pt x="1197734" y="38100"/>
                </a:lnTo>
                <a:lnTo>
                  <a:pt x="1273934" y="38100"/>
                </a:lnTo>
                <a:lnTo>
                  <a:pt x="1197734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30150" y="2137695"/>
            <a:ext cx="1339850" cy="988060"/>
          </a:xfrm>
          <a:custGeom>
            <a:avLst/>
            <a:gdLst/>
            <a:ahLst/>
            <a:cxnLst/>
            <a:rect l="l" t="t" r="r" b="b"/>
            <a:pathLst>
              <a:path w="1339850" h="988060">
                <a:moveTo>
                  <a:pt x="650631" y="949897"/>
                </a:moveTo>
                <a:lnTo>
                  <a:pt x="0" y="949897"/>
                </a:lnTo>
                <a:lnTo>
                  <a:pt x="0" y="987997"/>
                </a:lnTo>
                <a:lnTo>
                  <a:pt x="688731" y="987997"/>
                </a:lnTo>
                <a:lnTo>
                  <a:pt x="688731" y="968947"/>
                </a:lnTo>
                <a:lnTo>
                  <a:pt x="650631" y="968947"/>
                </a:lnTo>
                <a:lnTo>
                  <a:pt x="650631" y="949897"/>
                </a:lnTo>
                <a:close/>
              </a:path>
              <a:path w="1339850" h="988060">
                <a:moveTo>
                  <a:pt x="1225062" y="38100"/>
                </a:moveTo>
                <a:lnTo>
                  <a:pt x="650631" y="38100"/>
                </a:lnTo>
                <a:lnTo>
                  <a:pt x="650631" y="968947"/>
                </a:lnTo>
                <a:lnTo>
                  <a:pt x="669681" y="949897"/>
                </a:lnTo>
                <a:lnTo>
                  <a:pt x="688731" y="949897"/>
                </a:lnTo>
                <a:lnTo>
                  <a:pt x="688731" y="76200"/>
                </a:lnTo>
                <a:lnTo>
                  <a:pt x="669681" y="76200"/>
                </a:lnTo>
                <a:lnTo>
                  <a:pt x="688731" y="57150"/>
                </a:lnTo>
                <a:lnTo>
                  <a:pt x="1225062" y="57150"/>
                </a:lnTo>
                <a:lnTo>
                  <a:pt x="1225062" y="38100"/>
                </a:lnTo>
                <a:close/>
              </a:path>
              <a:path w="1339850" h="988060">
                <a:moveTo>
                  <a:pt x="688731" y="949897"/>
                </a:moveTo>
                <a:lnTo>
                  <a:pt x="669681" y="949897"/>
                </a:lnTo>
                <a:lnTo>
                  <a:pt x="650631" y="968947"/>
                </a:lnTo>
                <a:lnTo>
                  <a:pt x="688731" y="968947"/>
                </a:lnTo>
                <a:lnTo>
                  <a:pt x="688731" y="949897"/>
                </a:lnTo>
                <a:close/>
              </a:path>
              <a:path w="1339850" h="988060">
                <a:moveTo>
                  <a:pt x="1225062" y="0"/>
                </a:moveTo>
                <a:lnTo>
                  <a:pt x="1225062" y="114300"/>
                </a:lnTo>
                <a:lnTo>
                  <a:pt x="1301262" y="76200"/>
                </a:lnTo>
                <a:lnTo>
                  <a:pt x="1244112" y="76200"/>
                </a:lnTo>
                <a:lnTo>
                  <a:pt x="1244112" y="38100"/>
                </a:lnTo>
                <a:lnTo>
                  <a:pt x="1301262" y="38100"/>
                </a:lnTo>
                <a:lnTo>
                  <a:pt x="1225062" y="0"/>
                </a:lnTo>
                <a:close/>
              </a:path>
              <a:path w="1339850" h="988060">
                <a:moveTo>
                  <a:pt x="688731" y="57150"/>
                </a:moveTo>
                <a:lnTo>
                  <a:pt x="669681" y="76200"/>
                </a:lnTo>
                <a:lnTo>
                  <a:pt x="688731" y="76200"/>
                </a:lnTo>
                <a:lnTo>
                  <a:pt x="688731" y="57150"/>
                </a:lnTo>
                <a:close/>
              </a:path>
              <a:path w="1339850" h="988060">
                <a:moveTo>
                  <a:pt x="1225062" y="57150"/>
                </a:moveTo>
                <a:lnTo>
                  <a:pt x="688731" y="57150"/>
                </a:lnTo>
                <a:lnTo>
                  <a:pt x="688731" y="76200"/>
                </a:lnTo>
                <a:lnTo>
                  <a:pt x="1225062" y="76200"/>
                </a:lnTo>
                <a:lnTo>
                  <a:pt x="1225062" y="57150"/>
                </a:lnTo>
                <a:close/>
              </a:path>
              <a:path w="1339850" h="988060">
                <a:moveTo>
                  <a:pt x="1301262" y="38100"/>
                </a:moveTo>
                <a:lnTo>
                  <a:pt x="1244112" y="38100"/>
                </a:lnTo>
                <a:lnTo>
                  <a:pt x="1244112" y="76200"/>
                </a:lnTo>
                <a:lnTo>
                  <a:pt x="1301262" y="76200"/>
                </a:lnTo>
                <a:lnTo>
                  <a:pt x="1339362" y="57150"/>
                </a:lnTo>
                <a:lnTo>
                  <a:pt x="1301262" y="3810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66014" y="3706163"/>
            <a:ext cx="1303655" cy="1082675"/>
          </a:xfrm>
          <a:custGeom>
            <a:avLst/>
            <a:gdLst/>
            <a:ahLst/>
            <a:cxnLst/>
            <a:rect l="l" t="t" r="r" b="b"/>
            <a:pathLst>
              <a:path w="1303654" h="1082675">
                <a:moveTo>
                  <a:pt x="1189198" y="968184"/>
                </a:moveTo>
                <a:lnTo>
                  <a:pt x="1189198" y="1082484"/>
                </a:lnTo>
                <a:lnTo>
                  <a:pt x="1265398" y="1044384"/>
                </a:lnTo>
                <a:lnTo>
                  <a:pt x="1208248" y="1044384"/>
                </a:lnTo>
                <a:lnTo>
                  <a:pt x="1208248" y="1006284"/>
                </a:lnTo>
                <a:lnTo>
                  <a:pt x="1265398" y="1006284"/>
                </a:lnTo>
                <a:lnTo>
                  <a:pt x="1189198" y="968184"/>
                </a:lnTo>
                <a:close/>
              </a:path>
              <a:path w="1303654" h="1082675">
                <a:moveTo>
                  <a:pt x="632698" y="19050"/>
                </a:moveTo>
                <a:lnTo>
                  <a:pt x="632698" y="1044384"/>
                </a:lnTo>
                <a:lnTo>
                  <a:pt x="1189198" y="1044384"/>
                </a:lnTo>
                <a:lnTo>
                  <a:pt x="1189198" y="1025334"/>
                </a:lnTo>
                <a:lnTo>
                  <a:pt x="670798" y="1025334"/>
                </a:lnTo>
                <a:lnTo>
                  <a:pt x="651748" y="1006284"/>
                </a:lnTo>
                <a:lnTo>
                  <a:pt x="670798" y="1006284"/>
                </a:lnTo>
                <a:lnTo>
                  <a:pt x="670798" y="38100"/>
                </a:lnTo>
                <a:lnTo>
                  <a:pt x="651748" y="38100"/>
                </a:lnTo>
                <a:lnTo>
                  <a:pt x="632698" y="19050"/>
                </a:lnTo>
                <a:close/>
              </a:path>
              <a:path w="1303654" h="1082675">
                <a:moveTo>
                  <a:pt x="1265398" y="1006284"/>
                </a:moveTo>
                <a:lnTo>
                  <a:pt x="1208248" y="1006284"/>
                </a:lnTo>
                <a:lnTo>
                  <a:pt x="1208248" y="1044384"/>
                </a:lnTo>
                <a:lnTo>
                  <a:pt x="1265398" y="1044384"/>
                </a:lnTo>
                <a:lnTo>
                  <a:pt x="1303498" y="1025334"/>
                </a:lnTo>
                <a:lnTo>
                  <a:pt x="1265398" y="1006284"/>
                </a:lnTo>
                <a:close/>
              </a:path>
              <a:path w="1303654" h="1082675">
                <a:moveTo>
                  <a:pt x="670798" y="1006284"/>
                </a:moveTo>
                <a:lnTo>
                  <a:pt x="651748" y="1006284"/>
                </a:lnTo>
                <a:lnTo>
                  <a:pt x="670798" y="1025334"/>
                </a:lnTo>
                <a:lnTo>
                  <a:pt x="670798" y="1006284"/>
                </a:lnTo>
                <a:close/>
              </a:path>
              <a:path w="1303654" h="1082675">
                <a:moveTo>
                  <a:pt x="1189198" y="1006284"/>
                </a:moveTo>
                <a:lnTo>
                  <a:pt x="670798" y="1006284"/>
                </a:lnTo>
                <a:lnTo>
                  <a:pt x="670798" y="1025334"/>
                </a:lnTo>
                <a:lnTo>
                  <a:pt x="1189198" y="1025334"/>
                </a:lnTo>
                <a:lnTo>
                  <a:pt x="1189198" y="1006284"/>
                </a:lnTo>
                <a:close/>
              </a:path>
              <a:path w="1303654" h="1082675">
                <a:moveTo>
                  <a:pt x="670798" y="0"/>
                </a:moveTo>
                <a:lnTo>
                  <a:pt x="0" y="0"/>
                </a:lnTo>
                <a:lnTo>
                  <a:pt x="0" y="38100"/>
                </a:lnTo>
                <a:lnTo>
                  <a:pt x="632698" y="38100"/>
                </a:lnTo>
                <a:lnTo>
                  <a:pt x="632698" y="19050"/>
                </a:lnTo>
                <a:lnTo>
                  <a:pt x="670798" y="19050"/>
                </a:lnTo>
                <a:lnTo>
                  <a:pt x="670798" y="0"/>
                </a:lnTo>
                <a:close/>
              </a:path>
              <a:path w="1303654" h="1082675">
                <a:moveTo>
                  <a:pt x="670798" y="19050"/>
                </a:moveTo>
                <a:lnTo>
                  <a:pt x="632698" y="19050"/>
                </a:lnTo>
                <a:lnTo>
                  <a:pt x="651748" y="38100"/>
                </a:lnTo>
                <a:lnTo>
                  <a:pt x="670798" y="38100"/>
                </a:lnTo>
                <a:lnTo>
                  <a:pt x="670798" y="1905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269512" y="1885562"/>
            <a:ext cx="2122170" cy="619125"/>
          </a:xfrm>
          <a:prstGeom prst="rect">
            <a:avLst/>
          </a:prstGeom>
          <a:solidFill>
            <a:srgbClr val="4472C4"/>
          </a:solidFill>
          <a:ln w="12700">
            <a:solidFill>
              <a:srgbClr val="D0CECE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79120" marR="450215" indent="-121920">
              <a:lnSpc>
                <a:spcPct val="102200"/>
              </a:lnSpc>
              <a:spcBef>
                <a:spcPts val="130"/>
              </a:spcBef>
            </a:pPr>
            <a:r>
              <a:rPr sz="1800" spc="-10" dirty="0">
                <a:solidFill>
                  <a:srgbClr val="FFFFFF"/>
                </a:solidFill>
                <a:latin typeface="Gill Sans MT"/>
                <a:cs typeface="Gill Sans MT"/>
              </a:rPr>
              <a:t>Classification algorithms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69512" y="3106646"/>
            <a:ext cx="2122170" cy="619125"/>
          </a:xfrm>
          <a:prstGeom prst="rect">
            <a:avLst/>
          </a:prstGeom>
          <a:solidFill>
            <a:srgbClr val="4472C4"/>
          </a:solidFill>
          <a:ln w="12700">
            <a:solidFill>
              <a:srgbClr val="D0CECE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590550" marR="114935" indent="-467995">
              <a:lnSpc>
                <a:spcPct val="101099"/>
              </a:lnSpc>
              <a:spcBef>
                <a:spcPts val="160"/>
              </a:spcBef>
            </a:pPr>
            <a:r>
              <a:rPr sz="1800" dirty="0">
                <a:solidFill>
                  <a:srgbClr val="FFFFFF"/>
                </a:solidFill>
                <a:latin typeface="Gill Sans MT"/>
                <a:cs typeface="Gill Sans MT"/>
              </a:rPr>
              <a:t>Model</a:t>
            </a:r>
            <a:r>
              <a:rPr sz="1800" spc="-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FFFFFF"/>
                </a:solidFill>
                <a:latin typeface="Gill Sans MT"/>
                <a:cs typeface="Gill Sans MT"/>
              </a:rPr>
              <a:t>Selection</a:t>
            </a:r>
            <a:r>
              <a:rPr sz="1800" spc="-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Gill Sans MT"/>
                <a:cs typeface="Gill Sans MT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Gill Sans MT"/>
                <a:cs typeface="Gill Sans MT"/>
              </a:rPr>
              <a:t>Evaluation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69512" y="4422214"/>
            <a:ext cx="2122170" cy="619125"/>
          </a:xfrm>
          <a:prstGeom prst="rect">
            <a:avLst/>
          </a:prstGeom>
          <a:solidFill>
            <a:srgbClr val="4472C4"/>
          </a:solidFill>
          <a:ln w="12700">
            <a:solidFill>
              <a:srgbClr val="D0CECE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659765" marR="101600" indent="-550545">
              <a:lnSpc>
                <a:spcPct val="102200"/>
              </a:lnSpc>
              <a:spcBef>
                <a:spcPts val="120"/>
              </a:spcBef>
            </a:pPr>
            <a:r>
              <a:rPr sz="1800" dirty="0">
                <a:solidFill>
                  <a:srgbClr val="FFFFFF"/>
                </a:solidFill>
                <a:latin typeface="Gill Sans MT"/>
                <a:cs typeface="Gill Sans MT"/>
              </a:rPr>
              <a:t>Handling</a:t>
            </a:r>
            <a:r>
              <a:rPr sz="1800" spc="-55" dirty="0">
                <a:solidFill>
                  <a:srgbClr val="FFFFFF"/>
                </a:solidFill>
                <a:latin typeface="Gill Sans MT"/>
                <a:cs typeface="Gill Sans MT"/>
              </a:rPr>
              <a:t> Imbalanced </a:t>
            </a:r>
            <a:r>
              <a:rPr sz="1800" spc="-10" dirty="0">
                <a:solidFill>
                  <a:srgbClr val="FFFFFF"/>
                </a:solidFill>
                <a:latin typeface="Gill Sans MT"/>
                <a:cs typeface="Gill Sans MT"/>
              </a:rPr>
              <a:t>Datasets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553581" y="1344880"/>
            <a:ext cx="2455545" cy="1385570"/>
          </a:xfrm>
          <a:prstGeom prst="rect">
            <a:avLst/>
          </a:prstGeom>
          <a:ln w="9525">
            <a:solidFill>
              <a:srgbClr val="70AD47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377190" marR="544830" indent="-285750">
              <a:lnSpc>
                <a:spcPct val="101400"/>
              </a:lnSpc>
              <a:spcBef>
                <a:spcPts val="225"/>
              </a:spcBef>
              <a:buChar char="-"/>
              <a:tabLst>
                <a:tab pos="377190" algn="l"/>
              </a:tabLst>
            </a:pPr>
            <a:r>
              <a:rPr sz="1400" dirty="0">
                <a:solidFill>
                  <a:srgbClr val="70AD47"/>
                </a:solidFill>
                <a:latin typeface="Gill Sans MT"/>
                <a:cs typeface="Gill Sans MT"/>
              </a:rPr>
              <a:t>Linear</a:t>
            </a:r>
            <a:r>
              <a:rPr sz="1400" spc="-45" dirty="0">
                <a:solidFill>
                  <a:srgbClr val="70AD47"/>
                </a:solidFill>
                <a:latin typeface="Gill Sans MT"/>
                <a:cs typeface="Gill Sans MT"/>
              </a:rPr>
              <a:t> </a:t>
            </a:r>
            <a:r>
              <a:rPr sz="1400" dirty="0">
                <a:solidFill>
                  <a:srgbClr val="70AD47"/>
                </a:solidFill>
                <a:latin typeface="Gill Sans MT"/>
                <a:cs typeface="Gill Sans MT"/>
              </a:rPr>
              <a:t>classifiers</a:t>
            </a:r>
            <a:r>
              <a:rPr sz="1400" spc="-40" dirty="0">
                <a:solidFill>
                  <a:srgbClr val="70AD47"/>
                </a:solidFill>
                <a:latin typeface="Gill Sans MT"/>
                <a:cs typeface="Gill Sans MT"/>
              </a:rPr>
              <a:t> </a:t>
            </a:r>
            <a:r>
              <a:rPr sz="1400" spc="-20" dirty="0">
                <a:solidFill>
                  <a:srgbClr val="70AD47"/>
                </a:solidFill>
                <a:latin typeface="Gill Sans MT"/>
                <a:cs typeface="Gill Sans MT"/>
              </a:rPr>
              <a:t>(e.g. </a:t>
            </a:r>
            <a:r>
              <a:rPr sz="1400" dirty="0">
                <a:solidFill>
                  <a:srgbClr val="70AD47"/>
                </a:solidFill>
                <a:latin typeface="Gill Sans MT"/>
                <a:cs typeface="Gill Sans MT"/>
              </a:rPr>
              <a:t>Logistic</a:t>
            </a:r>
            <a:r>
              <a:rPr sz="1400" spc="-40" dirty="0">
                <a:solidFill>
                  <a:srgbClr val="70AD47"/>
                </a:solidFill>
                <a:latin typeface="Gill Sans MT"/>
                <a:cs typeface="Gill Sans MT"/>
              </a:rPr>
              <a:t> </a:t>
            </a:r>
            <a:r>
              <a:rPr sz="1400" spc="-10" dirty="0">
                <a:solidFill>
                  <a:srgbClr val="70AD47"/>
                </a:solidFill>
                <a:latin typeface="Gill Sans MT"/>
                <a:cs typeface="Gill Sans MT"/>
              </a:rPr>
              <a:t>Regression)</a:t>
            </a:r>
            <a:endParaRPr sz="1400">
              <a:latin typeface="Gill Sans MT"/>
              <a:cs typeface="Gill Sans MT"/>
            </a:endParaRPr>
          </a:p>
          <a:p>
            <a:pPr marL="285115" marR="118745" indent="-285115" algn="ctr">
              <a:lnSpc>
                <a:spcPct val="100000"/>
              </a:lnSpc>
              <a:spcBef>
                <a:spcPts val="25"/>
              </a:spcBef>
              <a:buChar char="-"/>
              <a:tabLst>
                <a:tab pos="285115" algn="l"/>
              </a:tabLst>
            </a:pPr>
            <a:r>
              <a:rPr sz="1400" spc="-10" dirty="0">
                <a:solidFill>
                  <a:srgbClr val="70AD47"/>
                </a:solidFill>
                <a:latin typeface="Gill Sans MT"/>
                <a:cs typeface="Gill Sans MT"/>
              </a:rPr>
              <a:t>Non-</a:t>
            </a:r>
            <a:r>
              <a:rPr sz="1400" dirty="0">
                <a:solidFill>
                  <a:srgbClr val="70AD47"/>
                </a:solidFill>
                <a:latin typeface="Gill Sans MT"/>
                <a:cs typeface="Gill Sans MT"/>
              </a:rPr>
              <a:t>linear</a:t>
            </a:r>
            <a:r>
              <a:rPr sz="1400" spc="-35" dirty="0">
                <a:solidFill>
                  <a:srgbClr val="70AD47"/>
                </a:solidFill>
                <a:latin typeface="Gill Sans MT"/>
                <a:cs typeface="Gill Sans MT"/>
              </a:rPr>
              <a:t> </a:t>
            </a:r>
            <a:r>
              <a:rPr sz="1400" dirty="0">
                <a:solidFill>
                  <a:srgbClr val="70AD47"/>
                </a:solidFill>
                <a:latin typeface="Gill Sans MT"/>
                <a:cs typeface="Gill Sans MT"/>
              </a:rPr>
              <a:t>classifiers</a:t>
            </a:r>
            <a:r>
              <a:rPr sz="1400" spc="-25" dirty="0">
                <a:solidFill>
                  <a:srgbClr val="70AD47"/>
                </a:solidFill>
                <a:latin typeface="Gill Sans MT"/>
                <a:cs typeface="Gill Sans MT"/>
              </a:rPr>
              <a:t> </a:t>
            </a:r>
            <a:r>
              <a:rPr sz="1400" spc="-10" dirty="0">
                <a:solidFill>
                  <a:srgbClr val="70AD47"/>
                </a:solidFill>
                <a:latin typeface="Gill Sans MT"/>
                <a:cs typeface="Gill Sans MT"/>
              </a:rPr>
              <a:t>(e.g.</a:t>
            </a:r>
            <a:endParaRPr sz="1400">
              <a:latin typeface="Gill Sans MT"/>
              <a:cs typeface="Gill Sans MT"/>
            </a:endParaRPr>
          </a:p>
          <a:p>
            <a:pPr marR="80010" algn="ctr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solidFill>
                  <a:srgbClr val="70AD47"/>
                </a:solidFill>
                <a:latin typeface="Gill Sans MT"/>
                <a:cs typeface="Gill Sans MT"/>
              </a:rPr>
              <a:t>K-</a:t>
            </a:r>
            <a:r>
              <a:rPr sz="1400" dirty="0">
                <a:solidFill>
                  <a:srgbClr val="70AD47"/>
                </a:solidFill>
                <a:latin typeface="Gill Sans MT"/>
                <a:cs typeface="Gill Sans MT"/>
              </a:rPr>
              <a:t>Nearest</a:t>
            </a:r>
            <a:r>
              <a:rPr sz="1400" spc="-75" dirty="0">
                <a:solidFill>
                  <a:srgbClr val="70AD47"/>
                </a:solidFill>
                <a:latin typeface="Gill Sans MT"/>
                <a:cs typeface="Gill Sans MT"/>
              </a:rPr>
              <a:t> </a:t>
            </a:r>
            <a:r>
              <a:rPr sz="1400" spc="-10" dirty="0">
                <a:solidFill>
                  <a:srgbClr val="70AD47"/>
                </a:solidFill>
                <a:latin typeface="Gill Sans MT"/>
                <a:cs typeface="Gill Sans MT"/>
              </a:rPr>
              <a:t>Neighbors)</a:t>
            </a:r>
            <a:endParaRPr sz="1400">
              <a:latin typeface="Gill Sans MT"/>
              <a:cs typeface="Gill Sans MT"/>
            </a:endParaRPr>
          </a:p>
          <a:p>
            <a:pPr marL="376555" indent="-285115">
              <a:lnSpc>
                <a:spcPts val="1630"/>
              </a:lnSpc>
              <a:spcBef>
                <a:spcPts val="20"/>
              </a:spcBef>
              <a:buChar char="-"/>
              <a:tabLst>
                <a:tab pos="376555" algn="l"/>
              </a:tabLst>
            </a:pPr>
            <a:r>
              <a:rPr sz="1400" spc="-10" dirty="0">
                <a:solidFill>
                  <a:srgbClr val="70AD47"/>
                </a:solidFill>
                <a:latin typeface="Gill Sans MT"/>
                <a:cs typeface="Gill Sans MT"/>
              </a:rPr>
              <a:t>Support</a:t>
            </a:r>
            <a:r>
              <a:rPr sz="1400" spc="-220" dirty="0">
                <a:solidFill>
                  <a:srgbClr val="70AD47"/>
                </a:solidFill>
                <a:latin typeface="Gill Sans MT"/>
                <a:cs typeface="Gill Sans MT"/>
              </a:rPr>
              <a:t> </a:t>
            </a:r>
            <a:r>
              <a:rPr sz="1400" spc="-20" dirty="0">
                <a:solidFill>
                  <a:srgbClr val="70AD47"/>
                </a:solidFill>
                <a:latin typeface="Gill Sans MT"/>
                <a:cs typeface="Gill Sans MT"/>
              </a:rPr>
              <a:t>Vector</a:t>
            </a:r>
            <a:r>
              <a:rPr sz="1400" spc="-10" dirty="0">
                <a:solidFill>
                  <a:srgbClr val="70AD47"/>
                </a:solidFill>
                <a:latin typeface="Gill Sans MT"/>
                <a:cs typeface="Gill Sans MT"/>
              </a:rPr>
              <a:t> Machines</a:t>
            </a:r>
            <a:endParaRPr sz="1400">
              <a:latin typeface="Gill Sans MT"/>
              <a:cs typeface="Gill Sans MT"/>
            </a:endParaRPr>
          </a:p>
          <a:p>
            <a:pPr marL="376555" indent="-285115">
              <a:lnSpc>
                <a:spcPts val="1630"/>
              </a:lnSpc>
              <a:buChar char="-"/>
              <a:tabLst>
                <a:tab pos="376555" algn="l"/>
              </a:tabLst>
            </a:pPr>
            <a:r>
              <a:rPr sz="1400" dirty="0">
                <a:solidFill>
                  <a:srgbClr val="70AD47"/>
                </a:solidFill>
                <a:latin typeface="Gill Sans MT"/>
                <a:cs typeface="Gill Sans MT"/>
              </a:rPr>
              <a:t>Neural</a:t>
            </a:r>
            <a:r>
              <a:rPr sz="1400" spc="-35" dirty="0">
                <a:solidFill>
                  <a:srgbClr val="70AD47"/>
                </a:solidFill>
                <a:latin typeface="Gill Sans MT"/>
                <a:cs typeface="Gill Sans MT"/>
              </a:rPr>
              <a:t> </a:t>
            </a:r>
            <a:r>
              <a:rPr sz="1400" spc="-10" dirty="0">
                <a:solidFill>
                  <a:srgbClr val="70AD47"/>
                </a:solidFill>
                <a:latin typeface="Gill Sans MT"/>
                <a:cs typeface="Gill Sans MT"/>
              </a:rPr>
              <a:t>Networks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553581" y="2951946"/>
            <a:ext cx="2421890" cy="954405"/>
          </a:xfrm>
          <a:prstGeom prst="rect">
            <a:avLst/>
          </a:prstGeom>
          <a:ln w="9525">
            <a:solidFill>
              <a:srgbClr val="70AD47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77190" marR="619125" indent="-285750">
              <a:lnSpc>
                <a:spcPct val="100000"/>
              </a:lnSpc>
              <a:spcBef>
                <a:spcPts val="265"/>
              </a:spcBef>
              <a:buChar char="-"/>
              <a:tabLst>
                <a:tab pos="377190" algn="l"/>
              </a:tabLst>
            </a:pPr>
            <a:r>
              <a:rPr sz="1400" spc="-35" dirty="0">
                <a:solidFill>
                  <a:srgbClr val="70AD47"/>
                </a:solidFill>
                <a:latin typeface="Gill Sans MT"/>
                <a:cs typeface="Gill Sans MT"/>
              </a:rPr>
              <a:t>Training,</a:t>
            </a:r>
            <a:r>
              <a:rPr sz="1400" spc="-120" dirty="0">
                <a:solidFill>
                  <a:srgbClr val="70AD47"/>
                </a:solidFill>
                <a:latin typeface="Gill Sans MT"/>
                <a:cs typeface="Gill Sans MT"/>
              </a:rPr>
              <a:t> </a:t>
            </a:r>
            <a:r>
              <a:rPr sz="1400" dirty="0">
                <a:solidFill>
                  <a:srgbClr val="70AD47"/>
                </a:solidFill>
                <a:latin typeface="Gill Sans MT"/>
                <a:cs typeface="Gill Sans MT"/>
              </a:rPr>
              <a:t>testing</a:t>
            </a:r>
            <a:r>
              <a:rPr sz="1400" spc="30" dirty="0">
                <a:solidFill>
                  <a:srgbClr val="70AD47"/>
                </a:solidFill>
                <a:latin typeface="Gill Sans MT"/>
                <a:cs typeface="Gill Sans MT"/>
              </a:rPr>
              <a:t> </a:t>
            </a:r>
            <a:r>
              <a:rPr sz="1400" spc="-25" dirty="0">
                <a:solidFill>
                  <a:srgbClr val="70AD47"/>
                </a:solidFill>
                <a:latin typeface="Gill Sans MT"/>
                <a:cs typeface="Gill Sans MT"/>
              </a:rPr>
              <a:t>and </a:t>
            </a:r>
            <a:r>
              <a:rPr sz="1400" dirty="0">
                <a:solidFill>
                  <a:srgbClr val="70AD47"/>
                </a:solidFill>
                <a:latin typeface="Gill Sans MT"/>
                <a:cs typeface="Gill Sans MT"/>
              </a:rPr>
              <a:t>validation</a:t>
            </a:r>
            <a:r>
              <a:rPr sz="1400" spc="-45" dirty="0">
                <a:solidFill>
                  <a:srgbClr val="70AD47"/>
                </a:solidFill>
                <a:latin typeface="Gill Sans MT"/>
                <a:cs typeface="Gill Sans MT"/>
              </a:rPr>
              <a:t> </a:t>
            </a:r>
            <a:r>
              <a:rPr sz="1400" spc="-10" dirty="0">
                <a:solidFill>
                  <a:srgbClr val="70AD47"/>
                </a:solidFill>
                <a:latin typeface="Gill Sans MT"/>
                <a:cs typeface="Gill Sans MT"/>
              </a:rPr>
              <a:t>datasets</a:t>
            </a:r>
            <a:endParaRPr sz="1400">
              <a:latin typeface="Gill Sans MT"/>
              <a:cs typeface="Gill Sans MT"/>
            </a:endParaRPr>
          </a:p>
          <a:p>
            <a:pPr marL="377190" marR="483870" indent="-285750">
              <a:lnSpc>
                <a:spcPct val="101400"/>
              </a:lnSpc>
              <a:buChar char="-"/>
              <a:tabLst>
                <a:tab pos="377190" algn="l"/>
              </a:tabLst>
            </a:pPr>
            <a:r>
              <a:rPr sz="1400" dirty="0">
                <a:solidFill>
                  <a:srgbClr val="70AD47"/>
                </a:solidFill>
                <a:latin typeface="Gill Sans MT"/>
                <a:cs typeface="Gill Sans MT"/>
              </a:rPr>
              <a:t>Metrics</a:t>
            </a:r>
            <a:r>
              <a:rPr sz="1400" spc="-35" dirty="0">
                <a:solidFill>
                  <a:srgbClr val="70AD47"/>
                </a:solidFill>
                <a:latin typeface="Gill Sans MT"/>
                <a:cs typeface="Gill Sans MT"/>
              </a:rPr>
              <a:t> </a:t>
            </a:r>
            <a:r>
              <a:rPr sz="1400" dirty="0">
                <a:solidFill>
                  <a:srgbClr val="70AD47"/>
                </a:solidFill>
                <a:latin typeface="Gill Sans MT"/>
                <a:cs typeface="Gill Sans MT"/>
              </a:rPr>
              <a:t>for</a:t>
            </a:r>
            <a:r>
              <a:rPr sz="1400" spc="-40" dirty="0">
                <a:solidFill>
                  <a:srgbClr val="70AD47"/>
                </a:solidFill>
                <a:latin typeface="Gill Sans MT"/>
                <a:cs typeface="Gill Sans MT"/>
              </a:rPr>
              <a:t> </a:t>
            </a:r>
            <a:r>
              <a:rPr sz="1400" spc="-10" dirty="0">
                <a:solidFill>
                  <a:srgbClr val="70AD47"/>
                </a:solidFill>
                <a:latin typeface="Gill Sans MT"/>
                <a:cs typeface="Gill Sans MT"/>
              </a:rPr>
              <a:t>evaluating </a:t>
            </a:r>
            <a:r>
              <a:rPr sz="1400" dirty="0">
                <a:solidFill>
                  <a:srgbClr val="70AD47"/>
                </a:solidFill>
                <a:latin typeface="Gill Sans MT"/>
                <a:cs typeface="Gill Sans MT"/>
              </a:rPr>
              <a:t>classification</a:t>
            </a:r>
            <a:r>
              <a:rPr sz="1400" spc="-65" dirty="0">
                <a:solidFill>
                  <a:srgbClr val="70AD47"/>
                </a:solidFill>
                <a:latin typeface="Gill Sans MT"/>
                <a:cs typeface="Gill Sans MT"/>
              </a:rPr>
              <a:t> </a:t>
            </a:r>
            <a:r>
              <a:rPr sz="1400" spc="-10" dirty="0">
                <a:solidFill>
                  <a:srgbClr val="70AD47"/>
                </a:solidFill>
                <a:latin typeface="Gill Sans MT"/>
                <a:cs typeface="Gill Sans MT"/>
              </a:rPr>
              <a:t>models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553581" y="4445957"/>
            <a:ext cx="2421890" cy="1169670"/>
          </a:xfrm>
          <a:prstGeom prst="rect">
            <a:avLst/>
          </a:prstGeom>
          <a:ln w="9525">
            <a:solidFill>
              <a:srgbClr val="70AD47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77190" marR="438150" indent="-285750">
              <a:lnSpc>
                <a:spcPct val="101099"/>
              </a:lnSpc>
              <a:spcBef>
                <a:spcPts val="245"/>
              </a:spcBef>
              <a:tabLst>
                <a:tab pos="376555" algn="l"/>
              </a:tabLst>
            </a:pPr>
            <a:r>
              <a:rPr sz="1400" spc="-50" dirty="0">
                <a:solidFill>
                  <a:srgbClr val="70AD47"/>
                </a:solidFill>
                <a:latin typeface="Gill Sans MT"/>
                <a:cs typeface="Gill Sans MT"/>
              </a:rPr>
              <a:t>-</a:t>
            </a:r>
            <a:r>
              <a:rPr sz="1400" dirty="0">
                <a:solidFill>
                  <a:srgbClr val="70AD47"/>
                </a:solidFill>
                <a:latin typeface="Gill Sans MT"/>
                <a:cs typeface="Gill Sans MT"/>
              </a:rPr>
              <a:t>	Strategies</a:t>
            </a:r>
            <a:r>
              <a:rPr sz="1400" spc="-40" dirty="0">
                <a:solidFill>
                  <a:srgbClr val="70AD47"/>
                </a:solidFill>
                <a:latin typeface="Gill Sans MT"/>
                <a:cs typeface="Gill Sans MT"/>
              </a:rPr>
              <a:t> </a:t>
            </a:r>
            <a:r>
              <a:rPr sz="1400" dirty="0">
                <a:solidFill>
                  <a:srgbClr val="70AD47"/>
                </a:solidFill>
                <a:latin typeface="Gill Sans MT"/>
                <a:cs typeface="Gill Sans MT"/>
              </a:rPr>
              <a:t>for</a:t>
            </a:r>
            <a:r>
              <a:rPr sz="1400" spc="-45" dirty="0">
                <a:solidFill>
                  <a:srgbClr val="70AD47"/>
                </a:solidFill>
                <a:latin typeface="Gill Sans MT"/>
                <a:cs typeface="Gill Sans MT"/>
              </a:rPr>
              <a:t> </a:t>
            </a:r>
            <a:r>
              <a:rPr sz="1400" spc="-10" dirty="0">
                <a:solidFill>
                  <a:srgbClr val="70AD47"/>
                </a:solidFill>
                <a:latin typeface="Gill Sans MT"/>
                <a:cs typeface="Gill Sans MT"/>
              </a:rPr>
              <a:t>handling </a:t>
            </a:r>
            <a:r>
              <a:rPr sz="1400" dirty="0">
                <a:solidFill>
                  <a:srgbClr val="70AD47"/>
                </a:solidFill>
                <a:latin typeface="Gill Sans MT"/>
                <a:cs typeface="Gill Sans MT"/>
              </a:rPr>
              <a:t>imbalanced</a:t>
            </a:r>
            <a:r>
              <a:rPr sz="1400" spc="-45" dirty="0">
                <a:solidFill>
                  <a:srgbClr val="70AD47"/>
                </a:solidFill>
                <a:latin typeface="Gill Sans MT"/>
                <a:cs typeface="Gill Sans MT"/>
              </a:rPr>
              <a:t> </a:t>
            </a:r>
            <a:r>
              <a:rPr sz="1400" spc="-10" dirty="0">
                <a:solidFill>
                  <a:srgbClr val="70AD47"/>
                </a:solidFill>
                <a:latin typeface="Gill Sans MT"/>
                <a:cs typeface="Gill Sans MT"/>
              </a:rPr>
              <a:t>datasets (undersampling, oversampling,</a:t>
            </a:r>
            <a:r>
              <a:rPr sz="1400" spc="-125" dirty="0">
                <a:solidFill>
                  <a:srgbClr val="70AD47"/>
                </a:solidFill>
                <a:latin typeface="Gill Sans MT"/>
                <a:cs typeface="Gill Sans MT"/>
              </a:rPr>
              <a:t> </a:t>
            </a:r>
            <a:r>
              <a:rPr sz="1400" spc="-20" dirty="0">
                <a:solidFill>
                  <a:srgbClr val="70AD47"/>
                </a:solidFill>
                <a:latin typeface="Gill Sans MT"/>
                <a:cs typeface="Gill Sans MT"/>
              </a:rPr>
              <a:t>class </a:t>
            </a:r>
            <a:r>
              <a:rPr sz="1400" spc="-10" dirty="0">
                <a:solidFill>
                  <a:srgbClr val="70AD47"/>
                </a:solidFill>
                <a:latin typeface="Gill Sans MT"/>
                <a:cs typeface="Gill Sans MT"/>
              </a:rPr>
              <a:t>weighting)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F89AD836-3E79-9FE3-66A9-49448550AA7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lang="en-US" spc="-1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Bias</a:t>
            </a:r>
            <a:r>
              <a:rPr spc="-10" dirty="0"/>
              <a:t> and</a:t>
            </a:r>
            <a:r>
              <a:rPr spc="-660" dirty="0"/>
              <a:t> </a:t>
            </a:r>
            <a:r>
              <a:rPr spc="-30" dirty="0"/>
              <a:t>Variance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10203180" cy="394525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solidFill>
                  <a:srgbClr val="C00000"/>
                </a:solidFill>
                <a:latin typeface="Gill Sans MT"/>
                <a:cs typeface="Gill Sans MT"/>
              </a:rPr>
              <a:t>Variance</a:t>
            </a:r>
            <a:r>
              <a:rPr sz="2800" spc="-25" dirty="0">
                <a:latin typeface="Gill Sans MT"/>
                <a:cs typeface="Gill Sans MT"/>
              </a:rPr>
              <a:t>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on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other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hand,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refers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error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that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introduced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by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model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being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too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complex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fitting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training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too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closely.</a:t>
            </a:r>
            <a:endParaRPr sz="2800">
              <a:latin typeface="Gill Sans MT"/>
              <a:cs typeface="Gill Sans MT"/>
            </a:endParaRPr>
          </a:p>
          <a:p>
            <a:pPr marL="697230" marR="77470" lvl="1" indent="-227329">
              <a:lnSpc>
                <a:spcPct val="90400"/>
              </a:lnSpc>
              <a:spcBef>
                <a:spcPts val="465"/>
              </a:spcBef>
              <a:buFont typeface="Arial"/>
              <a:buChar char="•"/>
              <a:tabLst>
                <a:tab pos="698500" algn="l"/>
              </a:tabLst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A</a:t>
            </a:r>
            <a:r>
              <a:rPr sz="2400" u="sng" spc="-5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model</a:t>
            </a:r>
            <a:r>
              <a:rPr sz="2400" u="sng" spc="-5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with</a:t>
            </a:r>
            <a:r>
              <a:rPr sz="2400" u="sng" spc="-4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high</a:t>
            </a:r>
            <a:r>
              <a:rPr sz="2400" u="sng" spc="-5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variance</a:t>
            </a:r>
            <a:r>
              <a:rPr sz="2400" u="sng" spc="-5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pays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too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much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attention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to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the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training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data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spc="-25" dirty="0">
                <a:latin typeface="Gill Sans MT"/>
                <a:cs typeface="Gill Sans MT"/>
              </a:rPr>
              <a:t>and 	</a:t>
            </a:r>
            <a:r>
              <a:rPr sz="2400" dirty="0">
                <a:latin typeface="Gill Sans MT"/>
                <a:cs typeface="Gill Sans MT"/>
              </a:rPr>
              <a:t>overfits</a:t>
            </a:r>
            <a:r>
              <a:rPr sz="2400" spc="-8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it,</a:t>
            </a:r>
            <a:r>
              <a:rPr sz="2400" spc="-2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capturing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the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noise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in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the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data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as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well</a:t>
            </a:r>
            <a:r>
              <a:rPr sz="2400" spc="-5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as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the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underlying 	relationship.</a:t>
            </a:r>
            <a:endParaRPr sz="2400">
              <a:latin typeface="Gill Sans MT"/>
              <a:cs typeface="Gill Sans MT"/>
            </a:endParaRPr>
          </a:p>
          <a:p>
            <a:pPr marL="697230" lvl="1" indent="-227329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Gill Sans MT"/>
                <a:cs typeface="Gill Sans MT"/>
              </a:rPr>
              <a:t>As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result,</a:t>
            </a:r>
            <a:r>
              <a:rPr sz="2400" spc="-2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it</a:t>
            </a:r>
            <a:r>
              <a:rPr sz="2400" spc="-3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has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</a:t>
            </a:r>
            <a:r>
              <a:rPr sz="2400" spc="-3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low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training</a:t>
            </a:r>
            <a:r>
              <a:rPr sz="2400" spc="-3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error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but</a:t>
            </a:r>
            <a:r>
              <a:rPr sz="2400" spc="-3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high</a:t>
            </a:r>
            <a:r>
              <a:rPr sz="2400" spc="-3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test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error.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endParaRPr sz="2400">
              <a:latin typeface="Gill Sans MT"/>
              <a:cs typeface="Gill Sans MT"/>
            </a:endParaRPr>
          </a:p>
          <a:p>
            <a:pPr marL="12700" marR="589280">
              <a:lnSpc>
                <a:spcPts val="3000"/>
              </a:lnSpc>
              <a:spcBef>
                <a:spcPts val="5"/>
              </a:spcBef>
            </a:pP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goal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building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machine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learning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model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find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balance </a:t>
            </a:r>
            <a:r>
              <a:rPr sz="2800" dirty="0">
                <a:latin typeface="Gill Sans MT"/>
                <a:cs typeface="Gill Sans MT"/>
              </a:rPr>
              <a:t>between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bias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variance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minimize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total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error.This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often referred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bias-</a:t>
            </a:r>
            <a:r>
              <a:rPr sz="2800" dirty="0">
                <a:latin typeface="Gill Sans MT"/>
                <a:cs typeface="Gill Sans MT"/>
              </a:rPr>
              <a:t>variance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trade-</a:t>
            </a:r>
            <a:r>
              <a:rPr sz="2800" spc="-20" dirty="0">
                <a:latin typeface="Gill Sans MT"/>
                <a:cs typeface="Gill Sans MT"/>
              </a:rPr>
              <a:t>off.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53459"/>
            <a:ext cx="75819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5" dirty="0"/>
              <a:t>Classification</a:t>
            </a:r>
            <a:r>
              <a:rPr sz="6000" spc="-480" dirty="0"/>
              <a:t> </a:t>
            </a:r>
            <a:r>
              <a:rPr sz="6000" spc="-10" dirty="0"/>
              <a:t>Algorithms</a:t>
            </a:r>
            <a:endParaRPr sz="6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Linear</a:t>
            </a:r>
            <a:r>
              <a:rPr spc="-75" dirty="0"/>
              <a:t> </a:t>
            </a:r>
            <a:r>
              <a:rPr spc="-10" dirty="0"/>
              <a:t>classifiers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10377805" cy="4146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61341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linear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classifier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machine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learning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algorithm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that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uses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Gill Sans MT"/>
                <a:cs typeface="Gill Sans MT"/>
              </a:rPr>
              <a:t>linear 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function</a:t>
            </a:r>
            <a:r>
              <a:rPr sz="2800" spc="-60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separate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into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different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classes.</a:t>
            </a:r>
            <a:endParaRPr sz="2800">
              <a:latin typeface="Gill Sans MT"/>
              <a:cs typeface="Gill Sans MT"/>
            </a:endParaRPr>
          </a:p>
          <a:p>
            <a:pPr marL="241300" marR="5080" indent="-228600">
              <a:lnSpc>
                <a:spcPct val="90700"/>
              </a:lnSpc>
              <a:spcBef>
                <a:spcPts val="9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goal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linear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classifier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find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hyperplane</a:t>
            </a:r>
            <a:r>
              <a:rPr sz="2800" spc="-35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(</a:t>
            </a:r>
            <a:r>
              <a:rPr sz="2800" i="1" dirty="0">
                <a:latin typeface="Gill Sans MT Italic"/>
                <a:cs typeface="Gill Sans MT Italic"/>
              </a:rPr>
              <a:t>a</a:t>
            </a:r>
            <a:r>
              <a:rPr sz="2800" i="1" spc="-35" dirty="0">
                <a:latin typeface="Gill Sans MT Italic"/>
                <a:cs typeface="Gill Sans MT Italic"/>
              </a:rPr>
              <a:t> </a:t>
            </a:r>
            <a:r>
              <a:rPr sz="2800" i="1" dirty="0">
                <a:latin typeface="Gill Sans MT Italic"/>
                <a:cs typeface="Gill Sans MT Italic"/>
              </a:rPr>
              <a:t>line</a:t>
            </a:r>
            <a:r>
              <a:rPr sz="2800" i="1" spc="-35" dirty="0">
                <a:latin typeface="Gill Sans MT Italic"/>
                <a:cs typeface="Gill Sans MT Italic"/>
              </a:rPr>
              <a:t>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i="1" dirty="0">
                <a:latin typeface="Gill Sans MT Italic"/>
                <a:cs typeface="Gill Sans MT Italic"/>
              </a:rPr>
              <a:t>a</a:t>
            </a:r>
            <a:r>
              <a:rPr sz="2800" i="1" spc="-30" dirty="0">
                <a:latin typeface="Gill Sans MT Italic"/>
                <a:cs typeface="Gill Sans MT Italic"/>
              </a:rPr>
              <a:t> </a:t>
            </a:r>
            <a:r>
              <a:rPr sz="2800" i="1" spc="-10" dirty="0">
                <a:latin typeface="Gill Sans MT Italic"/>
                <a:cs typeface="Gill Sans MT Italic"/>
              </a:rPr>
              <a:t>plane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high-</a:t>
            </a:r>
            <a:r>
              <a:rPr sz="2800" dirty="0">
                <a:latin typeface="Gill Sans MT"/>
                <a:cs typeface="Gill Sans MT"/>
              </a:rPr>
              <a:t>dimensional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space)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that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best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separates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into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their </a:t>
            </a:r>
            <a:r>
              <a:rPr sz="2800" dirty="0">
                <a:latin typeface="Gill Sans MT"/>
                <a:cs typeface="Gill Sans MT"/>
              </a:rPr>
              <a:t>respective</a:t>
            </a:r>
            <a:r>
              <a:rPr sz="2800" spc="-17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classes.</a:t>
            </a:r>
            <a:endParaRPr sz="2800">
              <a:latin typeface="Gill Sans MT"/>
              <a:cs typeface="Gill Sans MT"/>
            </a:endParaRPr>
          </a:p>
          <a:p>
            <a:pPr marL="12700" marR="6444615" indent="227965">
              <a:lnSpc>
                <a:spcPts val="4010"/>
              </a:lnSpc>
              <a:spcBef>
                <a:spcPts val="21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hyperplane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defined </a:t>
            </a:r>
            <a:r>
              <a:rPr sz="2800" dirty="0">
                <a:latin typeface="Gill Sans MT"/>
                <a:cs typeface="Gill Sans MT"/>
              </a:rPr>
              <a:t>by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set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coefficients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that</a:t>
            </a:r>
            <a:endParaRPr sz="2800">
              <a:latin typeface="Gill Sans MT"/>
              <a:cs typeface="Gill Sans MT"/>
            </a:endParaRPr>
          </a:p>
          <a:p>
            <a:pPr marL="12700" marR="6829425">
              <a:lnSpc>
                <a:spcPts val="3979"/>
              </a:lnSpc>
            </a:pPr>
            <a:r>
              <a:rPr sz="2800" dirty="0">
                <a:latin typeface="Gill Sans MT"/>
                <a:cs typeface="Gill Sans MT"/>
              </a:rPr>
              <a:t>are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estimated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during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the </a:t>
            </a:r>
            <a:r>
              <a:rPr sz="2800" dirty="0">
                <a:latin typeface="Gill Sans MT"/>
                <a:cs typeface="Gill Sans MT"/>
              </a:rPr>
              <a:t>training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phase.</a:t>
            </a:r>
            <a:endParaRPr sz="2800">
              <a:latin typeface="Gill Sans MT"/>
              <a:cs typeface="Gill Sans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2338" y="3564734"/>
            <a:ext cx="2585405" cy="26339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09017" y="3595742"/>
            <a:ext cx="2644835" cy="252338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Linear</a:t>
            </a:r>
            <a:r>
              <a:rPr spc="-75" dirty="0"/>
              <a:t> </a:t>
            </a:r>
            <a:r>
              <a:rPr spc="-10" dirty="0"/>
              <a:t>classifiers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92860"/>
            <a:ext cx="10298430" cy="38481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dirty="0">
                <a:latin typeface="Gill Sans MT"/>
                <a:cs typeface="Gill Sans MT"/>
              </a:rPr>
              <a:t>Examples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linear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classifiers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include</a:t>
            </a:r>
            <a:endParaRPr sz="2800">
              <a:latin typeface="Gill Sans MT"/>
              <a:cs typeface="Gill Sans MT"/>
            </a:endParaRPr>
          </a:p>
          <a:p>
            <a:pPr marL="240665" indent="-22796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Gill Sans MT"/>
                <a:cs typeface="Gill Sans MT"/>
              </a:rPr>
              <a:t>Logistic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Regression,</a:t>
            </a:r>
            <a:endParaRPr sz="2800">
              <a:latin typeface="Gill Sans MT"/>
              <a:cs typeface="Gill Sans MT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10" dirty="0">
                <a:latin typeface="Gill Sans MT"/>
                <a:cs typeface="Gill Sans MT"/>
              </a:rPr>
              <a:t>Support</a:t>
            </a:r>
            <a:r>
              <a:rPr sz="2800" spc="-420" dirty="0">
                <a:latin typeface="Gill Sans MT"/>
                <a:cs typeface="Gill Sans MT"/>
              </a:rPr>
              <a:t> </a:t>
            </a:r>
            <a:r>
              <a:rPr sz="2800" spc="-30" dirty="0">
                <a:latin typeface="Gill Sans MT"/>
                <a:cs typeface="Gill Sans MT"/>
              </a:rPr>
              <a:t>Vector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Machines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(SVM)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with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linear</a:t>
            </a:r>
            <a:r>
              <a:rPr sz="2800" spc="-25" dirty="0">
                <a:latin typeface="Gill Sans MT"/>
                <a:cs typeface="Gill Sans MT"/>
              </a:rPr>
              <a:t> kernels,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and</a:t>
            </a:r>
            <a:endParaRPr sz="2800">
              <a:latin typeface="Gill Sans MT"/>
              <a:cs typeface="Gill Sans MT"/>
            </a:endParaRPr>
          </a:p>
          <a:p>
            <a:pPr marL="240665" indent="-2279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Gill Sans MT"/>
                <a:cs typeface="Gill Sans MT"/>
              </a:rPr>
              <a:t>Linear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Discriminant</a:t>
            </a:r>
            <a:r>
              <a:rPr sz="2800" spc="-2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Analysis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(LDA).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880"/>
              </a:spcBef>
            </a:pPr>
            <a:endParaRPr sz="2800">
              <a:latin typeface="Gill Sans MT"/>
              <a:cs typeface="Gill Sans MT"/>
            </a:endParaRPr>
          </a:p>
          <a:p>
            <a:pPr marL="12700" marR="5080">
              <a:lnSpc>
                <a:spcPts val="3000"/>
              </a:lnSpc>
            </a:pPr>
            <a:r>
              <a:rPr sz="2800" dirty="0">
                <a:latin typeface="Gill Sans MT"/>
                <a:cs typeface="Gill Sans MT"/>
              </a:rPr>
              <a:t>These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algorithms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make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predictions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based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on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values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features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coefficients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hyperplane,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which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are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used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determine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the </a:t>
            </a:r>
            <a:r>
              <a:rPr sz="2800" dirty="0">
                <a:latin typeface="Gill Sans MT"/>
                <a:cs typeface="Gill Sans MT"/>
              </a:rPr>
              <a:t>class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observation.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Logistic</a:t>
            </a:r>
            <a:r>
              <a:rPr spc="10" dirty="0"/>
              <a:t> </a:t>
            </a:r>
            <a:r>
              <a:rPr spc="-25" dirty="0"/>
              <a:t>Regression:</a:t>
            </a:r>
            <a:r>
              <a:rPr spc="-440" dirty="0"/>
              <a:t> </a:t>
            </a:r>
            <a:r>
              <a:rPr spc="-10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10319385" cy="44145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140843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Logistic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Regression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popular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supervised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machine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learning </a:t>
            </a:r>
            <a:r>
              <a:rPr sz="2800" dirty="0">
                <a:latin typeface="Gill Sans MT"/>
                <a:cs typeface="Gill Sans MT"/>
              </a:rPr>
              <a:t>algorithm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used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for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binary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classification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problems.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655"/>
              </a:spcBef>
              <a:buFont typeface="Arial"/>
              <a:buChar char="•"/>
            </a:pPr>
            <a:endParaRPr sz="2800">
              <a:latin typeface="Gill Sans MT"/>
              <a:cs typeface="Gill Sans MT"/>
            </a:endParaRPr>
          </a:p>
          <a:p>
            <a:pPr marL="241300" marR="5080" indent="-228600" algn="just">
              <a:lnSpc>
                <a:spcPct val="907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1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logistic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spc="-30" dirty="0">
                <a:latin typeface="Gill Sans MT"/>
                <a:cs typeface="Gill Sans MT"/>
              </a:rPr>
              <a:t>regression,</a:t>
            </a:r>
            <a:r>
              <a:rPr sz="2800" spc="-1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target</a:t>
            </a:r>
            <a:r>
              <a:rPr sz="2800" spc="-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variable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binary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prediction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is </a:t>
            </a:r>
            <a:r>
              <a:rPr sz="2800" dirty="0">
                <a:latin typeface="Gill Sans MT"/>
                <a:cs typeface="Gill Sans MT"/>
              </a:rPr>
              <a:t>made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based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on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relationship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between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independent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(or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feature) </a:t>
            </a:r>
            <a:r>
              <a:rPr sz="2800" dirty="0">
                <a:latin typeface="Gill Sans MT"/>
                <a:cs typeface="Gill Sans MT"/>
              </a:rPr>
              <a:t>variables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dependent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(or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target)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variable.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720"/>
              </a:spcBef>
              <a:buFont typeface="Arial"/>
              <a:buChar char="•"/>
            </a:pPr>
            <a:endParaRPr sz="2800">
              <a:latin typeface="Gill Sans MT"/>
              <a:cs typeface="Gill Sans MT"/>
            </a:endParaRPr>
          </a:p>
          <a:p>
            <a:pPr marL="241300" marR="746125" indent="-228600" algn="just">
              <a:lnSpc>
                <a:spcPct val="907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main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objective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logistic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regression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find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best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fitting </a:t>
            </a:r>
            <a:r>
              <a:rPr sz="2800" dirty="0">
                <a:latin typeface="Gill Sans MT"/>
                <a:cs typeface="Gill Sans MT"/>
              </a:rPr>
              <a:t>model</a:t>
            </a:r>
            <a:r>
              <a:rPr sz="2800" spc="-15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(i.e.,</a:t>
            </a:r>
            <a:r>
              <a:rPr sz="2800" spc="-1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line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hyperplane)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that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separates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classes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25" dirty="0">
                <a:latin typeface="Gill Sans MT"/>
                <a:cs typeface="Gill Sans MT"/>
              </a:rPr>
              <a:t> the </a:t>
            </a:r>
            <a:r>
              <a:rPr sz="2800" dirty="0">
                <a:latin typeface="Gill Sans MT"/>
                <a:cs typeface="Gill Sans MT"/>
              </a:rPr>
              <a:t>feature</a:t>
            </a:r>
            <a:r>
              <a:rPr sz="2800" spc="-14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space.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78891"/>
            <a:ext cx="77069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Logistic</a:t>
            </a:r>
            <a:r>
              <a:rPr spc="-40" dirty="0"/>
              <a:t> </a:t>
            </a:r>
            <a:r>
              <a:rPr spc="-25" dirty="0"/>
              <a:t>Regression:</a:t>
            </a:r>
            <a:r>
              <a:rPr spc="-445" dirty="0"/>
              <a:t> </a:t>
            </a:r>
            <a:r>
              <a:rPr dirty="0"/>
              <a:t>How</a:t>
            </a:r>
            <a:r>
              <a:rPr spc="-20" dirty="0"/>
              <a:t> </a:t>
            </a:r>
            <a:r>
              <a:rPr dirty="0"/>
              <a:t>it</a:t>
            </a:r>
            <a:r>
              <a:rPr spc="-25" dirty="0"/>
              <a:t> </a:t>
            </a:r>
            <a:r>
              <a:rPr spc="-204" dirty="0"/>
              <a:t>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5715635" cy="41617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algorithm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works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by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modeling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the </a:t>
            </a:r>
            <a:r>
              <a:rPr sz="2800" dirty="0">
                <a:latin typeface="Gill Sans MT"/>
                <a:cs typeface="Gill Sans MT"/>
              </a:rPr>
              <a:t>probability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event</a:t>
            </a:r>
            <a:r>
              <a:rPr sz="2800" spc="-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occurring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(e.g.,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customer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buying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product)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using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50" dirty="0">
                <a:latin typeface="Gill Sans MT"/>
                <a:cs typeface="Gill Sans MT"/>
              </a:rPr>
              <a:t>a </a:t>
            </a:r>
            <a:r>
              <a:rPr sz="2800" dirty="0">
                <a:solidFill>
                  <a:srgbClr val="4472C4"/>
                </a:solidFill>
                <a:latin typeface="Gill Sans MT"/>
                <a:cs typeface="Gill Sans MT"/>
              </a:rPr>
              <a:t>sigmoid</a:t>
            </a:r>
            <a:r>
              <a:rPr sz="2800" spc="-45" dirty="0">
                <a:solidFill>
                  <a:srgbClr val="4472C4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4472C4"/>
                </a:solidFill>
                <a:latin typeface="Gill Sans MT"/>
                <a:cs typeface="Gill Sans MT"/>
              </a:rPr>
              <a:t>function</a:t>
            </a:r>
            <a:r>
              <a:rPr sz="2800" spc="-35" dirty="0">
                <a:solidFill>
                  <a:srgbClr val="4472C4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4472C4"/>
                </a:solidFill>
                <a:latin typeface="Gill Sans MT"/>
                <a:cs typeface="Gill Sans MT"/>
              </a:rPr>
              <a:t>(the</a:t>
            </a:r>
            <a:r>
              <a:rPr sz="2800" spc="-40" dirty="0">
                <a:solidFill>
                  <a:srgbClr val="4472C4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4472C4"/>
                </a:solidFill>
                <a:latin typeface="Gill Sans MT"/>
                <a:cs typeface="Gill Sans MT"/>
              </a:rPr>
              <a:t>logistic function)</a:t>
            </a:r>
            <a:r>
              <a:rPr sz="2800" spc="-10" dirty="0">
                <a:latin typeface="Gill Sans MT"/>
                <a:cs typeface="Gill Sans MT"/>
              </a:rPr>
              <a:t>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705"/>
              </a:spcBef>
              <a:buFont typeface="Arial"/>
              <a:buChar char="•"/>
            </a:pPr>
            <a:endParaRPr sz="2800">
              <a:latin typeface="Gill Sans MT"/>
              <a:cs typeface="Gill Sans MT"/>
            </a:endParaRPr>
          </a:p>
          <a:p>
            <a:pPr marL="241300" marR="158115" indent="-228600">
              <a:lnSpc>
                <a:spcPct val="905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output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logistic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regression </a:t>
            </a:r>
            <a:r>
              <a:rPr sz="2800" dirty="0">
                <a:latin typeface="Gill Sans MT"/>
                <a:cs typeface="Gill Sans MT"/>
              </a:rPr>
              <a:t>model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4472C4"/>
                </a:solidFill>
                <a:latin typeface="Gill Sans MT"/>
                <a:cs typeface="Gill Sans MT"/>
              </a:rPr>
              <a:t>probability</a:t>
            </a:r>
            <a:r>
              <a:rPr sz="2800" spc="-70" dirty="0">
                <a:solidFill>
                  <a:srgbClr val="4472C4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4472C4"/>
                </a:solidFill>
                <a:latin typeface="Gill Sans MT"/>
                <a:cs typeface="Gill Sans MT"/>
              </a:rPr>
              <a:t>score</a:t>
            </a:r>
            <a:r>
              <a:rPr sz="2800" spc="-75" dirty="0">
                <a:solidFill>
                  <a:srgbClr val="4472C4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4472C4"/>
                </a:solidFill>
                <a:latin typeface="Gill Sans MT"/>
                <a:cs typeface="Gill Sans MT"/>
              </a:rPr>
              <a:t>between </a:t>
            </a:r>
            <a:r>
              <a:rPr sz="2800" dirty="0">
                <a:solidFill>
                  <a:srgbClr val="4472C4"/>
                </a:solidFill>
                <a:latin typeface="Calibri"/>
                <a:cs typeface="Calibri"/>
              </a:rPr>
              <a:t>0</a:t>
            </a:r>
            <a:r>
              <a:rPr sz="2800" spc="130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2C4"/>
                </a:solidFill>
                <a:latin typeface="Gill Sans MT"/>
                <a:cs typeface="Gill Sans MT"/>
              </a:rPr>
              <a:t>and</a:t>
            </a:r>
            <a:r>
              <a:rPr sz="2800" spc="-20" dirty="0">
                <a:solidFill>
                  <a:srgbClr val="4472C4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rgbClr val="4472C4"/>
                </a:solidFill>
                <a:latin typeface="Calibri"/>
                <a:cs typeface="Calibri"/>
              </a:rPr>
              <a:t>1</a:t>
            </a:r>
            <a:r>
              <a:rPr sz="2800" spc="-10" dirty="0">
                <a:latin typeface="Gill Sans MT"/>
                <a:cs typeface="Gill Sans MT"/>
              </a:rPr>
              <a:t>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which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can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then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used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to </a:t>
            </a:r>
            <a:r>
              <a:rPr sz="2800" dirty="0">
                <a:latin typeface="Gill Sans MT"/>
                <a:cs typeface="Gill Sans MT"/>
              </a:rPr>
              <a:t>make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binary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classification.</a:t>
            </a:r>
            <a:endParaRPr sz="2800">
              <a:latin typeface="Gill Sans MT"/>
              <a:cs typeface="Gill Sans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0691" y="1392767"/>
            <a:ext cx="5501308" cy="37382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5210" y="5260111"/>
            <a:ext cx="2078287" cy="67719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78891"/>
            <a:ext cx="77069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Logistic</a:t>
            </a:r>
            <a:r>
              <a:rPr spc="-40" dirty="0"/>
              <a:t> </a:t>
            </a:r>
            <a:r>
              <a:rPr spc="-25" dirty="0"/>
              <a:t>Regression:</a:t>
            </a:r>
            <a:r>
              <a:rPr spc="-445" dirty="0"/>
              <a:t> </a:t>
            </a:r>
            <a:r>
              <a:rPr dirty="0"/>
              <a:t>How</a:t>
            </a:r>
            <a:r>
              <a:rPr spc="-20" dirty="0"/>
              <a:t> </a:t>
            </a:r>
            <a:r>
              <a:rPr dirty="0"/>
              <a:t>it</a:t>
            </a:r>
            <a:r>
              <a:rPr spc="-25" dirty="0"/>
              <a:t> </a:t>
            </a:r>
            <a:r>
              <a:rPr spc="-204" dirty="0"/>
              <a:t>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926587"/>
            <a:ext cx="10328910" cy="209423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Gill Sans MT"/>
                <a:cs typeface="Gill Sans MT"/>
              </a:rPr>
              <a:t>x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linear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combination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one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more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features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dataset.</a:t>
            </a:r>
            <a:endParaRPr sz="2800">
              <a:latin typeface="Gill Sans MT"/>
              <a:cs typeface="Gill Sans MT"/>
            </a:endParaRPr>
          </a:p>
          <a:p>
            <a:pPr marL="240665" indent="-22796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Gill Sans MT"/>
                <a:cs typeface="Gill Sans MT"/>
              </a:rPr>
              <a:t>f(x)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probability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between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0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1.</a:t>
            </a:r>
            <a:endParaRPr sz="2800">
              <a:latin typeface="Gill Sans MT"/>
              <a:cs typeface="Gill Sans MT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58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Gill Sans MT"/>
                <a:cs typeface="Gill Sans MT"/>
              </a:rPr>
              <a:t>For</a:t>
            </a:r>
            <a:r>
              <a:rPr sz="2400" spc="-7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example,</a:t>
            </a:r>
            <a:r>
              <a:rPr sz="2400" spc="-2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if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the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output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of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the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function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is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above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0.5,</a:t>
            </a:r>
            <a:r>
              <a:rPr sz="2400" spc="-2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the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output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spc="-25" dirty="0">
                <a:latin typeface="Gill Sans MT"/>
                <a:cs typeface="Gill Sans MT"/>
              </a:rPr>
              <a:t>is 	</a:t>
            </a:r>
            <a:r>
              <a:rPr sz="2400" dirty="0">
                <a:latin typeface="Gill Sans MT"/>
                <a:cs typeface="Gill Sans MT"/>
              </a:rPr>
              <a:t>considered</a:t>
            </a:r>
            <a:r>
              <a:rPr sz="2400" spc="-10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as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1.</a:t>
            </a:r>
            <a:r>
              <a:rPr sz="2400" spc="-2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On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the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other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hand,</a:t>
            </a:r>
            <a:r>
              <a:rPr sz="2400" spc="-2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if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the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output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is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less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than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0.5,</a:t>
            </a:r>
            <a:r>
              <a:rPr sz="2400" spc="-2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the</a:t>
            </a:r>
            <a:r>
              <a:rPr sz="2400" spc="-4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output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spc="-25" dirty="0">
                <a:latin typeface="Gill Sans MT"/>
                <a:cs typeface="Gill Sans MT"/>
              </a:rPr>
              <a:t>is 	</a:t>
            </a:r>
            <a:r>
              <a:rPr sz="2400" dirty="0">
                <a:latin typeface="Gill Sans MT"/>
                <a:cs typeface="Gill Sans MT"/>
              </a:rPr>
              <a:t>classified</a:t>
            </a:r>
            <a:r>
              <a:rPr sz="2400" spc="-5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as</a:t>
            </a:r>
            <a:r>
              <a:rPr sz="2400" spc="-55" dirty="0">
                <a:latin typeface="Gill Sans MT"/>
                <a:cs typeface="Gill Sans MT"/>
              </a:rPr>
              <a:t> </a:t>
            </a:r>
            <a:r>
              <a:rPr sz="2400" spc="-25" dirty="0">
                <a:latin typeface="Gill Sans MT"/>
                <a:cs typeface="Gill Sans MT"/>
              </a:rPr>
              <a:t>0.</a:t>
            </a:r>
            <a:endParaRPr sz="2400">
              <a:latin typeface="Gill Sans MT"/>
              <a:cs typeface="Gill Sans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4473" y="1505673"/>
            <a:ext cx="2984900" cy="97260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53459"/>
            <a:ext cx="96291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Model</a:t>
            </a:r>
            <a:r>
              <a:rPr sz="6000" spc="-140" dirty="0"/>
              <a:t> </a:t>
            </a:r>
            <a:r>
              <a:rPr sz="6000" dirty="0"/>
              <a:t>Selection</a:t>
            </a:r>
            <a:r>
              <a:rPr sz="6000" spc="-130" dirty="0"/>
              <a:t> </a:t>
            </a:r>
            <a:r>
              <a:rPr sz="6000" dirty="0"/>
              <a:t>and</a:t>
            </a:r>
            <a:r>
              <a:rPr sz="6000" spc="-130" dirty="0"/>
              <a:t> </a:t>
            </a:r>
            <a:r>
              <a:rPr sz="6000" spc="-10" dirty="0"/>
              <a:t>Evaluation</a:t>
            </a:r>
            <a:endParaRPr sz="6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T</a:t>
            </a:r>
            <a:r>
              <a:rPr spc="5" dirty="0"/>
              <a:t>raini</a:t>
            </a:r>
            <a:r>
              <a:rPr spc="10" dirty="0"/>
              <a:t>n</a:t>
            </a:r>
            <a:r>
              <a:rPr spc="5" dirty="0"/>
              <a:t>g</a:t>
            </a:r>
            <a:r>
              <a:rPr spc="240" dirty="0"/>
              <a:t>,</a:t>
            </a:r>
            <a:r>
              <a:rPr spc="-550" dirty="0"/>
              <a:t>T</a:t>
            </a:r>
            <a:r>
              <a:rPr spc="5" dirty="0"/>
              <a:t>raini</a:t>
            </a:r>
            <a:r>
              <a:rPr spc="10" dirty="0"/>
              <a:t>ng</a:t>
            </a:r>
            <a:r>
              <a:rPr spc="-245" dirty="0"/>
              <a:t> </a:t>
            </a:r>
            <a:r>
              <a:rPr spc="-10" dirty="0"/>
              <a:t>and</a:t>
            </a:r>
            <a:r>
              <a:rPr spc="-670" dirty="0"/>
              <a:t> </a:t>
            </a:r>
            <a:r>
              <a:rPr spc="-10" dirty="0"/>
              <a:t>Validation</a:t>
            </a:r>
            <a:r>
              <a:rPr spc="-165" dirty="0"/>
              <a:t> </a:t>
            </a:r>
            <a:r>
              <a:rPr spc="-10" dirty="0"/>
              <a:t>datasets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62963"/>
            <a:ext cx="9718675" cy="35248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105410">
              <a:lnSpc>
                <a:spcPts val="3000"/>
              </a:lnSpc>
              <a:spcBef>
                <a:spcPts val="500"/>
              </a:spcBef>
            </a:pP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Training</a:t>
            </a:r>
            <a:r>
              <a:rPr sz="2800" spc="-20" dirty="0">
                <a:latin typeface="Calibri"/>
                <a:cs typeface="Calibri"/>
              </a:rPr>
              <a:t>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testing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validation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datasets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developing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evaluating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machine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learning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model.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90"/>
              </a:spcBef>
            </a:pP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100"/>
              </a:lnSpc>
            </a:pPr>
            <a:r>
              <a:rPr sz="2800" spc="-10" dirty="0">
                <a:solidFill>
                  <a:srgbClr val="C00000"/>
                </a:solidFill>
                <a:latin typeface="Gill Sans MT"/>
                <a:cs typeface="Gill Sans MT"/>
              </a:rPr>
              <a:t>1.Training</a:t>
            </a:r>
            <a:r>
              <a:rPr sz="2800" spc="-40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rgbClr val="C00000"/>
                </a:solidFill>
                <a:latin typeface="Gill Sans MT"/>
                <a:cs typeface="Gill Sans MT"/>
              </a:rPr>
              <a:t>dataset:</a:t>
            </a:r>
            <a:r>
              <a:rPr sz="2800" dirty="0">
                <a:latin typeface="Gill Sans MT"/>
                <a:cs typeface="Gill Sans MT"/>
              </a:rPr>
              <a:t>This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dataset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used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train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machine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learning model.</a:t>
            </a:r>
            <a:endParaRPr sz="2800">
              <a:latin typeface="Gill Sans MT"/>
              <a:cs typeface="Gill Sans MT"/>
            </a:endParaRPr>
          </a:p>
          <a:p>
            <a:pPr marL="241300" marR="59055" indent="-228600">
              <a:lnSpc>
                <a:spcPts val="3000"/>
              </a:lnSpc>
              <a:spcBef>
                <a:spcPts val="985"/>
              </a:spcBef>
            </a:pPr>
            <a:r>
              <a:rPr sz="2800" spc="-20" dirty="0">
                <a:latin typeface="Calibri"/>
                <a:cs typeface="Calibri"/>
              </a:rPr>
              <a:t>−</a:t>
            </a:r>
            <a:r>
              <a:rPr sz="2800" spc="-229" dirty="0">
                <a:latin typeface="Calibri"/>
                <a:cs typeface="Calibri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model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trained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by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fitting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model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training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data.The </a:t>
            </a:r>
            <a:r>
              <a:rPr sz="2800" dirty="0">
                <a:latin typeface="Gill Sans MT"/>
                <a:cs typeface="Gill Sans MT"/>
              </a:rPr>
              <a:t>model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learns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patterns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uses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them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20" dirty="0">
                <a:latin typeface="Gill Sans MT"/>
                <a:cs typeface="Gill Sans MT"/>
              </a:rPr>
              <a:t> make </a:t>
            </a:r>
            <a:r>
              <a:rPr sz="2800" spc="-10" dirty="0">
                <a:latin typeface="Gill Sans MT"/>
                <a:cs typeface="Gill Sans MT"/>
              </a:rPr>
              <a:t>predictions.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T</a:t>
            </a:r>
            <a:r>
              <a:rPr spc="5" dirty="0"/>
              <a:t>raini</a:t>
            </a:r>
            <a:r>
              <a:rPr spc="10" dirty="0"/>
              <a:t>n</a:t>
            </a:r>
            <a:r>
              <a:rPr spc="5" dirty="0"/>
              <a:t>g</a:t>
            </a:r>
            <a:r>
              <a:rPr spc="240" dirty="0"/>
              <a:t>,</a:t>
            </a:r>
            <a:r>
              <a:rPr spc="-550" dirty="0"/>
              <a:t>T</a:t>
            </a:r>
            <a:r>
              <a:rPr spc="5" dirty="0"/>
              <a:t>raini</a:t>
            </a:r>
            <a:r>
              <a:rPr spc="10" dirty="0"/>
              <a:t>ng</a:t>
            </a:r>
            <a:r>
              <a:rPr spc="-245" dirty="0"/>
              <a:t> </a:t>
            </a:r>
            <a:r>
              <a:rPr spc="-10" dirty="0"/>
              <a:t>and</a:t>
            </a:r>
            <a:r>
              <a:rPr spc="-670" dirty="0"/>
              <a:t> </a:t>
            </a:r>
            <a:r>
              <a:rPr spc="-10" dirty="0"/>
              <a:t>Validation</a:t>
            </a:r>
            <a:r>
              <a:rPr spc="-165" dirty="0"/>
              <a:t> </a:t>
            </a:r>
            <a:r>
              <a:rPr spc="-10" dirty="0"/>
              <a:t>datasets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spc="5" dirty="0">
                <a:solidFill>
                  <a:srgbClr val="C00000"/>
                </a:solidFill>
              </a:rPr>
              <a:t>2</a:t>
            </a:r>
            <a:r>
              <a:rPr spc="150" dirty="0">
                <a:solidFill>
                  <a:srgbClr val="C00000"/>
                </a:solidFill>
              </a:rPr>
              <a:t>.</a:t>
            </a:r>
            <a:r>
              <a:rPr spc="-415" dirty="0">
                <a:solidFill>
                  <a:srgbClr val="C00000"/>
                </a:solidFill>
              </a:rPr>
              <a:t>T</a:t>
            </a:r>
            <a:r>
              <a:rPr spc="5" dirty="0">
                <a:solidFill>
                  <a:srgbClr val="C00000"/>
                </a:solidFill>
              </a:rPr>
              <a:t>es</a:t>
            </a:r>
            <a:r>
              <a:rPr spc="15" dirty="0">
                <a:solidFill>
                  <a:srgbClr val="C00000"/>
                </a:solidFill>
              </a:rPr>
              <a:t>t</a:t>
            </a:r>
            <a:r>
              <a:rPr spc="5" dirty="0">
                <a:solidFill>
                  <a:srgbClr val="C00000"/>
                </a:solidFill>
              </a:rPr>
              <a:t>i</a:t>
            </a:r>
            <a:r>
              <a:rPr spc="10" dirty="0">
                <a:solidFill>
                  <a:srgbClr val="C00000"/>
                </a:solidFill>
              </a:rPr>
              <a:t>ng</a:t>
            </a:r>
            <a:r>
              <a:rPr spc="-35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dataset:</a:t>
            </a:r>
            <a:r>
              <a:rPr dirty="0"/>
              <a:t>This</a:t>
            </a:r>
            <a:r>
              <a:rPr spc="-45" dirty="0"/>
              <a:t> </a:t>
            </a:r>
            <a:r>
              <a:rPr dirty="0"/>
              <a:t>dataset</a:t>
            </a:r>
            <a:r>
              <a:rPr spc="-40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used</a:t>
            </a:r>
            <a:r>
              <a:rPr spc="-4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evaluate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performance</a:t>
            </a:r>
            <a:r>
              <a:rPr spc="-45" dirty="0"/>
              <a:t> </a:t>
            </a:r>
            <a:r>
              <a:rPr spc="-25" dirty="0"/>
              <a:t>of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machine</a:t>
            </a:r>
            <a:r>
              <a:rPr spc="-40" dirty="0"/>
              <a:t> </a:t>
            </a:r>
            <a:r>
              <a:rPr dirty="0"/>
              <a:t>learning</a:t>
            </a:r>
            <a:r>
              <a:rPr spc="-30" dirty="0"/>
              <a:t> </a:t>
            </a:r>
            <a:r>
              <a:rPr dirty="0"/>
              <a:t>model</a:t>
            </a:r>
            <a:r>
              <a:rPr spc="-35" dirty="0"/>
              <a:t> </a:t>
            </a:r>
            <a:r>
              <a:rPr dirty="0"/>
              <a:t>after</a:t>
            </a:r>
            <a:r>
              <a:rPr spc="-30" dirty="0"/>
              <a:t> </a:t>
            </a:r>
            <a:r>
              <a:rPr dirty="0"/>
              <a:t>it</a:t>
            </a:r>
            <a:r>
              <a:rPr spc="-30" dirty="0"/>
              <a:t> </a:t>
            </a:r>
            <a:r>
              <a:rPr dirty="0"/>
              <a:t>has</a:t>
            </a:r>
            <a:r>
              <a:rPr spc="-35" dirty="0"/>
              <a:t> </a:t>
            </a:r>
            <a:r>
              <a:rPr dirty="0"/>
              <a:t>been</a:t>
            </a:r>
            <a:r>
              <a:rPr spc="-35" dirty="0"/>
              <a:t> </a:t>
            </a:r>
            <a:r>
              <a:rPr spc="-10" dirty="0"/>
              <a:t>trained.</a:t>
            </a:r>
          </a:p>
          <a:p>
            <a:pPr marL="241300" marR="515620" indent="-228600">
              <a:lnSpc>
                <a:spcPts val="3000"/>
              </a:lnSpc>
              <a:spcBef>
                <a:spcPts val="1005"/>
              </a:spcBef>
            </a:pPr>
            <a:r>
              <a:rPr spc="-20" dirty="0">
                <a:latin typeface="Calibri"/>
                <a:cs typeface="Calibri"/>
              </a:rPr>
              <a:t>−</a:t>
            </a:r>
            <a:r>
              <a:rPr spc="-229" dirty="0">
                <a:latin typeface="Calibri"/>
                <a:cs typeface="Calibri"/>
              </a:rPr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model</a:t>
            </a:r>
            <a:r>
              <a:rPr spc="-30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presented</a:t>
            </a:r>
            <a:r>
              <a:rPr spc="-35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spc="-55" dirty="0"/>
              <a:t>new,</a:t>
            </a:r>
            <a:r>
              <a:rPr spc="-285" dirty="0"/>
              <a:t> </a:t>
            </a:r>
            <a:r>
              <a:rPr dirty="0"/>
              <a:t>unseen</a:t>
            </a:r>
            <a:r>
              <a:rPr spc="-30" dirty="0"/>
              <a:t> </a:t>
            </a: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it</a:t>
            </a:r>
            <a:r>
              <a:rPr spc="-25" dirty="0"/>
              <a:t> </a:t>
            </a:r>
            <a:r>
              <a:rPr spc="-10" dirty="0"/>
              <a:t>makes </a:t>
            </a:r>
            <a:r>
              <a:rPr dirty="0"/>
              <a:t>predictions</a:t>
            </a:r>
            <a:r>
              <a:rPr spc="-60" dirty="0"/>
              <a:t> </a:t>
            </a:r>
            <a:r>
              <a:rPr dirty="0"/>
              <a:t>based</a:t>
            </a:r>
            <a:r>
              <a:rPr spc="-55" dirty="0"/>
              <a:t> </a:t>
            </a:r>
            <a:r>
              <a:rPr dirty="0"/>
              <a:t>on</a:t>
            </a:r>
            <a:r>
              <a:rPr spc="-50" dirty="0"/>
              <a:t> </a:t>
            </a:r>
            <a:r>
              <a:rPr dirty="0"/>
              <a:t>what</a:t>
            </a:r>
            <a:r>
              <a:rPr spc="-45" dirty="0"/>
              <a:t> </a:t>
            </a:r>
            <a:r>
              <a:rPr dirty="0"/>
              <a:t>it</a:t>
            </a:r>
            <a:r>
              <a:rPr spc="-45" dirty="0"/>
              <a:t> </a:t>
            </a:r>
            <a:r>
              <a:rPr dirty="0"/>
              <a:t>has</a:t>
            </a:r>
            <a:r>
              <a:rPr spc="-55" dirty="0"/>
              <a:t> </a:t>
            </a:r>
            <a:r>
              <a:rPr dirty="0"/>
              <a:t>learned</a:t>
            </a:r>
            <a:r>
              <a:rPr spc="-55" dirty="0"/>
              <a:t> </a:t>
            </a:r>
            <a:r>
              <a:rPr dirty="0"/>
              <a:t>from</a:t>
            </a:r>
            <a:r>
              <a:rPr spc="-4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training</a:t>
            </a:r>
            <a:r>
              <a:rPr spc="-45" dirty="0"/>
              <a:t> </a:t>
            </a:r>
            <a:r>
              <a:rPr spc="-10" dirty="0"/>
              <a:t>data.</a:t>
            </a:r>
          </a:p>
          <a:p>
            <a:pPr marL="241300" marR="721360" indent="-228600">
              <a:lnSpc>
                <a:spcPts val="3000"/>
              </a:lnSpc>
              <a:spcBef>
                <a:spcPts val="1080"/>
              </a:spcBef>
            </a:pPr>
            <a:r>
              <a:rPr spc="-20" dirty="0">
                <a:latin typeface="Calibri"/>
                <a:cs typeface="Calibri"/>
              </a:rPr>
              <a:t>−</a:t>
            </a:r>
            <a:r>
              <a:rPr spc="-229" dirty="0">
                <a:latin typeface="Calibri"/>
                <a:cs typeface="Calibri"/>
              </a:rPr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accuracy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these</a:t>
            </a:r>
            <a:r>
              <a:rPr spc="-40" dirty="0"/>
              <a:t> </a:t>
            </a:r>
            <a:r>
              <a:rPr dirty="0"/>
              <a:t>predictions</a:t>
            </a:r>
            <a:r>
              <a:rPr spc="-45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then</a:t>
            </a:r>
            <a:r>
              <a:rPr spc="-35" dirty="0"/>
              <a:t> </a:t>
            </a:r>
            <a:r>
              <a:rPr dirty="0"/>
              <a:t>used</a:t>
            </a:r>
            <a:r>
              <a:rPr spc="-4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evaluate</a:t>
            </a:r>
            <a:r>
              <a:rPr spc="-40" dirty="0"/>
              <a:t> </a:t>
            </a:r>
            <a:r>
              <a:rPr spc="-25" dirty="0"/>
              <a:t>the </a:t>
            </a:r>
            <a:r>
              <a:rPr dirty="0"/>
              <a:t>performance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model.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1300"/>
            <a:ext cx="12192000" cy="4606290"/>
            <a:chOff x="0" y="241300"/>
            <a:chExt cx="12192000" cy="46062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1300"/>
              <a:ext cx="12192000" cy="43637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1517" y="4373695"/>
              <a:ext cx="8758555" cy="474345"/>
            </a:xfrm>
            <a:custGeom>
              <a:avLst/>
              <a:gdLst/>
              <a:ahLst/>
              <a:cxnLst/>
              <a:rect l="l" t="t" r="r" b="b"/>
              <a:pathLst>
                <a:path w="8758555" h="474345">
                  <a:moveTo>
                    <a:pt x="8758409" y="0"/>
                  </a:moveTo>
                  <a:lnTo>
                    <a:pt x="0" y="0"/>
                  </a:lnTo>
                  <a:lnTo>
                    <a:pt x="0" y="473725"/>
                  </a:lnTo>
                  <a:lnTo>
                    <a:pt x="8758409" y="473725"/>
                  </a:lnTo>
                  <a:lnTo>
                    <a:pt x="87584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4831588"/>
            <a:ext cx="86804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u="sng" spc="185" dirty="0">
                <a:solidFill>
                  <a:srgbClr val="2F5597"/>
                </a:solidFill>
                <a:uFill>
                  <a:solidFill>
                    <a:srgbClr val="2F5597"/>
                  </a:solidFill>
                </a:uFill>
                <a:latin typeface="Calibri"/>
                <a:cs typeface="Calibri"/>
              </a:rPr>
              <a:t>Output: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7452" y="4831588"/>
            <a:ext cx="12376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C00000"/>
                </a:solidFill>
                <a:latin typeface="Verdana"/>
                <a:cs typeface="Verdana"/>
              </a:rPr>
              <a:t>A</a:t>
            </a:r>
            <a:r>
              <a:rPr sz="1600" spc="8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C00000"/>
                </a:solidFill>
                <a:latin typeface="Verdana"/>
                <a:cs typeface="Verdana"/>
              </a:rPr>
              <a:t>category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5390" y="4831588"/>
            <a:ext cx="139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C00000"/>
                </a:solidFill>
                <a:latin typeface="Verdana"/>
                <a:cs typeface="Verdana"/>
              </a:rPr>
              <a:t>A</a:t>
            </a:r>
            <a:r>
              <a:rPr sz="1600" spc="9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C00000"/>
                </a:solidFill>
                <a:latin typeface="Verdana"/>
                <a:cs typeface="Verdana"/>
              </a:rPr>
              <a:t>real-</a:t>
            </a:r>
            <a:r>
              <a:rPr sz="1600" spc="60" dirty="0">
                <a:solidFill>
                  <a:srgbClr val="C00000"/>
                </a:solidFill>
                <a:latin typeface="Verdana"/>
                <a:cs typeface="Verdana"/>
              </a:rPr>
              <a:t>value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22894" y="4373702"/>
            <a:ext cx="2454275" cy="438784"/>
          </a:xfrm>
          <a:custGeom>
            <a:avLst/>
            <a:gdLst/>
            <a:ahLst/>
            <a:cxnLst/>
            <a:rect l="l" t="t" r="r" b="b"/>
            <a:pathLst>
              <a:path w="2454275" h="438785">
                <a:moveTo>
                  <a:pt x="76200" y="362559"/>
                </a:moveTo>
                <a:lnTo>
                  <a:pt x="47625" y="362559"/>
                </a:lnTo>
                <a:lnTo>
                  <a:pt x="47625" y="0"/>
                </a:lnTo>
                <a:lnTo>
                  <a:pt x="28575" y="0"/>
                </a:lnTo>
                <a:lnTo>
                  <a:pt x="28575" y="362559"/>
                </a:lnTo>
                <a:lnTo>
                  <a:pt x="0" y="362559"/>
                </a:lnTo>
                <a:lnTo>
                  <a:pt x="38100" y="438759"/>
                </a:lnTo>
                <a:lnTo>
                  <a:pt x="69850" y="375259"/>
                </a:lnTo>
                <a:lnTo>
                  <a:pt x="76200" y="362559"/>
                </a:lnTo>
                <a:close/>
              </a:path>
              <a:path w="2454275" h="438785">
                <a:moveTo>
                  <a:pt x="2454008" y="362559"/>
                </a:moveTo>
                <a:lnTo>
                  <a:pt x="2425433" y="362559"/>
                </a:lnTo>
                <a:lnTo>
                  <a:pt x="2425433" y="0"/>
                </a:lnTo>
                <a:lnTo>
                  <a:pt x="2406383" y="0"/>
                </a:lnTo>
                <a:lnTo>
                  <a:pt x="2406383" y="362559"/>
                </a:lnTo>
                <a:lnTo>
                  <a:pt x="2377808" y="362559"/>
                </a:lnTo>
                <a:lnTo>
                  <a:pt x="2415908" y="438759"/>
                </a:lnTo>
                <a:lnTo>
                  <a:pt x="2447658" y="375259"/>
                </a:lnTo>
                <a:lnTo>
                  <a:pt x="2454008" y="362559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6291579"/>
            <a:ext cx="1096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u="sng" spc="150" dirty="0">
                <a:solidFill>
                  <a:srgbClr val="2F5597"/>
                </a:solidFill>
                <a:uFill>
                  <a:solidFill>
                    <a:srgbClr val="2F5597"/>
                  </a:solidFill>
                </a:uFill>
                <a:latin typeface="Calibri"/>
                <a:cs typeface="Calibri"/>
              </a:rPr>
              <a:t>Objective: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7539" y="6291579"/>
            <a:ext cx="21310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C00000"/>
                </a:solidFill>
                <a:latin typeface="Verdana"/>
                <a:cs typeface="Verdana"/>
              </a:rPr>
              <a:t>Predictive</a:t>
            </a:r>
            <a:r>
              <a:rPr sz="1600" spc="70" dirty="0">
                <a:solidFill>
                  <a:srgbClr val="C00000"/>
                </a:solidFill>
                <a:latin typeface="Verdana"/>
                <a:cs typeface="Verdana"/>
              </a:rPr>
              <a:t> analysis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1287" y="4749292"/>
            <a:ext cx="9912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5" dirty="0">
                <a:solidFill>
                  <a:srgbClr val="C00000"/>
                </a:solidFill>
                <a:latin typeface="Verdana"/>
                <a:cs typeface="Verdana"/>
              </a:rPr>
              <a:t>patterns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61287" y="4990084"/>
            <a:ext cx="1624330" cy="10071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600" spc="155" dirty="0">
                <a:solidFill>
                  <a:srgbClr val="C00000"/>
                </a:solidFill>
                <a:latin typeface="Verdana"/>
                <a:cs typeface="Verdana"/>
              </a:rPr>
              <a:t>within</a:t>
            </a:r>
            <a:r>
              <a:rPr sz="1600" spc="4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C00000"/>
                </a:solidFill>
                <a:latin typeface="Verdana"/>
                <a:cs typeface="Verdana"/>
              </a:rPr>
              <a:t>a </a:t>
            </a:r>
            <a:r>
              <a:rPr sz="1600" spc="70" dirty="0">
                <a:solidFill>
                  <a:srgbClr val="C00000"/>
                </a:solidFill>
                <a:latin typeface="Verdana"/>
                <a:cs typeface="Verdana"/>
              </a:rPr>
              <a:t>group</a:t>
            </a:r>
            <a:r>
              <a:rPr sz="1600" spc="5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C00000"/>
                </a:solidFill>
                <a:latin typeface="Verdana"/>
                <a:cs typeface="Verdana"/>
              </a:rPr>
              <a:t>of </a:t>
            </a:r>
            <a:r>
              <a:rPr sz="1600" spc="80" dirty="0">
                <a:solidFill>
                  <a:srgbClr val="C00000"/>
                </a:solidFill>
                <a:latin typeface="Verdana"/>
                <a:cs typeface="Verdana"/>
              </a:rPr>
              <a:t>uncategorized </a:t>
            </a:r>
            <a:r>
              <a:rPr sz="1600" spc="85" dirty="0">
                <a:solidFill>
                  <a:srgbClr val="C00000"/>
                </a:solidFill>
                <a:latin typeface="Verdana"/>
                <a:cs typeface="Verdana"/>
              </a:rPr>
              <a:t>data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58179" y="4290793"/>
            <a:ext cx="76200" cy="438784"/>
          </a:xfrm>
          <a:custGeom>
            <a:avLst/>
            <a:gdLst/>
            <a:ahLst/>
            <a:cxnLst/>
            <a:rect l="l" t="t" r="r" b="b"/>
            <a:pathLst>
              <a:path w="76200" h="438785">
                <a:moveTo>
                  <a:pt x="28574" y="362557"/>
                </a:moveTo>
                <a:lnTo>
                  <a:pt x="0" y="362557"/>
                </a:lnTo>
                <a:lnTo>
                  <a:pt x="38100" y="438757"/>
                </a:lnTo>
                <a:lnTo>
                  <a:pt x="69850" y="375257"/>
                </a:lnTo>
                <a:lnTo>
                  <a:pt x="28575" y="375257"/>
                </a:lnTo>
                <a:lnTo>
                  <a:pt x="28574" y="362557"/>
                </a:lnTo>
                <a:close/>
              </a:path>
              <a:path w="76200" h="438785">
                <a:moveTo>
                  <a:pt x="47623" y="0"/>
                </a:moveTo>
                <a:lnTo>
                  <a:pt x="28573" y="0"/>
                </a:lnTo>
                <a:lnTo>
                  <a:pt x="28575" y="375257"/>
                </a:lnTo>
                <a:lnTo>
                  <a:pt x="47625" y="375257"/>
                </a:lnTo>
                <a:lnTo>
                  <a:pt x="47623" y="0"/>
                </a:lnTo>
                <a:close/>
              </a:path>
              <a:path w="76200" h="438785">
                <a:moveTo>
                  <a:pt x="76200" y="362557"/>
                </a:moveTo>
                <a:lnTo>
                  <a:pt x="47624" y="362557"/>
                </a:lnTo>
                <a:lnTo>
                  <a:pt x="47625" y="375257"/>
                </a:lnTo>
                <a:lnTo>
                  <a:pt x="69850" y="375257"/>
                </a:lnTo>
                <a:lnTo>
                  <a:pt x="76200" y="362557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28101" y="4795011"/>
            <a:ext cx="14243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C00000"/>
                </a:solidFill>
                <a:latin typeface="Verdana"/>
                <a:cs typeface="Verdana"/>
              </a:rPr>
              <a:t>identify </a:t>
            </a:r>
            <a:r>
              <a:rPr sz="1600" spc="85" dirty="0">
                <a:solidFill>
                  <a:srgbClr val="C00000"/>
                </a:solidFill>
                <a:latin typeface="Verdana"/>
                <a:cs typeface="Verdana"/>
              </a:rPr>
              <a:t>associations </a:t>
            </a:r>
            <a:r>
              <a:rPr sz="1600" spc="95" dirty="0">
                <a:solidFill>
                  <a:srgbClr val="C00000"/>
                </a:solidFill>
                <a:latin typeface="Verdana"/>
                <a:cs typeface="Verdana"/>
              </a:rPr>
              <a:t>between </a:t>
            </a:r>
            <a:r>
              <a:rPr sz="1600" spc="90" dirty="0">
                <a:solidFill>
                  <a:srgbClr val="C00000"/>
                </a:solidFill>
                <a:latin typeface="Verdana"/>
                <a:cs typeface="Verdana"/>
              </a:rPr>
              <a:t>different </a:t>
            </a:r>
            <a:r>
              <a:rPr sz="1600" spc="105" dirty="0">
                <a:solidFill>
                  <a:srgbClr val="C00000"/>
                </a:solidFill>
                <a:latin typeface="Verdana"/>
                <a:cs typeface="Verdana"/>
              </a:rPr>
              <a:t>data</a:t>
            </a:r>
            <a:r>
              <a:rPr sz="1600" spc="6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spc="70" dirty="0">
                <a:solidFill>
                  <a:srgbClr val="C00000"/>
                </a:solidFill>
                <a:latin typeface="Verdana"/>
                <a:cs typeface="Verdana"/>
              </a:rPr>
              <a:t>objects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589025" y="4373693"/>
            <a:ext cx="76200" cy="438784"/>
          </a:xfrm>
          <a:custGeom>
            <a:avLst/>
            <a:gdLst/>
            <a:ahLst/>
            <a:cxnLst/>
            <a:rect l="l" t="t" r="r" b="b"/>
            <a:pathLst>
              <a:path w="76200" h="438785">
                <a:moveTo>
                  <a:pt x="28575" y="362557"/>
                </a:moveTo>
                <a:lnTo>
                  <a:pt x="0" y="362557"/>
                </a:lnTo>
                <a:lnTo>
                  <a:pt x="38101" y="438757"/>
                </a:lnTo>
                <a:lnTo>
                  <a:pt x="69850" y="375257"/>
                </a:lnTo>
                <a:lnTo>
                  <a:pt x="28575" y="375257"/>
                </a:lnTo>
                <a:lnTo>
                  <a:pt x="28575" y="362557"/>
                </a:lnTo>
                <a:close/>
              </a:path>
              <a:path w="76200" h="438785">
                <a:moveTo>
                  <a:pt x="47625" y="0"/>
                </a:moveTo>
                <a:lnTo>
                  <a:pt x="28575" y="0"/>
                </a:lnTo>
                <a:lnTo>
                  <a:pt x="28575" y="375257"/>
                </a:lnTo>
                <a:lnTo>
                  <a:pt x="47625" y="375257"/>
                </a:lnTo>
                <a:lnTo>
                  <a:pt x="47625" y="0"/>
                </a:lnTo>
                <a:close/>
              </a:path>
              <a:path w="76200" h="438785">
                <a:moveTo>
                  <a:pt x="76200" y="362557"/>
                </a:moveTo>
                <a:lnTo>
                  <a:pt x="47625" y="362557"/>
                </a:lnTo>
                <a:lnTo>
                  <a:pt x="47625" y="375257"/>
                </a:lnTo>
                <a:lnTo>
                  <a:pt x="69850" y="375257"/>
                </a:lnTo>
                <a:lnTo>
                  <a:pt x="76200" y="362557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091007" y="4795011"/>
            <a:ext cx="1515110" cy="7512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spc="90" dirty="0">
                <a:solidFill>
                  <a:srgbClr val="C00000"/>
                </a:solidFill>
                <a:latin typeface="Verdana"/>
                <a:cs typeface="Verdana"/>
              </a:rPr>
              <a:t>identify </a:t>
            </a:r>
            <a:r>
              <a:rPr sz="1600" spc="95" dirty="0">
                <a:solidFill>
                  <a:srgbClr val="C00000"/>
                </a:solidFill>
                <a:latin typeface="Verdana"/>
                <a:cs typeface="Verdana"/>
              </a:rPr>
              <a:t>wider </a:t>
            </a:r>
            <a:r>
              <a:rPr sz="1600" spc="45" dirty="0">
                <a:solidFill>
                  <a:srgbClr val="C00000"/>
                </a:solidFill>
                <a:latin typeface="Verdana"/>
                <a:cs typeface="Verdana"/>
              </a:rPr>
              <a:t>dependencies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34494" y="6276340"/>
            <a:ext cx="2239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20" dirty="0">
                <a:solidFill>
                  <a:srgbClr val="C00000"/>
                </a:solidFill>
                <a:latin typeface="Verdana"/>
                <a:cs typeface="Verdana"/>
              </a:rPr>
              <a:t>Pattern</a:t>
            </a:r>
            <a:r>
              <a:rPr sz="1600" spc="5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spc="85" dirty="0">
                <a:solidFill>
                  <a:srgbClr val="C00000"/>
                </a:solidFill>
                <a:latin typeface="Verdana"/>
                <a:cs typeface="Verdana"/>
              </a:rPr>
              <a:t>recognition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FFB03FF4-B304-B8BD-6CEB-3B6DE38EBEA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lang="en-US" spc="-1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5" dirty="0"/>
              <a:t>T</a:t>
            </a:r>
            <a:r>
              <a:rPr spc="10" dirty="0"/>
              <a:t>e</a:t>
            </a:r>
            <a:r>
              <a:rPr dirty="0"/>
              <a:t>s</a:t>
            </a:r>
            <a:r>
              <a:rPr spc="5" dirty="0"/>
              <a:t>ti</a:t>
            </a:r>
            <a:r>
              <a:rPr spc="10" dirty="0"/>
              <a:t>n</a:t>
            </a:r>
            <a:r>
              <a:rPr spc="5" dirty="0"/>
              <a:t>g</a:t>
            </a:r>
            <a:r>
              <a:rPr spc="240" dirty="0"/>
              <a:t>,</a:t>
            </a:r>
            <a:r>
              <a:rPr spc="-550" dirty="0"/>
              <a:t>T</a:t>
            </a:r>
            <a:r>
              <a:rPr spc="5" dirty="0"/>
              <a:t>raini</a:t>
            </a:r>
            <a:r>
              <a:rPr spc="10" dirty="0"/>
              <a:t>ng</a:t>
            </a:r>
            <a:r>
              <a:rPr spc="-250" dirty="0"/>
              <a:t> </a:t>
            </a:r>
            <a:r>
              <a:rPr spc="-10" dirty="0"/>
              <a:t>and</a:t>
            </a:r>
            <a:r>
              <a:rPr spc="-670" dirty="0"/>
              <a:t> </a:t>
            </a:r>
            <a:r>
              <a:rPr spc="-10" dirty="0"/>
              <a:t>Validation</a:t>
            </a:r>
            <a:r>
              <a:rPr spc="-175" dirty="0"/>
              <a:t> </a:t>
            </a:r>
            <a:r>
              <a:rPr spc="-10" dirty="0"/>
              <a:t>datasets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9690">
              <a:lnSpc>
                <a:spcPts val="3000"/>
              </a:lnSpc>
              <a:spcBef>
                <a:spcPts val="500"/>
              </a:spcBef>
            </a:pPr>
            <a:r>
              <a:rPr dirty="0">
                <a:solidFill>
                  <a:srgbClr val="C00000"/>
                </a:solidFill>
              </a:rPr>
              <a:t>3.Validation</a:t>
            </a:r>
            <a:r>
              <a:rPr spc="-25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dataset:</a:t>
            </a: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dataset</a:t>
            </a:r>
            <a:r>
              <a:rPr spc="-20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tune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hyperparameters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machine</a:t>
            </a:r>
            <a:r>
              <a:rPr spc="-40" dirty="0"/>
              <a:t> </a:t>
            </a:r>
            <a:r>
              <a:rPr dirty="0"/>
              <a:t>learning</a:t>
            </a:r>
            <a:r>
              <a:rPr spc="-30" dirty="0"/>
              <a:t> </a:t>
            </a:r>
            <a:r>
              <a:rPr spc="-10" dirty="0"/>
              <a:t>model.</a:t>
            </a:r>
          </a:p>
          <a:p>
            <a:pPr marL="241300" marR="57150" indent="-228600">
              <a:lnSpc>
                <a:spcPts val="3000"/>
              </a:lnSpc>
              <a:spcBef>
                <a:spcPts val="1005"/>
              </a:spcBef>
            </a:pPr>
            <a:r>
              <a:rPr spc="-20" dirty="0">
                <a:latin typeface="Calibri"/>
                <a:cs typeface="Calibri"/>
              </a:rPr>
              <a:t>−</a:t>
            </a:r>
            <a:r>
              <a:rPr spc="-229" dirty="0">
                <a:latin typeface="Calibri"/>
                <a:cs typeface="Calibri"/>
              </a:rPr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model</a:t>
            </a:r>
            <a:r>
              <a:rPr spc="-30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trained</a:t>
            </a:r>
            <a:r>
              <a:rPr spc="-35" dirty="0"/>
              <a:t> </a:t>
            </a:r>
            <a:r>
              <a:rPr dirty="0"/>
              <a:t>on</a:t>
            </a:r>
            <a:r>
              <a:rPr spc="-3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training</a:t>
            </a:r>
            <a:r>
              <a:rPr spc="-25" dirty="0"/>
              <a:t> </a:t>
            </a: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then</a:t>
            </a:r>
            <a:r>
              <a:rPr spc="-30" dirty="0"/>
              <a:t> </a:t>
            </a:r>
            <a:r>
              <a:rPr dirty="0"/>
              <a:t>evaluated</a:t>
            </a:r>
            <a:r>
              <a:rPr spc="-30" dirty="0"/>
              <a:t> </a:t>
            </a:r>
            <a:r>
              <a:rPr dirty="0"/>
              <a:t>on</a:t>
            </a:r>
            <a:r>
              <a:rPr spc="-30" dirty="0"/>
              <a:t> </a:t>
            </a:r>
            <a:r>
              <a:rPr spc="-25" dirty="0"/>
              <a:t>the </a:t>
            </a:r>
            <a:r>
              <a:rPr dirty="0"/>
              <a:t>validation</a:t>
            </a:r>
            <a:r>
              <a:rPr spc="-60" dirty="0"/>
              <a:t> </a:t>
            </a:r>
            <a:r>
              <a:rPr spc="-20" dirty="0"/>
              <a:t>data.</a:t>
            </a:r>
          </a:p>
          <a:p>
            <a:pPr marL="241300" marR="5080" indent="-228600">
              <a:lnSpc>
                <a:spcPts val="3000"/>
              </a:lnSpc>
              <a:spcBef>
                <a:spcPts val="1080"/>
              </a:spcBef>
            </a:pPr>
            <a:r>
              <a:rPr spc="-20" dirty="0">
                <a:latin typeface="Calibri"/>
                <a:cs typeface="Calibri"/>
              </a:rPr>
              <a:t>−</a:t>
            </a:r>
            <a:r>
              <a:rPr spc="-229" dirty="0">
                <a:latin typeface="Calibri"/>
                <a:cs typeface="Calibri"/>
              </a:rPr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hyperparameters</a:t>
            </a:r>
            <a:r>
              <a:rPr spc="-40" dirty="0"/>
              <a:t> </a:t>
            </a:r>
            <a:r>
              <a:rPr dirty="0"/>
              <a:t>are</a:t>
            </a:r>
            <a:r>
              <a:rPr spc="-45" dirty="0"/>
              <a:t> </a:t>
            </a:r>
            <a:r>
              <a:rPr dirty="0"/>
              <a:t>adjusted</a:t>
            </a:r>
            <a:r>
              <a:rPr spc="-45" dirty="0"/>
              <a:t> </a:t>
            </a:r>
            <a:r>
              <a:rPr dirty="0"/>
              <a:t>based</a:t>
            </a:r>
            <a:r>
              <a:rPr spc="-40" dirty="0"/>
              <a:t> </a:t>
            </a:r>
            <a:r>
              <a:rPr dirty="0"/>
              <a:t>on</a:t>
            </a:r>
            <a:r>
              <a:rPr spc="-4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performance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25" dirty="0"/>
              <a:t>the </a:t>
            </a:r>
            <a:r>
              <a:rPr dirty="0"/>
              <a:t>model</a:t>
            </a:r>
            <a:r>
              <a:rPr spc="-35" dirty="0"/>
              <a:t> </a:t>
            </a:r>
            <a:r>
              <a:rPr dirty="0"/>
              <a:t>on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validation</a:t>
            </a:r>
            <a:r>
              <a:rPr spc="-35" dirty="0"/>
              <a:t> </a:t>
            </a:r>
            <a:r>
              <a:rPr spc="-10" dirty="0"/>
              <a:t>data.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pc="-20" dirty="0">
                <a:latin typeface="Calibri"/>
                <a:cs typeface="Calibri"/>
              </a:rPr>
              <a:t>−</a:t>
            </a:r>
            <a:r>
              <a:rPr spc="-229" dirty="0">
                <a:latin typeface="Calibri"/>
                <a:cs typeface="Calibri"/>
              </a:rPr>
              <a:t> </a:t>
            </a:r>
            <a:r>
              <a:rPr dirty="0"/>
              <a:t>This</a:t>
            </a:r>
            <a:r>
              <a:rPr spc="-80" dirty="0"/>
              <a:t> </a:t>
            </a:r>
            <a:r>
              <a:rPr dirty="0"/>
              <a:t>helps</a:t>
            </a:r>
            <a:r>
              <a:rPr spc="-5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spc="-10" dirty="0"/>
              <a:t>prevent</a:t>
            </a:r>
            <a:r>
              <a:rPr spc="-45" dirty="0"/>
              <a:t> </a:t>
            </a:r>
            <a:r>
              <a:rPr dirty="0"/>
              <a:t>overfitting</a:t>
            </a:r>
            <a:r>
              <a:rPr spc="-4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model</a:t>
            </a:r>
            <a:r>
              <a:rPr spc="-4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training</a:t>
            </a:r>
            <a:r>
              <a:rPr spc="-45" dirty="0"/>
              <a:t> </a:t>
            </a:r>
            <a:r>
              <a:rPr spc="-10" dirty="0"/>
              <a:t>data.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Metrics</a:t>
            </a:r>
            <a:r>
              <a:rPr spc="-85" dirty="0"/>
              <a:t> </a:t>
            </a:r>
            <a:r>
              <a:rPr dirty="0"/>
              <a:t>for</a:t>
            </a:r>
            <a:r>
              <a:rPr spc="-85" dirty="0"/>
              <a:t> </a:t>
            </a:r>
            <a:r>
              <a:rPr dirty="0"/>
              <a:t>evaluating</a:t>
            </a:r>
            <a:r>
              <a:rPr spc="-85" dirty="0"/>
              <a:t> </a:t>
            </a:r>
            <a:r>
              <a:rPr dirty="0"/>
              <a:t>classification</a:t>
            </a:r>
            <a:r>
              <a:rPr spc="-80" dirty="0"/>
              <a:t> </a:t>
            </a:r>
            <a:r>
              <a:rPr spc="-10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99971"/>
            <a:ext cx="10066655" cy="474980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035"/>
              </a:spcBef>
            </a:pPr>
            <a:r>
              <a:rPr sz="2600" dirty="0">
                <a:latin typeface="Gill Sans MT"/>
                <a:cs typeface="Gill Sans MT"/>
              </a:rPr>
              <a:t>Classification</a:t>
            </a:r>
            <a:r>
              <a:rPr sz="2600" spc="-5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models</a:t>
            </a:r>
            <a:r>
              <a:rPr sz="2600" spc="-3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can</a:t>
            </a:r>
            <a:r>
              <a:rPr sz="2600" spc="-3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be</a:t>
            </a:r>
            <a:r>
              <a:rPr sz="2600" spc="-2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evaluated</a:t>
            </a:r>
            <a:r>
              <a:rPr sz="2600" spc="-3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using</a:t>
            </a:r>
            <a:r>
              <a:rPr sz="2600" spc="-3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a</a:t>
            </a:r>
            <a:r>
              <a:rPr sz="2600" spc="-2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variety</a:t>
            </a:r>
            <a:r>
              <a:rPr sz="2600" spc="-3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of</a:t>
            </a:r>
            <a:r>
              <a:rPr sz="2600" spc="-35" dirty="0">
                <a:latin typeface="Gill Sans MT"/>
                <a:cs typeface="Gill Sans MT"/>
              </a:rPr>
              <a:t> </a:t>
            </a:r>
            <a:r>
              <a:rPr sz="2600" spc="-10" dirty="0">
                <a:latin typeface="Gill Sans MT"/>
                <a:cs typeface="Gill Sans MT"/>
              </a:rPr>
              <a:t>metrics,</a:t>
            </a:r>
            <a:r>
              <a:rPr sz="2600" spc="-254" dirty="0">
                <a:latin typeface="Gill Sans MT"/>
                <a:cs typeface="Gill Sans MT"/>
              </a:rPr>
              <a:t> </a:t>
            </a:r>
            <a:r>
              <a:rPr sz="2600" spc="-10" dirty="0">
                <a:latin typeface="Gill Sans MT"/>
                <a:cs typeface="Gill Sans MT"/>
              </a:rPr>
              <a:t>depending </a:t>
            </a:r>
            <a:r>
              <a:rPr sz="2600" dirty="0">
                <a:latin typeface="Gill Sans MT"/>
                <a:cs typeface="Gill Sans MT"/>
              </a:rPr>
              <a:t>on</a:t>
            </a:r>
            <a:r>
              <a:rPr sz="2600" spc="-3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the</a:t>
            </a:r>
            <a:r>
              <a:rPr sz="2600" spc="-2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specific</a:t>
            </a:r>
            <a:r>
              <a:rPr sz="2600" spc="-2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use</a:t>
            </a:r>
            <a:r>
              <a:rPr sz="2600" spc="-2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case</a:t>
            </a:r>
            <a:r>
              <a:rPr sz="2600" spc="-2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and</a:t>
            </a:r>
            <a:r>
              <a:rPr sz="2600" spc="-30" dirty="0">
                <a:latin typeface="Gill Sans MT"/>
                <a:cs typeface="Gill Sans MT"/>
              </a:rPr>
              <a:t> </a:t>
            </a:r>
            <a:r>
              <a:rPr sz="2600" spc="-10" dirty="0">
                <a:latin typeface="Gill Sans MT"/>
                <a:cs typeface="Gill Sans MT"/>
              </a:rPr>
              <a:t>requirements.</a:t>
            </a:r>
            <a:endParaRPr sz="26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26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Gill Sans MT"/>
                <a:cs typeface="Gill Sans MT"/>
              </a:rPr>
              <a:t>Some</a:t>
            </a:r>
            <a:r>
              <a:rPr sz="2600" spc="-2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of</a:t>
            </a:r>
            <a:r>
              <a:rPr sz="2600" spc="-2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the</a:t>
            </a:r>
            <a:r>
              <a:rPr sz="2600" spc="-2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most</a:t>
            </a:r>
            <a:r>
              <a:rPr sz="2600" spc="-3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used</a:t>
            </a:r>
            <a:r>
              <a:rPr sz="2600" spc="-3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metrics</a:t>
            </a:r>
            <a:r>
              <a:rPr sz="2600" spc="-25" dirty="0">
                <a:latin typeface="Gill Sans MT"/>
                <a:cs typeface="Gill Sans MT"/>
              </a:rPr>
              <a:t> </a:t>
            </a:r>
            <a:r>
              <a:rPr sz="2600" spc="-20" dirty="0">
                <a:latin typeface="Gill Sans MT"/>
                <a:cs typeface="Gill Sans MT"/>
              </a:rPr>
              <a:t>are:</a:t>
            </a:r>
            <a:endParaRPr sz="26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2600">
              <a:latin typeface="Gill Sans MT"/>
              <a:cs typeface="Gill Sans MT"/>
            </a:endParaRPr>
          </a:p>
          <a:p>
            <a:pPr marL="526415" indent="-513715">
              <a:lnSpc>
                <a:spcPts val="3110"/>
              </a:lnSpc>
              <a:buAutoNum type="arabicPeriod"/>
              <a:tabLst>
                <a:tab pos="526415" algn="l"/>
              </a:tabLst>
            </a:pPr>
            <a:r>
              <a:rPr sz="2600" spc="-10" dirty="0">
                <a:latin typeface="Gill Sans MT"/>
                <a:cs typeface="Gill Sans MT"/>
              </a:rPr>
              <a:t>Accuracy</a:t>
            </a:r>
            <a:endParaRPr sz="2600">
              <a:latin typeface="Gill Sans MT"/>
              <a:cs typeface="Gill Sans MT"/>
            </a:endParaRPr>
          </a:p>
          <a:p>
            <a:pPr marL="526415" indent="-513715">
              <a:lnSpc>
                <a:spcPts val="3110"/>
              </a:lnSpc>
              <a:buAutoNum type="arabicPeriod"/>
              <a:tabLst>
                <a:tab pos="526415" algn="l"/>
              </a:tabLst>
            </a:pPr>
            <a:r>
              <a:rPr sz="2600" dirty="0">
                <a:latin typeface="Gill Sans MT"/>
                <a:cs typeface="Gill Sans MT"/>
              </a:rPr>
              <a:t>Confusion</a:t>
            </a:r>
            <a:r>
              <a:rPr sz="2600" spc="-40" dirty="0">
                <a:latin typeface="Gill Sans MT"/>
                <a:cs typeface="Gill Sans MT"/>
              </a:rPr>
              <a:t> </a:t>
            </a:r>
            <a:r>
              <a:rPr sz="2600" spc="-10" dirty="0">
                <a:latin typeface="Gill Sans MT"/>
                <a:cs typeface="Gill Sans MT"/>
              </a:rPr>
              <a:t>matrix</a:t>
            </a:r>
            <a:endParaRPr sz="2600">
              <a:latin typeface="Gill Sans MT"/>
              <a:cs typeface="Gill Sans MT"/>
            </a:endParaRPr>
          </a:p>
          <a:p>
            <a:pPr marL="526415" indent="-513715">
              <a:lnSpc>
                <a:spcPct val="100000"/>
              </a:lnSpc>
              <a:spcBef>
                <a:spcPts val="70"/>
              </a:spcBef>
              <a:buAutoNum type="arabicPeriod"/>
              <a:tabLst>
                <a:tab pos="526415" algn="l"/>
              </a:tabLst>
            </a:pPr>
            <a:r>
              <a:rPr sz="2600" spc="-10" dirty="0">
                <a:latin typeface="Gill Sans MT"/>
                <a:cs typeface="Gill Sans MT"/>
              </a:rPr>
              <a:t>Precision</a:t>
            </a:r>
            <a:endParaRPr sz="2600">
              <a:latin typeface="Gill Sans MT"/>
              <a:cs typeface="Gill Sans MT"/>
            </a:endParaRPr>
          </a:p>
          <a:p>
            <a:pPr marL="526415" indent="-513715">
              <a:lnSpc>
                <a:spcPct val="100000"/>
              </a:lnSpc>
              <a:spcBef>
                <a:spcPts val="75"/>
              </a:spcBef>
              <a:buAutoNum type="arabicPeriod"/>
              <a:tabLst>
                <a:tab pos="526415" algn="l"/>
              </a:tabLst>
            </a:pPr>
            <a:r>
              <a:rPr sz="2600" spc="-10" dirty="0">
                <a:latin typeface="Gill Sans MT"/>
                <a:cs typeface="Gill Sans MT"/>
              </a:rPr>
              <a:t>Recall</a:t>
            </a:r>
            <a:endParaRPr sz="2600">
              <a:latin typeface="Gill Sans MT"/>
              <a:cs typeface="Gill Sans MT"/>
            </a:endParaRPr>
          </a:p>
          <a:p>
            <a:pPr marL="526415" indent="-51371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6415" algn="l"/>
              </a:tabLst>
            </a:pPr>
            <a:r>
              <a:rPr sz="2600" dirty="0">
                <a:latin typeface="Gill Sans MT"/>
                <a:cs typeface="Gill Sans MT"/>
              </a:rPr>
              <a:t>F1</a:t>
            </a:r>
            <a:r>
              <a:rPr sz="2600" spc="-10" dirty="0">
                <a:latin typeface="Gill Sans MT"/>
                <a:cs typeface="Gill Sans MT"/>
              </a:rPr>
              <a:t> score</a:t>
            </a:r>
            <a:endParaRPr sz="2600">
              <a:latin typeface="Gill Sans MT"/>
              <a:cs typeface="Gill Sans MT"/>
            </a:endParaRPr>
          </a:p>
          <a:p>
            <a:pPr marL="526415" indent="-513715">
              <a:lnSpc>
                <a:spcPct val="100000"/>
              </a:lnSpc>
              <a:spcBef>
                <a:spcPts val="70"/>
              </a:spcBef>
              <a:buAutoNum type="arabicPeriod"/>
              <a:tabLst>
                <a:tab pos="526415" algn="l"/>
              </a:tabLst>
            </a:pPr>
            <a:r>
              <a:rPr sz="2600" dirty="0">
                <a:latin typeface="Gill Sans MT"/>
                <a:cs typeface="Gill Sans MT"/>
              </a:rPr>
              <a:t>ROC</a:t>
            </a:r>
            <a:r>
              <a:rPr sz="2600" spc="-10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curve</a:t>
            </a:r>
            <a:r>
              <a:rPr sz="2600" spc="-9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(Receiver</a:t>
            </a:r>
            <a:r>
              <a:rPr sz="2600" spc="-9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Operating</a:t>
            </a:r>
            <a:r>
              <a:rPr sz="2600" spc="-90" dirty="0">
                <a:latin typeface="Gill Sans MT"/>
                <a:cs typeface="Gill Sans MT"/>
              </a:rPr>
              <a:t> </a:t>
            </a:r>
            <a:r>
              <a:rPr sz="2600" spc="-10" dirty="0">
                <a:latin typeface="Gill Sans MT"/>
                <a:cs typeface="Gill Sans MT"/>
              </a:rPr>
              <a:t>Characteristic)</a:t>
            </a:r>
            <a:endParaRPr sz="2600">
              <a:latin typeface="Gill Sans MT"/>
              <a:cs typeface="Gill Sans MT"/>
            </a:endParaRPr>
          </a:p>
          <a:p>
            <a:pPr marL="526415" indent="-513715">
              <a:lnSpc>
                <a:spcPct val="100000"/>
              </a:lnSpc>
              <a:spcBef>
                <a:spcPts val="75"/>
              </a:spcBef>
              <a:buAutoNum type="arabicPeriod"/>
              <a:tabLst>
                <a:tab pos="526415" algn="l"/>
              </a:tabLst>
            </a:pPr>
            <a:r>
              <a:rPr sz="2600" dirty="0">
                <a:latin typeface="Gill Sans MT"/>
                <a:cs typeface="Gill Sans MT"/>
              </a:rPr>
              <a:t>AUC</a:t>
            </a:r>
            <a:r>
              <a:rPr sz="2600" spc="-6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(Area</a:t>
            </a:r>
            <a:r>
              <a:rPr sz="2600" spc="-5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Under</a:t>
            </a:r>
            <a:r>
              <a:rPr sz="2600" spc="-6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the</a:t>
            </a:r>
            <a:r>
              <a:rPr sz="2600" spc="-55" dirty="0">
                <a:latin typeface="Gill Sans MT"/>
                <a:cs typeface="Gill Sans MT"/>
              </a:rPr>
              <a:t> </a:t>
            </a:r>
            <a:r>
              <a:rPr sz="2600" spc="-10" dirty="0">
                <a:latin typeface="Gill Sans MT"/>
                <a:cs typeface="Gill Sans MT"/>
              </a:rPr>
              <a:t>Curve)</a:t>
            </a:r>
            <a:endParaRPr sz="2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Accuracy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539" y="1375155"/>
            <a:ext cx="10300970" cy="27019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8100" marR="3048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Gill Sans MT"/>
                <a:cs typeface="Gill Sans MT"/>
              </a:rPr>
              <a:t>Ratio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correct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predictions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made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by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classifier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total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number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of </a:t>
            </a:r>
            <a:r>
              <a:rPr sz="2800" dirty="0">
                <a:latin typeface="Gill Sans MT"/>
                <a:cs typeface="Gill Sans MT"/>
              </a:rPr>
              <a:t>predictions</a:t>
            </a:r>
            <a:r>
              <a:rPr sz="2800" spc="-13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made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695"/>
              </a:spcBef>
            </a:pPr>
            <a:endParaRPr sz="2800">
              <a:latin typeface="Gill Sans MT"/>
              <a:cs typeface="Gill Sans MT"/>
            </a:endParaRPr>
          </a:p>
          <a:p>
            <a:pPr marL="107314" algn="ctr">
              <a:lnSpc>
                <a:spcPts val="3240"/>
              </a:lnSpc>
            </a:pPr>
            <a:r>
              <a:rPr sz="4200" baseline="-33730" dirty="0">
                <a:latin typeface="Gill Sans MT"/>
                <a:cs typeface="Gill Sans MT"/>
              </a:rPr>
              <a:t>Accuracy</a:t>
            </a:r>
            <a:r>
              <a:rPr sz="4200" spc="-82" baseline="-33730" dirty="0">
                <a:latin typeface="Gill Sans MT"/>
                <a:cs typeface="Gill Sans MT"/>
              </a:rPr>
              <a:t> </a:t>
            </a:r>
            <a:r>
              <a:rPr sz="4200" baseline="-33730" dirty="0">
                <a:latin typeface="Gill Sans MT"/>
                <a:cs typeface="Gill Sans MT"/>
              </a:rPr>
              <a:t>=</a:t>
            </a:r>
            <a:r>
              <a:rPr sz="4200" spc="-75" baseline="-33730" dirty="0">
                <a:latin typeface="Gill Sans MT"/>
                <a:cs typeface="Gill Sans MT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Number</a:t>
            </a:r>
            <a:r>
              <a:rPr sz="2800" u="heavy" spc="-4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of</a:t>
            </a:r>
            <a:r>
              <a:rPr sz="2800" u="heavy" spc="-5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correct</a:t>
            </a:r>
            <a:r>
              <a:rPr sz="2800" u="heavy" spc="-4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predictions</a:t>
            </a:r>
            <a:endParaRPr sz="2800">
              <a:latin typeface="Gill Sans MT"/>
              <a:cs typeface="Gill Sans MT"/>
            </a:endParaRPr>
          </a:p>
          <a:p>
            <a:pPr marL="4035425">
              <a:lnSpc>
                <a:spcPts val="3240"/>
              </a:lnSpc>
            </a:pPr>
            <a:r>
              <a:rPr sz="2800" dirty="0">
                <a:latin typeface="Gill Sans MT"/>
                <a:cs typeface="Gill Sans MT"/>
              </a:rPr>
              <a:t>Total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number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predictions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Confusion</a:t>
            </a:r>
            <a:r>
              <a:rPr spc="-40" dirty="0"/>
              <a:t> </a:t>
            </a:r>
            <a:r>
              <a:rPr spc="-10" dirty="0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23340"/>
            <a:ext cx="10248265" cy="79692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 marR="5080">
              <a:lnSpc>
                <a:spcPts val="2710"/>
              </a:lnSpc>
              <a:spcBef>
                <a:spcPts val="730"/>
              </a:spcBef>
            </a:pP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2-</a:t>
            </a:r>
            <a:r>
              <a:rPr sz="2800" dirty="0">
                <a:latin typeface="Gill Sans MT"/>
                <a:cs typeface="Gill Sans MT"/>
              </a:rPr>
              <a:t>D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table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that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shows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number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true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positive,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true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negative,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false positive,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false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negative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predictions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made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by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model.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944363"/>
            <a:ext cx="9897745" cy="113792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ct val="80400"/>
              </a:lnSpc>
              <a:spcBef>
                <a:spcPts val="755"/>
              </a:spcBef>
            </a:pP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entries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matrix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can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then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used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calculate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various </a:t>
            </a:r>
            <a:r>
              <a:rPr sz="2800" dirty="0">
                <a:latin typeface="Gill Sans MT"/>
                <a:cs typeface="Gill Sans MT"/>
              </a:rPr>
              <a:t>performance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metrics,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such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as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precision,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recall,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F1-score,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and</a:t>
            </a:r>
            <a:r>
              <a:rPr sz="2800" spc="-29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AUC </a:t>
            </a:r>
            <a:r>
              <a:rPr sz="2800" spc="-25" dirty="0">
                <a:latin typeface="Gill Sans MT"/>
                <a:cs typeface="Gill Sans MT"/>
              </a:rPr>
              <a:t>for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10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ROC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curve.</a:t>
            </a:r>
            <a:endParaRPr sz="2800">
              <a:latin typeface="Gill Sans MT"/>
              <a:cs typeface="Gill Sans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4458" y="2057802"/>
            <a:ext cx="4069523" cy="281719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78891"/>
            <a:ext cx="20777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Precision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539" y="1375155"/>
            <a:ext cx="10361295" cy="25736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8100" marR="3048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114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number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true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positive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predictions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(i.e.</a:t>
            </a:r>
            <a:r>
              <a:rPr sz="2800" spc="-29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positive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predictions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that </a:t>
            </a:r>
            <a:r>
              <a:rPr sz="2800" dirty="0">
                <a:latin typeface="Gill Sans MT"/>
                <a:cs typeface="Gill Sans MT"/>
              </a:rPr>
              <a:t>are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actually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correct)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divided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by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total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number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positive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predictions </a:t>
            </a:r>
            <a:r>
              <a:rPr sz="2800" dirty="0">
                <a:latin typeface="Gill Sans MT"/>
                <a:cs typeface="Gill Sans MT"/>
              </a:rPr>
              <a:t>made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by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model.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365"/>
              </a:spcBef>
            </a:pPr>
            <a:endParaRPr sz="2800">
              <a:latin typeface="Gill Sans MT"/>
              <a:cs typeface="Gill Sans MT"/>
            </a:endParaRPr>
          </a:p>
          <a:p>
            <a:pPr marL="3804285" marR="2034539" indent="-1712595">
              <a:lnSpc>
                <a:spcPts val="3050"/>
              </a:lnSpc>
              <a:tabLst>
                <a:tab pos="5033010" algn="l"/>
                <a:tab pos="8317865" algn="l"/>
              </a:tabLst>
            </a:pPr>
            <a:r>
              <a:rPr sz="4200" baseline="-32738" dirty="0">
                <a:latin typeface="Gill Sans MT"/>
                <a:cs typeface="Gill Sans MT"/>
              </a:rPr>
              <a:t>Precision =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True</a:t>
            </a:r>
            <a:r>
              <a:rPr sz="2800" u="heavy" spc="-3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Positives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r>
              <a:rPr sz="2800" dirty="0">
                <a:latin typeface="Gill Sans MT"/>
                <a:cs typeface="Gill Sans MT"/>
              </a:rPr>
              <a:t> True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Positives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+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False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Positives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539" y="1375155"/>
            <a:ext cx="10232390" cy="371665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8100" marR="3048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proportion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actual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positive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instances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that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are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correctly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classified </a:t>
            </a:r>
            <a:r>
              <a:rPr sz="2800" dirty="0">
                <a:latin typeface="Gill Sans MT"/>
                <a:cs typeface="Gill Sans MT"/>
              </a:rPr>
              <a:t>as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positive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by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model.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2800">
              <a:latin typeface="Gill Sans MT"/>
              <a:cs typeface="Gill Sans MT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Gill Sans MT"/>
                <a:cs typeface="Gill Sans MT"/>
              </a:rPr>
              <a:t>Also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called</a:t>
            </a:r>
            <a:r>
              <a:rPr sz="2800" spc="-3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TPR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55" dirty="0">
                <a:latin typeface="Gill Sans MT"/>
                <a:cs typeface="Gill Sans MT"/>
              </a:rPr>
              <a:t>(True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Positive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Rate)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Sensitivity.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165"/>
              </a:spcBef>
            </a:pPr>
            <a:endParaRPr sz="2800">
              <a:latin typeface="Gill Sans MT"/>
              <a:cs typeface="Gill Sans MT"/>
            </a:endParaRPr>
          </a:p>
          <a:p>
            <a:pPr marL="3494404" marR="2058035" indent="-1252855">
              <a:lnSpc>
                <a:spcPts val="3050"/>
              </a:lnSpc>
              <a:spcBef>
                <a:spcPts val="5"/>
              </a:spcBef>
              <a:tabLst>
                <a:tab pos="4803140" algn="l"/>
                <a:tab pos="8165465" algn="l"/>
              </a:tabLst>
            </a:pPr>
            <a:r>
              <a:rPr sz="4200" baseline="-32738" dirty="0">
                <a:latin typeface="Gill Sans MT"/>
                <a:cs typeface="Gill Sans MT"/>
              </a:rPr>
              <a:t>Recall =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	True</a:t>
            </a:r>
            <a:r>
              <a:rPr sz="2800" u="heavy" spc="-3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Positives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	</a:t>
            </a:r>
            <a:r>
              <a:rPr sz="2800" dirty="0">
                <a:latin typeface="Gill Sans MT"/>
                <a:cs typeface="Gill Sans MT"/>
              </a:rPr>
              <a:t> True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Positives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+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False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Negatives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78891"/>
            <a:ext cx="19665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F1</a:t>
            </a:r>
            <a:r>
              <a:rPr spc="-5" dirty="0"/>
              <a:t> </a:t>
            </a:r>
            <a:r>
              <a:rPr spc="-10" dirty="0"/>
              <a:t>score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375155"/>
            <a:ext cx="9939655" cy="40335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0800" marR="465455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metric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that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combines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precision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recall.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It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calculated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as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the </a:t>
            </a:r>
            <a:r>
              <a:rPr sz="2800" dirty="0">
                <a:latin typeface="Gill Sans MT"/>
                <a:cs typeface="Gill Sans MT"/>
              </a:rPr>
              <a:t>harmonic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mean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precision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recall.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789"/>
              </a:spcBef>
            </a:pPr>
            <a:endParaRPr sz="2800">
              <a:latin typeface="Gill Sans MT"/>
              <a:cs typeface="Gill Sans MT"/>
            </a:endParaRPr>
          </a:p>
          <a:p>
            <a:pPr marL="494030" algn="ctr">
              <a:lnSpc>
                <a:spcPts val="3240"/>
              </a:lnSpc>
            </a:pPr>
            <a:r>
              <a:rPr sz="4200" spc="-15" baseline="-33730" dirty="0">
                <a:latin typeface="Gill Sans MT"/>
                <a:cs typeface="Gill Sans MT"/>
              </a:rPr>
              <a:t>F1-</a:t>
            </a:r>
            <a:r>
              <a:rPr sz="4200" baseline="-33730" dirty="0">
                <a:latin typeface="Gill Sans MT"/>
                <a:cs typeface="Gill Sans MT"/>
              </a:rPr>
              <a:t>score</a:t>
            </a:r>
            <a:r>
              <a:rPr sz="4200" spc="-60" baseline="-33730" dirty="0">
                <a:latin typeface="Gill Sans MT"/>
                <a:cs typeface="Gill Sans MT"/>
              </a:rPr>
              <a:t> </a:t>
            </a:r>
            <a:r>
              <a:rPr sz="4200" baseline="-33730" dirty="0">
                <a:latin typeface="Gill Sans MT"/>
                <a:cs typeface="Gill Sans MT"/>
              </a:rPr>
              <a:t>=</a:t>
            </a:r>
            <a:r>
              <a:rPr sz="4200" spc="-44" baseline="-33730" dirty="0">
                <a:latin typeface="Gill Sans MT"/>
                <a:cs typeface="Gill Sans MT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2</a:t>
            </a:r>
            <a:r>
              <a:rPr sz="2800" u="heavy" spc="-3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*</a:t>
            </a:r>
            <a:r>
              <a:rPr sz="2800" u="heavy" spc="-3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(Precision</a:t>
            </a:r>
            <a:r>
              <a:rPr sz="2800" u="heavy" spc="-3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*</a:t>
            </a:r>
            <a:r>
              <a:rPr sz="2800" u="heavy" spc="-3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Recall)</a:t>
            </a:r>
            <a:endParaRPr sz="2800">
              <a:latin typeface="Gill Sans MT"/>
              <a:cs typeface="Gill Sans MT"/>
            </a:endParaRPr>
          </a:p>
          <a:p>
            <a:pPr marL="4768215">
              <a:lnSpc>
                <a:spcPts val="3240"/>
              </a:lnSpc>
            </a:pPr>
            <a:r>
              <a:rPr sz="2800" dirty="0">
                <a:latin typeface="Gill Sans MT"/>
                <a:cs typeface="Gill Sans MT"/>
              </a:rPr>
              <a:t>Precision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315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Recall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2800">
              <a:latin typeface="Gill Sans MT"/>
              <a:cs typeface="Gill Sans MT"/>
            </a:endParaRPr>
          </a:p>
          <a:p>
            <a:pPr marL="50800" marR="17780">
              <a:lnSpc>
                <a:spcPts val="3100"/>
              </a:lnSpc>
            </a:pP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F1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Score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ranges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between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0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1,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with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1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being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best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possible </a:t>
            </a:r>
            <a:r>
              <a:rPr sz="2800" dirty="0">
                <a:latin typeface="Gill Sans MT"/>
                <a:cs typeface="Gill Sans MT"/>
              </a:rPr>
              <a:t>score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0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worst.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ROC</a:t>
            </a:r>
            <a:r>
              <a:rPr spc="-270" dirty="0"/>
              <a:t> </a:t>
            </a:r>
            <a:r>
              <a:rPr spc="-20" dirty="0"/>
              <a:t>curve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10224135" cy="402145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graphical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representation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performance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binary </a:t>
            </a:r>
            <a:r>
              <a:rPr sz="2800" dirty="0">
                <a:latin typeface="Gill Sans MT"/>
                <a:cs typeface="Gill Sans MT"/>
              </a:rPr>
              <a:t>classification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model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i="1" dirty="0">
                <a:latin typeface="Gill Sans MT Italic"/>
                <a:cs typeface="Gill Sans MT Italic"/>
              </a:rPr>
              <a:t>discrimination</a:t>
            </a:r>
            <a:r>
              <a:rPr sz="2800" i="1" spc="-55" dirty="0">
                <a:latin typeface="Gill Sans MT Italic"/>
                <a:cs typeface="Gill Sans MT Italic"/>
              </a:rPr>
              <a:t> </a:t>
            </a:r>
            <a:r>
              <a:rPr sz="2800" i="1" dirty="0">
                <a:latin typeface="Gill Sans MT Italic"/>
                <a:cs typeface="Gill Sans MT Italic"/>
              </a:rPr>
              <a:t>threshold</a:t>
            </a:r>
            <a:r>
              <a:rPr sz="2800" i="1" spc="-55" dirty="0">
                <a:latin typeface="Gill Sans MT Italic"/>
                <a:cs typeface="Gill Sans MT Italic"/>
              </a:rPr>
              <a:t> </a:t>
            </a:r>
            <a:r>
              <a:rPr sz="2800" i="1" dirty="0">
                <a:latin typeface="Gill Sans MT Italic"/>
                <a:cs typeface="Gill Sans MT Italic"/>
              </a:rPr>
              <a:t>(probability</a:t>
            </a:r>
            <a:r>
              <a:rPr sz="2800" i="1" spc="-60" dirty="0">
                <a:latin typeface="Gill Sans MT Italic"/>
                <a:cs typeface="Gill Sans MT Italic"/>
              </a:rPr>
              <a:t> </a:t>
            </a:r>
            <a:r>
              <a:rPr sz="2800" i="1" spc="-10" dirty="0">
                <a:latin typeface="Gill Sans MT Italic"/>
                <a:cs typeface="Gill Sans MT Italic"/>
              </a:rPr>
              <a:t>threshold)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varied.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839"/>
              </a:spcBef>
              <a:buFont typeface="Arial"/>
              <a:buChar char="•"/>
            </a:pPr>
            <a:endParaRPr sz="2800">
              <a:latin typeface="Gill Sans MT"/>
              <a:cs typeface="Gill Sans MT"/>
            </a:endParaRPr>
          </a:p>
          <a:p>
            <a:pPr marL="241300" marR="628015" indent="-228600">
              <a:lnSpc>
                <a:spcPts val="3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It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plots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true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positive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rate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(TPR)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against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false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positive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rate </a:t>
            </a:r>
            <a:r>
              <a:rPr sz="2800" dirty="0">
                <a:latin typeface="Gill Sans MT"/>
                <a:cs typeface="Gill Sans MT"/>
              </a:rPr>
              <a:t>(FPR)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at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various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threshold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settings.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764"/>
              </a:spcBef>
              <a:buFont typeface="Arial"/>
              <a:buChar char="•"/>
            </a:pPr>
            <a:endParaRPr sz="2800">
              <a:latin typeface="Gill Sans MT"/>
              <a:cs typeface="Gill Sans MT"/>
            </a:endParaRPr>
          </a:p>
          <a:p>
            <a:pPr marL="241300" marR="219710" indent="-228600">
              <a:lnSpc>
                <a:spcPts val="3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ROC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curve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useful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tool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for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evaluating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trade-</a:t>
            </a:r>
            <a:r>
              <a:rPr sz="2800" dirty="0">
                <a:latin typeface="Gill Sans MT"/>
                <a:cs typeface="Gill Sans MT"/>
              </a:rPr>
              <a:t>off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between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true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positive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rate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false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positive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rate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classifier.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ROC</a:t>
            </a:r>
            <a:r>
              <a:rPr spc="-270" dirty="0"/>
              <a:t> </a:t>
            </a:r>
            <a:r>
              <a:rPr spc="-20" dirty="0"/>
              <a:t>curve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92860"/>
            <a:ext cx="4223385" cy="30861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Gill Sans MT"/>
                <a:cs typeface="Gill Sans MT"/>
              </a:rPr>
              <a:t>FPR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=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FP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/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(FP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+</a:t>
            </a:r>
            <a:r>
              <a:rPr sz="2800" spc="-35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TN)</a:t>
            </a:r>
            <a:endParaRPr sz="2800">
              <a:latin typeface="Gill Sans MT"/>
              <a:cs typeface="Gill Sans MT"/>
            </a:endParaRPr>
          </a:p>
          <a:p>
            <a:pPr marL="209550">
              <a:lnSpc>
                <a:spcPct val="100000"/>
              </a:lnSpc>
              <a:spcBef>
                <a:spcPts val="650"/>
              </a:spcBef>
            </a:pPr>
            <a:r>
              <a:rPr sz="2800" dirty="0">
                <a:latin typeface="Gill Sans MT"/>
                <a:cs typeface="Gill Sans MT"/>
              </a:rPr>
              <a:t>i.e.</a:t>
            </a:r>
            <a:r>
              <a:rPr sz="2800" spc="-29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probability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false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alarm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240"/>
              </a:spcBef>
            </a:pPr>
            <a:endParaRPr sz="2800">
              <a:latin typeface="Gill Sans MT"/>
              <a:cs typeface="Gill Sans MT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Gill Sans MT"/>
                <a:cs typeface="Gill Sans MT"/>
              </a:rPr>
              <a:t>TPR</a:t>
            </a:r>
            <a:r>
              <a:rPr sz="2800" spc="-25" dirty="0">
                <a:latin typeface="Gill Sans MT"/>
                <a:cs typeface="Gill Sans MT"/>
              </a:rPr>
              <a:t> =</a:t>
            </a:r>
            <a:r>
              <a:rPr sz="2800" spc="-3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TP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/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(TP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+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FN)</a:t>
            </a:r>
            <a:endParaRPr sz="2800">
              <a:latin typeface="Gill Sans MT"/>
              <a:cs typeface="Gill Sans MT"/>
            </a:endParaRPr>
          </a:p>
          <a:p>
            <a:pPr marL="209550">
              <a:lnSpc>
                <a:spcPct val="100000"/>
              </a:lnSpc>
              <a:spcBef>
                <a:spcPts val="625"/>
              </a:spcBef>
            </a:pPr>
            <a:r>
              <a:rPr sz="2800" dirty="0">
                <a:latin typeface="Gill Sans MT"/>
                <a:cs typeface="Gill Sans MT"/>
              </a:rPr>
              <a:t>i.e.</a:t>
            </a:r>
            <a:r>
              <a:rPr sz="2800" spc="-29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probability</a:t>
            </a:r>
            <a:r>
              <a:rPr sz="2800" spc="-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detection</a:t>
            </a:r>
            <a:endParaRPr sz="2800">
              <a:latin typeface="Gill Sans MT"/>
              <a:cs typeface="Gill Sans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9362" y="1392767"/>
            <a:ext cx="4507425" cy="476746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78891"/>
            <a:ext cx="11785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AUC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10317480" cy="402145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10033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interpretation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ROC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curve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based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on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the</a:t>
            </a:r>
            <a:r>
              <a:rPr sz="2800" spc="-29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Area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Under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the </a:t>
            </a:r>
            <a:r>
              <a:rPr sz="2800" dirty="0">
                <a:latin typeface="Gill Sans MT"/>
                <a:cs typeface="Gill Sans MT"/>
              </a:rPr>
              <a:t>Curve</a:t>
            </a:r>
            <a:r>
              <a:rPr sz="2800" spc="-9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(AUC),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which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summarizes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overall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performance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the </a:t>
            </a:r>
            <a:r>
              <a:rPr sz="2800" spc="-10" dirty="0">
                <a:latin typeface="Gill Sans MT"/>
                <a:cs typeface="Gill Sans MT"/>
              </a:rPr>
              <a:t>model.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839"/>
              </a:spcBef>
              <a:buFont typeface="Arial"/>
              <a:buChar char="•"/>
            </a:pPr>
            <a:endParaRPr sz="2800">
              <a:latin typeface="Gill Sans MT"/>
              <a:cs typeface="Gill Sans MT"/>
            </a:endParaRPr>
          </a:p>
          <a:p>
            <a:pPr marL="241300" marR="1442085" indent="-228600">
              <a:lnSpc>
                <a:spcPts val="3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Gill Sans MT"/>
                <a:cs typeface="Gill Sans MT"/>
              </a:rPr>
              <a:t>An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AUC</a:t>
            </a:r>
            <a:r>
              <a:rPr sz="2800" spc="-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1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indicates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perfect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model,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while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an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AUC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0.5 </a:t>
            </a:r>
            <a:r>
              <a:rPr sz="2800" spc="-10" dirty="0">
                <a:latin typeface="Gill Sans MT"/>
                <a:cs typeface="Gill Sans MT"/>
              </a:rPr>
              <a:t>represents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random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model.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764"/>
              </a:spcBef>
              <a:buFont typeface="Arial"/>
              <a:buChar char="•"/>
            </a:pPr>
            <a:endParaRPr sz="2800">
              <a:latin typeface="Gill Sans MT"/>
              <a:cs typeface="Gill Sans MT"/>
            </a:endParaRPr>
          </a:p>
          <a:p>
            <a:pPr marL="241300" marR="5080" indent="-228600">
              <a:lnSpc>
                <a:spcPts val="3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higher</a:t>
            </a:r>
            <a:r>
              <a:rPr sz="2800" spc="-2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AUC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value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indicates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better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performance,</a:t>
            </a:r>
            <a:r>
              <a:rPr sz="2800" spc="-2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with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larger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area </a:t>
            </a:r>
            <a:r>
              <a:rPr sz="2800" dirty="0">
                <a:latin typeface="Gill Sans MT"/>
                <a:cs typeface="Gill Sans MT"/>
              </a:rPr>
              <a:t>under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curve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meaning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greater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balance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between</a:t>
            </a:r>
            <a:r>
              <a:rPr sz="2800" spc="-3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TPR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and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FPR.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Labeled</a:t>
            </a:r>
            <a:r>
              <a:rPr spc="-70" dirty="0"/>
              <a:t> </a:t>
            </a:r>
            <a:r>
              <a:rPr dirty="0"/>
              <a:t>vs</a:t>
            </a:r>
            <a:r>
              <a:rPr spc="-65" dirty="0"/>
              <a:t> </a:t>
            </a:r>
            <a:r>
              <a:rPr dirty="0"/>
              <a:t>Unlabeled</a:t>
            </a:r>
            <a:r>
              <a:rPr spc="-70" dirty="0"/>
              <a:t> </a:t>
            </a:r>
            <a:r>
              <a:rPr spc="-20" dirty="0"/>
              <a:t>data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3700" y="1743396"/>
            <a:ext cx="8044597" cy="337120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53459"/>
            <a:ext cx="81749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0" dirty="0"/>
              <a:t>Demo:</a:t>
            </a:r>
            <a:r>
              <a:rPr sz="6000" spc="-610" dirty="0"/>
              <a:t> </a:t>
            </a:r>
            <a:r>
              <a:rPr sz="6000" dirty="0"/>
              <a:t>Logistic</a:t>
            </a:r>
            <a:r>
              <a:rPr sz="6000" spc="-90" dirty="0"/>
              <a:t> </a:t>
            </a:r>
            <a:r>
              <a:rPr sz="6000" spc="-10" dirty="0"/>
              <a:t>Regression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53459"/>
            <a:ext cx="90011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Introduction</a:t>
            </a:r>
            <a:r>
              <a:rPr sz="6000" spc="-215" dirty="0"/>
              <a:t> </a:t>
            </a:r>
            <a:r>
              <a:rPr sz="6000" dirty="0"/>
              <a:t>to</a:t>
            </a:r>
            <a:r>
              <a:rPr sz="6000" spc="-204" dirty="0"/>
              <a:t> </a:t>
            </a:r>
            <a:r>
              <a:rPr sz="6000" spc="-10" dirty="0"/>
              <a:t>Classification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78891"/>
            <a:ext cx="14979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85" dirty="0"/>
              <a:t>What?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5155"/>
            <a:ext cx="10312400" cy="3259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Gill Sans MT"/>
                <a:cs typeface="Gill Sans MT"/>
              </a:rPr>
              <a:t>Classification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fundamental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concept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field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machine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learning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780"/>
              </a:spcBef>
              <a:buFont typeface="Arial"/>
              <a:buChar char="•"/>
            </a:pPr>
            <a:endParaRPr sz="2800">
              <a:latin typeface="Gill Sans MT"/>
              <a:cs typeface="Gill Sans MT"/>
            </a:endParaRPr>
          </a:p>
          <a:p>
            <a:pPr marL="241300" marR="1553845" indent="-228600">
              <a:lnSpc>
                <a:spcPts val="3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It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involves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identifying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the</a:t>
            </a:r>
            <a:r>
              <a:rPr sz="2800" u="sng" spc="-4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category</a:t>
            </a:r>
            <a:r>
              <a:rPr sz="2800" u="sng" spc="-3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or</a:t>
            </a:r>
            <a:r>
              <a:rPr sz="2800" u="sng" spc="-3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class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which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new </a:t>
            </a:r>
            <a:r>
              <a:rPr sz="2800" dirty="0">
                <a:latin typeface="Gill Sans MT"/>
                <a:cs typeface="Gill Sans MT"/>
              </a:rPr>
              <a:t>observation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belongs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based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on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set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labeled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training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data.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860"/>
              </a:spcBef>
              <a:buFont typeface="Arial"/>
              <a:buChar char="•"/>
            </a:pPr>
            <a:endParaRPr sz="2800">
              <a:latin typeface="Gill Sans MT"/>
              <a:cs typeface="Gill Sans MT"/>
            </a:endParaRPr>
          </a:p>
          <a:p>
            <a:pPr marL="241300" marR="5080" indent="-228600">
              <a:lnSpc>
                <a:spcPts val="3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It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supervised</a:t>
            </a:r>
            <a:r>
              <a:rPr sz="2800" u="sng" spc="-3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learning</a:t>
            </a:r>
            <a:r>
              <a:rPr sz="2800" u="sng" spc="-2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technique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that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is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used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to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categorize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label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set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of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data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into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different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classes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or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categories.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716896"/>
            <a:ext cx="10896600" cy="53290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Types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1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36547"/>
            <a:ext cx="10289540" cy="43738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27050" marR="263525" indent="-514350">
              <a:lnSpc>
                <a:spcPts val="2500"/>
              </a:lnSpc>
              <a:spcBef>
                <a:spcPts val="700"/>
              </a:spcBef>
              <a:buAutoNum type="arabicParenR"/>
              <a:tabLst>
                <a:tab pos="527050" algn="l"/>
              </a:tabLst>
            </a:pPr>
            <a:r>
              <a:rPr sz="2600" dirty="0">
                <a:solidFill>
                  <a:srgbClr val="C00000"/>
                </a:solidFill>
                <a:latin typeface="Gill Sans MT"/>
                <a:cs typeface="Gill Sans MT"/>
              </a:rPr>
              <a:t>Binary</a:t>
            </a:r>
            <a:r>
              <a:rPr sz="2600" spc="-70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600" spc="-10" dirty="0">
                <a:solidFill>
                  <a:srgbClr val="C00000"/>
                </a:solidFill>
                <a:latin typeface="Gill Sans MT"/>
                <a:cs typeface="Gill Sans MT"/>
              </a:rPr>
              <a:t>Classification:</a:t>
            </a:r>
            <a:r>
              <a:rPr sz="2600" spc="-254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predicting</a:t>
            </a:r>
            <a:r>
              <a:rPr sz="2600" spc="-2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one</a:t>
            </a:r>
            <a:r>
              <a:rPr sz="2600" spc="-2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of</a:t>
            </a:r>
            <a:r>
              <a:rPr sz="2600" spc="-3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two</a:t>
            </a:r>
            <a:r>
              <a:rPr sz="2600" spc="-2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possible</a:t>
            </a:r>
            <a:r>
              <a:rPr sz="2600" spc="-25" dirty="0">
                <a:latin typeface="Gill Sans MT"/>
                <a:cs typeface="Gill Sans MT"/>
              </a:rPr>
              <a:t> </a:t>
            </a:r>
            <a:r>
              <a:rPr sz="2600" spc="-10" dirty="0">
                <a:latin typeface="Gill Sans MT"/>
                <a:cs typeface="Gill Sans MT"/>
              </a:rPr>
              <a:t>outcomes,</a:t>
            </a:r>
            <a:r>
              <a:rPr sz="2600" spc="-254" dirty="0">
                <a:latin typeface="Gill Sans MT"/>
                <a:cs typeface="Gill Sans MT"/>
              </a:rPr>
              <a:t> </a:t>
            </a:r>
            <a:r>
              <a:rPr sz="2600" spc="-10" dirty="0">
                <a:latin typeface="Gill Sans MT"/>
                <a:cs typeface="Gill Sans MT"/>
              </a:rPr>
              <a:t>typically </a:t>
            </a:r>
            <a:r>
              <a:rPr sz="2600" dirty="0">
                <a:latin typeface="Gill Sans MT"/>
                <a:cs typeface="Gill Sans MT"/>
              </a:rPr>
              <a:t>represented</a:t>
            </a:r>
            <a:r>
              <a:rPr sz="2600" spc="-9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by</a:t>
            </a:r>
            <a:r>
              <a:rPr sz="2600" spc="-5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1</a:t>
            </a:r>
            <a:r>
              <a:rPr sz="2600" spc="-5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and</a:t>
            </a:r>
            <a:r>
              <a:rPr sz="2600" spc="-55" dirty="0">
                <a:latin typeface="Gill Sans MT"/>
                <a:cs typeface="Gill Sans MT"/>
              </a:rPr>
              <a:t> </a:t>
            </a:r>
            <a:r>
              <a:rPr sz="2600" spc="-20" dirty="0">
                <a:latin typeface="Gill Sans MT"/>
                <a:cs typeface="Gill Sans MT"/>
              </a:rPr>
              <a:t>0,True</a:t>
            </a:r>
            <a:r>
              <a:rPr sz="2600" spc="-5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and</a:t>
            </a:r>
            <a:r>
              <a:rPr sz="2600" spc="-5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False,</a:t>
            </a:r>
            <a:r>
              <a:rPr sz="2600" spc="-254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or</a:t>
            </a:r>
            <a:r>
              <a:rPr sz="2600" spc="-6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Positive</a:t>
            </a:r>
            <a:r>
              <a:rPr sz="2600" spc="-5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and</a:t>
            </a:r>
            <a:r>
              <a:rPr sz="2600" spc="-55" dirty="0">
                <a:latin typeface="Gill Sans MT"/>
                <a:cs typeface="Gill Sans MT"/>
              </a:rPr>
              <a:t> </a:t>
            </a:r>
            <a:r>
              <a:rPr sz="2600" spc="-10" dirty="0">
                <a:latin typeface="Gill Sans MT"/>
                <a:cs typeface="Gill Sans MT"/>
              </a:rPr>
              <a:t>Negative.</a:t>
            </a:r>
            <a:endParaRPr sz="2600">
              <a:latin typeface="Gill Sans MT"/>
              <a:cs typeface="Gill Sans MT"/>
            </a:endParaRPr>
          </a:p>
          <a:p>
            <a:pPr marL="698500" marR="459740" indent="-228600">
              <a:lnSpc>
                <a:spcPct val="79100"/>
              </a:lnSpc>
              <a:spcBef>
                <a:spcPts val="560"/>
              </a:spcBef>
              <a:tabLst>
                <a:tab pos="775970" algn="l"/>
              </a:tabLst>
            </a:pPr>
            <a:r>
              <a:rPr sz="2200" spc="-50" dirty="0">
                <a:latin typeface="Calibri"/>
                <a:cs typeface="Calibri"/>
              </a:rPr>
              <a:t>−</a:t>
            </a:r>
            <a:r>
              <a:rPr sz="2200" dirty="0">
                <a:latin typeface="Calibri"/>
                <a:cs typeface="Calibri"/>
              </a:rPr>
              <a:t>		</a:t>
            </a:r>
            <a:r>
              <a:rPr sz="2200" dirty="0">
                <a:latin typeface="Gill Sans MT"/>
                <a:cs typeface="Gill Sans MT"/>
              </a:rPr>
              <a:t>For</a:t>
            </a:r>
            <a:r>
              <a:rPr sz="2200" spc="-40" dirty="0">
                <a:latin typeface="Gill Sans MT"/>
                <a:cs typeface="Gill Sans MT"/>
              </a:rPr>
              <a:t> </a:t>
            </a:r>
            <a:r>
              <a:rPr sz="2200" spc="-10" dirty="0">
                <a:latin typeface="Gill Sans MT"/>
                <a:cs typeface="Gill Sans MT"/>
              </a:rPr>
              <a:t>example,</a:t>
            </a:r>
            <a:r>
              <a:rPr sz="2200" spc="-215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classifying</a:t>
            </a:r>
            <a:r>
              <a:rPr sz="2200" spc="-20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an</a:t>
            </a:r>
            <a:r>
              <a:rPr sz="2200" spc="-20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email</a:t>
            </a:r>
            <a:r>
              <a:rPr sz="2200" spc="-10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as</a:t>
            </a:r>
            <a:r>
              <a:rPr sz="2200" spc="-20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spam</a:t>
            </a:r>
            <a:r>
              <a:rPr sz="2200" spc="-15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or</a:t>
            </a:r>
            <a:r>
              <a:rPr sz="2200" spc="-10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not</a:t>
            </a:r>
            <a:r>
              <a:rPr sz="2200" spc="-15" dirty="0">
                <a:latin typeface="Gill Sans MT"/>
                <a:cs typeface="Gill Sans MT"/>
              </a:rPr>
              <a:t> </a:t>
            </a:r>
            <a:r>
              <a:rPr sz="2200" spc="-10" dirty="0">
                <a:latin typeface="Gill Sans MT"/>
                <a:cs typeface="Gill Sans MT"/>
              </a:rPr>
              <a:t>spam,</a:t>
            </a:r>
            <a:r>
              <a:rPr sz="2200" spc="-215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or</a:t>
            </a:r>
            <a:r>
              <a:rPr sz="2200" spc="-10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diagnosing</a:t>
            </a:r>
            <a:r>
              <a:rPr sz="2200" spc="-25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a</a:t>
            </a:r>
            <a:r>
              <a:rPr sz="2200" spc="-25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patient</a:t>
            </a:r>
            <a:r>
              <a:rPr sz="2200" spc="-10" dirty="0">
                <a:latin typeface="Gill Sans MT"/>
                <a:cs typeface="Gill Sans MT"/>
              </a:rPr>
              <a:t> </a:t>
            </a:r>
            <a:r>
              <a:rPr sz="2200" spc="-25" dirty="0">
                <a:latin typeface="Gill Sans MT"/>
                <a:cs typeface="Gill Sans MT"/>
              </a:rPr>
              <a:t>as </a:t>
            </a:r>
            <a:r>
              <a:rPr sz="2200" dirty="0">
                <a:latin typeface="Gill Sans MT"/>
                <a:cs typeface="Gill Sans MT"/>
              </a:rPr>
              <a:t>having</a:t>
            </a:r>
            <a:r>
              <a:rPr sz="2200" spc="-45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a</a:t>
            </a:r>
            <a:r>
              <a:rPr sz="2200" spc="-40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disease</a:t>
            </a:r>
            <a:r>
              <a:rPr sz="2200" spc="-40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or</a:t>
            </a:r>
            <a:r>
              <a:rPr sz="2200" spc="-35" dirty="0">
                <a:latin typeface="Gill Sans MT"/>
                <a:cs typeface="Gill Sans MT"/>
              </a:rPr>
              <a:t> </a:t>
            </a:r>
            <a:r>
              <a:rPr sz="2200" spc="-20" dirty="0">
                <a:latin typeface="Gill Sans MT"/>
                <a:cs typeface="Gill Sans MT"/>
              </a:rPr>
              <a:t>not.</a:t>
            </a:r>
            <a:endParaRPr sz="2200">
              <a:latin typeface="Gill Sans MT"/>
              <a:cs typeface="Gill Sans MT"/>
            </a:endParaRPr>
          </a:p>
          <a:p>
            <a:pPr marL="527050" marR="952500" indent="-514350">
              <a:lnSpc>
                <a:spcPct val="80000"/>
              </a:lnSpc>
              <a:spcBef>
                <a:spcPts val="990"/>
              </a:spcBef>
              <a:buAutoNum type="arabicParenR" startAt="2"/>
              <a:tabLst>
                <a:tab pos="527050" algn="l"/>
              </a:tabLst>
            </a:pPr>
            <a:r>
              <a:rPr sz="2600" dirty="0">
                <a:solidFill>
                  <a:srgbClr val="C00000"/>
                </a:solidFill>
                <a:latin typeface="Gill Sans MT"/>
                <a:cs typeface="Gill Sans MT"/>
              </a:rPr>
              <a:t>Multiclass</a:t>
            </a:r>
            <a:r>
              <a:rPr sz="2600" spc="-85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600" spc="-10" dirty="0">
                <a:solidFill>
                  <a:srgbClr val="C00000"/>
                </a:solidFill>
                <a:latin typeface="Gill Sans MT"/>
                <a:cs typeface="Gill Sans MT"/>
              </a:rPr>
              <a:t>Classification:</a:t>
            </a:r>
            <a:r>
              <a:rPr sz="2600" spc="-254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predicting</a:t>
            </a:r>
            <a:r>
              <a:rPr sz="2600" spc="-4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one</a:t>
            </a:r>
            <a:r>
              <a:rPr sz="2600" spc="-4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of</a:t>
            </a:r>
            <a:r>
              <a:rPr sz="2600" spc="-5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more</a:t>
            </a:r>
            <a:r>
              <a:rPr sz="2600" spc="-4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than</a:t>
            </a:r>
            <a:r>
              <a:rPr sz="2600" spc="-5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two</a:t>
            </a:r>
            <a:r>
              <a:rPr sz="2600" spc="-45" dirty="0">
                <a:latin typeface="Gill Sans MT"/>
                <a:cs typeface="Gill Sans MT"/>
              </a:rPr>
              <a:t> </a:t>
            </a:r>
            <a:r>
              <a:rPr sz="2600" spc="-10" dirty="0">
                <a:latin typeface="Gill Sans MT"/>
                <a:cs typeface="Gill Sans MT"/>
              </a:rPr>
              <a:t>possible outcomes.</a:t>
            </a:r>
            <a:endParaRPr sz="2600">
              <a:latin typeface="Gill Sans MT"/>
              <a:cs typeface="Gill Sans MT"/>
            </a:endParaRPr>
          </a:p>
          <a:p>
            <a:pPr marL="698500" marR="582930" indent="-228600">
              <a:lnSpc>
                <a:spcPct val="79100"/>
              </a:lnSpc>
              <a:spcBef>
                <a:spcPts val="545"/>
              </a:spcBef>
            </a:pPr>
            <a:r>
              <a:rPr sz="2200" dirty="0">
                <a:latin typeface="Calibri"/>
                <a:cs typeface="Calibri"/>
              </a:rPr>
              <a:t>−</a:t>
            </a:r>
            <a:r>
              <a:rPr sz="2200" spc="204" dirty="0">
                <a:latin typeface="Calibri"/>
                <a:cs typeface="Calibri"/>
              </a:rPr>
              <a:t> </a:t>
            </a:r>
            <a:r>
              <a:rPr sz="2200" dirty="0">
                <a:latin typeface="Gill Sans MT"/>
                <a:cs typeface="Gill Sans MT"/>
              </a:rPr>
              <a:t>For</a:t>
            </a:r>
            <a:r>
              <a:rPr sz="2200" spc="5" dirty="0">
                <a:latin typeface="Gill Sans MT"/>
                <a:cs typeface="Gill Sans MT"/>
              </a:rPr>
              <a:t> </a:t>
            </a:r>
            <a:r>
              <a:rPr sz="2200" spc="-10" dirty="0">
                <a:latin typeface="Gill Sans MT"/>
                <a:cs typeface="Gill Sans MT"/>
              </a:rPr>
              <a:t>example,</a:t>
            </a:r>
            <a:r>
              <a:rPr sz="2200" spc="-215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classifying</a:t>
            </a:r>
            <a:r>
              <a:rPr sz="2200" spc="-5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an object</a:t>
            </a:r>
            <a:r>
              <a:rPr sz="2200" spc="5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as a</a:t>
            </a:r>
            <a:r>
              <a:rPr sz="2200" spc="-5" dirty="0">
                <a:latin typeface="Gill Sans MT"/>
                <a:cs typeface="Gill Sans MT"/>
              </a:rPr>
              <a:t> </a:t>
            </a:r>
            <a:r>
              <a:rPr sz="2200" spc="-70" dirty="0">
                <a:latin typeface="Gill Sans MT"/>
                <a:cs typeface="Gill Sans MT"/>
              </a:rPr>
              <a:t>car,</a:t>
            </a:r>
            <a:r>
              <a:rPr sz="2200" spc="-215" dirty="0">
                <a:latin typeface="Gill Sans MT"/>
                <a:cs typeface="Gill Sans MT"/>
              </a:rPr>
              <a:t> </a:t>
            </a:r>
            <a:r>
              <a:rPr sz="2200" spc="-10" dirty="0">
                <a:latin typeface="Gill Sans MT"/>
                <a:cs typeface="Gill Sans MT"/>
              </a:rPr>
              <a:t>bicycle,</a:t>
            </a:r>
            <a:r>
              <a:rPr sz="2200" spc="-215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or</a:t>
            </a:r>
            <a:r>
              <a:rPr sz="2200" spc="5" dirty="0">
                <a:latin typeface="Gill Sans MT"/>
                <a:cs typeface="Gill Sans MT"/>
              </a:rPr>
              <a:t> </a:t>
            </a:r>
            <a:r>
              <a:rPr sz="2200" spc="-10" dirty="0">
                <a:latin typeface="Gill Sans MT"/>
                <a:cs typeface="Gill Sans MT"/>
              </a:rPr>
              <a:t>motorcycle,</a:t>
            </a:r>
            <a:r>
              <a:rPr sz="2200" spc="-215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or</a:t>
            </a:r>
            <a:r>
              <a:rPr sz="2200" spc="5" dirty="0">
                <a:latin typeface="Gill Sans MT"/>
                <a:cs typeface="Gill Sans MT"/>
              </a:rPr>
              <a:t> </a:t>
            </a:r>
            <a:r>
              <a:rPr sz="2200" spc="-10" dirty="0">
                <a:latin typeface="Gill Sans MT"/>
                <a:cs typeface="Gill Sans MT"/>
              </a:rPr>
              <a:t>recognizing </a:t>
            </a:r>
            <a:r>
              <a:rPr sz="2200" dirty="0">
                <a:latin typeface="Gill Sans MT"/>
                <a:cs typeface="Gill Sans MT"/>
              </a:rPr>
              <a:t>different</a:t>
            </a:r>
            <a:r>
              <a:rPr sz="2200" spc="-50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types</a:t>
            </a:r>
            <a:r>
              <a:rPr sz="2200" spc="-50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of</a:t>
            </a:r>
            <a:r>
              <a:rPr sz="2200" spc="-50" dirty="0">
                <a:latin typeface="Gill Sans MT"/>
                <a:cs typeface="Gill Sans MT"/>
              </a:rPr>
              <a:t> </a:t>
            </a:r>
            <a:r>
              <a:rPr sz="2200" spc="-10" dirty="0">
                <a:latin typeface="Gill Sans MT"/>
                <a:cs typeface="Gill Sans MT"/>
              </a:rPr>
              <a:t>fruits.</a:t>
            </a:r>
            <a:endParaRPr sz="2200">
              <a:latin typeface="Gill Sans MT"/>
              <a:cs typeface="Gill Sans MT"/>
            </a:endParaRPr>
          </a:p>
          <a:p>
            <a:pPr marL="527050" marR="5080" indent="-514350">
              <a:lnSpc>
                <a:spcPct val="80000"/>
              </a:lnSpc>
              <a:spcBef>
                <a:spcPts val="990"/>
              </a:spcBef>
              <a:buAutoNum type="arabicParenR" startAt="3"/>
              <a:tabLst>
                <a:tab pos="527050" algn="l"/>
              </a:tabLst>
            </a:pPr>
            <a:r>
              <a:rPr sz="2600" dirty="0">
                <a:solidFill>
                  <a:srgbClr val="C00000"/>
                </a:solidFill>
                <a:latin typeface="Gill Sans MT"/>
                <a:cs typeface="Gill Sans MT"/>
              </a:rPr>
              <a:t>Multilabel</a:t>
            </a:r>
            <a:r>
              <a:rPr sz="2600" spc="-80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600" spc="-10" dirty="0">
                <a:solidFill>
                  <a:srgbClr val="C00000"/>
                </a:solidFill>
                <a:latin typeface="Gill Sans MT"/>
                <a:cs typeface="Gill Sans MT"/>
              </a:rPr>
              <a:t>Classification:</a:t>
            </a:r>
            <a:r>
              <a:rPr sz="2600" spc="-254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predicting</a:t>
            </a:r>
            <a:r>
              <a:rPr sz="2600" spc="-4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one</a:t>
            </a:r>
            <a:r>
              <a:rPr sz="2600" spc="-5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or</a:t>
            </a:r>
            <a:r>
              <a:rPr sz="2600" spc="-5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more</a:t>
            </a:r>
            <a:r>
              <a:rPr sz="2600" spc="-4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outcomes</a:t>
            </a:r>
            <a:r>
              <a:rPr sz="2600" spc="-5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for</a:t>
            </a:r>
            <a:r>
              <a:rPr sz="2600" spc="-55" dirty="0">
                <a:latin typeface="Gill Sans MT"/>
                <a:cs typeface="Gill Sans MT"/>
              </a:rPr>
              <a:t> </a:t>
            </a:r>
            <a:r>
              <a:rPr sz="2600" spc="-20" dirty="0">
                <a:latin typeface="Gill Sans MT"/>
                <a:cs typeface="Gill Sans MT"/>
              </a:rPr>
              <a:t>each </a:t>
            </a:r>
            <a:r>
              <a:rPr sz="2600" spc="-10" dirty="0">
                <a:latin typeface="Gill Sans MT"/>
                <a:cs typeface="Gill Sans MT"/>
              </a:rPr>
              <a:t>sample.</a:t>
            </a:r>
            <a:r>
              <a:rPr sz="2600" spc="-254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In</a:t>
            </a:r>
            <a:r>
              <a:rPr sz="2600" spc="-7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other</a:t>
            </a:r>
            <a:r>
              <a:rPr sz="2600" spc="-35" dirty="0">
                <a:latin typeface="Gill Sans MT"/>
                <a:cs typeface="Gill Sans MT"/>
              </a:rPr>
              <a:t> </a:t>
            </a:r>
            <a:r>
              <a:rPr sz="2600" spc="-30" dirty="0">
                <a:latin typeface="Gill Sans MT"/>
                <a:cs typeface="Gill Sans MT"/>
              </a:rPr>
              <a:t>words,</a:t>
            </a:r>
            <a:r>
              <a:rPr sz="2600" spc="-254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each</a:t>
            </a:r>
            <a:r>
              <a:rPr sz="2600" spc="-3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sample</a:t>
            </a:r>
            <a:r>
              <a:rPr sz="2600" spc="-2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can</a:t>
            </a:r>
            <a:r>
              <a:rPr sz="2600" spc="-3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belong</a:t>
            </a:r>
            <a:r>
              <a:rPr sz="2600" spc="-2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to</a:t>
            </a:r>
            <a:r>
              <a:rPr sz="2600" spc="-2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multiple</a:t>
            </a:r>
            <a:r>
              <a:rPr sz="2600" spc="-3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categories</a:t>
            </a:r>
            <a:r>
              <a:rPr sz="2600" spc="-30" dirty="0">
                <a:latin typeface="Gill Sans MT"/>
                <a:cs typeface="Gill Sans MT"/>
              </a:rPr>
              <a:t> </a:t>
            </a:r>
            <a:r>
              <a:rPr sz="2600" spc="-25" dirty="0">
                <a:latin typeface="Gill Sans MT"/>
                <a:cs typeface="Gill Sans MT"/>
              </a:rPr>
              <a:t>or </a:t>
            </a:r>
            <a:r>
              <a:rPr sz="2600" dirty="0">
                <a:latin typeface="Gill Sans MT"/>
                <a:cs typeface="Gill Sans MT"/>
              </a:rPr>
              <a:t>classes</a:t>
            </a:r>
            <a:r>
              <a:rPr sz="2600" spc="-3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at</a:t>
            </a:r>
            <a:r>
              <a:rPr sz="2600" spc="-3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the</a:t>
            </a:r>
            <a:r>
              <a:rPr sz="2600" spc="-2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same</a:t>
            </a:r>
            <a:r>
              <a:rPr sz="2600" spc="-20" dirty="0">
                <a:latin typeface="Gill Sans MT"/>
                <a:cs typeface="Gill Sans MT"/>
              </a:rPr>
              <a:t> </a:t>
            </a:r>
            <a:r>
              <a:rPr sz="2600" spc="-10" dirty="0">
                <a:latin typeface="Gill Sans MT"/>
                <a:cs typeface="Gill Sans MT"/>
              </a:rPr>
              <a:t>time.</a:t>
            </a:r>
            <a:endParaRPr sz="2600">
              <a:latin typeface="Gill Sans MT"/>
              <a:cs typeface="Gill Sans MT"/>
            </a:endParaRPr>
          </a:p>
          <a:p>
            <a:pPr marL="698500" marR="701040" indent="-228600">
              <a:lnSpc>
                <a:spcPct val="79100"/>
              </a:lnSpc>
              <a:spcBef>
                <a:spcPts val="545"/>
              </a:spcBef>
            </a:pPr>
            <a:r>
              <a:rPr sz="2200" dirty="0">
                <a:latin typeface="Calibri"/>
                <a:cs typeface="Calibri"/>
              </a:rPr>
              <a:t>−</a:t>
            </a:r>
            <a:r>
              <a:rPr sz="2200" spc="155" dirty="0">
                <a:latin typeface="Calibri"/>
                <a:cs typeface="Calibri"/>
              </a:rPr>
              <a:t> </a:t>
            </a:r>
            <a:r>
              <a:rPr sz="2200" dirty="0">
                <a:latin typeface="Gill Sans MT"/>
                <a:cs typeface="Gill Sans MT"/>
              </a:rPr>
              <a:t>For</a:t>
            </a:r>
            <a:r>
              <a:rPr sz="2200" spc="-20" dirty="0">
                <a:latin typeface="Gill Sans MT"/>
                <a:cs typeface="Gill Sans MT"/>
              </a:rPr>
              <a:t> </a:t>
            </a:r>
            <a:r>
              <a:rPr sz="2200" spc="-10" dirty="0">
                <a:latin typeface="Gill Sans MT"/>
                <a:cs typeface="Gill Sans MT"/>
              </a:rPr>
              <a:t>example,</a:t>
            </a:r>
            <a:r>
              <a:rPr sz="2200" spc="-215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classifying</a:t>
            </a:r>
            <a:r>
              <a:rPr sz="2200" spc="-35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a</a:t>
            </a:r>
            <a:r>
              <a:rPr sz="2200" spc="-30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movie</a:t>
            </a:r>
            <a:r>
              <a:rPr sz="2200" spc="-30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as</a:t>
            </a:r>
            <a:r>
              <a:rPr sz="2200" spc="-25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belonging</a:t>
            </a:r>
            <a:r>
              <a:rPr sz="2200" spc="-35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to</a:t>
            </a:r>
            <a:r>
              <a:rPr sz="2200" spc="-30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multiple</a:t>
            </a:r>
            <a:r>
              <a:rPr sz="2200" spc="-30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genres</a:t>
            </a:r>
            <a:r>
              <a:rPr sz="2200" spc="-25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such</a:t>
            </a:r>
            <a:r>
              <a:rPr sz="2200" spc="-30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as</a:t>
            </a:r>
            <a:r>
              <a:rPr sz="2200" spc="-25" dirty="0">
                <a:latin typeface="Gill Sans MT"/>
                <a:cs typeface="Gill Sans MT"/>
              </a:rPr>
              <a:t> </a:t>
            </a:r>
            <a:r>
              <a:rPr sz="2200" spc="-10" dirty="0">
                <a:latin typeface="Gill Sans MT"/>
                <a:cs typeface="Gill Sans MT"/>
              </a:rPr>
              <a:t>action, </a:t>
            </a:r>
            <a:r>
              <a:rPr sz="2200" spc="-40" dirty="0">
                <a:latin typeface="Gill Sans MT"/>
                <a:cs typeface="Gill Sans MT"/>
              </a:rPr>
              <a:t>comedy,</a:t>
            </a:r>
            <a:r>
              <a:rPr sz="2200" spc="-210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and</a:t>
            </a:r>
            <a:r>
              <a:rPr sz="2200" spc="10" dirty="0">
                <a:latin typeface="Gill Sans MT"/>
                <a:cs typeface="Gill Sans MT"/>
              </a:rPr>
              <a:t> </a:t>
            </a:r>
            <a:r>
              <a:rPr sz="2200" spc="-10" dirty="0">
                <a:latin typeface="Gill Sans MT"/>
                <a:cs typeface="Gill Sans MT"/>
              </a:rPr>
              <a:t>drama.</a:t>
            </a:r>
            <a:endParaRPr sz="2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20"/>
              <a:t>Prof. Sharma T.</a:t>
            </a: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Real-</a:t>
            </a:r>
            <a:r>
              <a:rPr dirty="0"/>
              <a:t>world</a:t>
            </a:r>
            <a:r>
              <a:rPr spc="-65" dirty="0"/>
              <a:t> </a:t>
            </a:r>
            <a:r>
              <a:rPr dirty="0"/>
              <a:t>applications</a:t>
            </a:r>
            <a:r>
              <a:rPr spc="-6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spc="-10" dirty="0"/>
              <a:t>classification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434975" indent="-228600">
              <a:lnSpc>
                <a:spcPts val="3000"/>
              </a:lnSpc>
              <a:spcBef>
                <a:spcPts val="500"/>
              </a:spcBef>
            </a:pPr>
            <a:r>
              <a:rPr spc="-20" dirty="0">
                <a:solidFill>
                  <a:srgbClr val="C00000"/>
                </a:solidFill>
                <a:latin typeface="Calibri"/>
                <a:cs typeface="Calibri"/>
              </a:rPr>
              <a:t>−</a:t>
            </a:r>
            <a:r>
              <a:rPr spc="-22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C00000"/>
                </a:solidFill>
              </a:rPr>
              <a:t>Image</a:t>
            </a:r>
            <a:r>
              <a:rPr spc="-75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classification:</a:t>
            </a:r>
            <a:r>
              <a:rPr spc="-285" dirty="0">
                <a:solidFill>
                  <a:srgbClr val="C00000"/>
                </a:solidFill>
              </a:rPr>
              <a:t> </a:t>
            </a:r>
            <a:r>
              <a:rPr dirty="0"/>
              <a:t>recognizing</a:t>
            </a:r>
            <a:r>
              <a:rPr spc="-30" dirty="0"/>
              <a:t> </a:t>
            </a:r>
            <a:r>
              <a:rPr dirty="0"/>
              <a:t>objects</a:t>
            </a:r>
            <a:r>
              <a:rPr spc="-40" dirty="0"/>
              <a:t> </a:t>
            </a:r>
            <a:r>
              <a:rPr dirty="0"/>
              <a:t>or</a:t>
            </a:r>
            <a:r>
              <a:rPr spc="-30" dirty="0"/>
              <a:t> </a:t>
            </a:r>
            <a:r>
              <a:rPr dirty="0"/>
              <a:t>people</a:t>
            </a:r>
            <a:r>
              <a:rPr spc="-35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dirty="0"/>
              <a:t>images</a:t>
            </a:r>
            <a:r>
              <a:rPr spc="-40" dirty="0"/>
              <a:t> </a:t>
            </a:r>
            <a:r>
              <a:rPr spc="-25" dirty="0"/>
              <a:t>and </a:t>
            </a:r>
            <a:r>
              <a:rPr dirty="0"/>
              <a:t>categorizing</a:t>
            </a:r>
            <a:r>
              <a:rPr spc="-60" dirty="0"/>
              <a:t> </a:t>
            </a:r>
            <a:r>
              <a:rPr dirty="0"/>
              <a:t>them</a:t>
            </a:r>
            <a:r>
              <a:rPr spc="-55" dirty="0"/>
              <a:t> </a:t>
            </a:r>
            <a:r>
              <a:rPr dirty="0"/>
              <a:t>into</a:t>
            </a:r>
            <a:r>
              <a:rPr spc="-55" dirty="0"/>
              <a:t> </a:t>
            </a:r>
            <a:r>
              <a:rPr dirty="0"/>
              <a:t>specific</a:t>
            </a:r>
            <a:r>
              <a:rPr spc="-60" dirty="0"/>
              <a:t> </a:t>
            </a:r>
            <a:r>
              <a:rPr spc="-10" dirty="0"/>
              <a:t>classes</a:t>
            </a: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pc="-20" dirty="0">
                <a:solidFill>
                  <a:srgbClr val="C00000"/>
                </a:solidFill>
                <a:latin typeface="Calibri"/>
                <a:cs typeface="Calibri"/>
              </a:rPr>
              <a:t>−</a:t>
            </a:r>
            <a:r>
              <a:rPr spc="-22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C00000"/>
                </a:solidFill>
              </a:rPr>
              <a:t>Spam</a:t>
            </a:r>
            <a:r>
              <a:rPr spc="-65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filtering:</a:t>
            </a:r>
            <a:r>
              <a:rPr spc="-290" dirty="0">
                <a:solidFill>
                  <a:srgbClr val="C00000"/>
                </a:solidFill>
              </a:rPr>
              <a:t> </a:t>
            </a:r>
            <a:r>
              <a:rPr dirty="0"/>
              <a:t>classifying</a:t>
            </a:r>
            <a:r>
              <a:rPr spc="-25" dirty="0"/>
              <a:t> </a:t>
            </a:r>
            <a:r>
              <a:rPr dirty="0"/>
              <a:t>emails</a:t>
            </a:r>
            <a:r>
              <a:rPr spc="-40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dirty="0"/>
              <a:t>spam</a:t>
            </a:r>
            <a:r>
              <a:rPr spc="-3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not</a:t>
            </a:r>
            <a:r>
              <a:rPr spc="-30" dirty="0"/>
              <a:t> </a:t>
            </a:r>
            <a:r>
              <a:rPr spc="-20" dirty="0"/>
              <a:t>spam</a:t>
            </a:r>
          </a:p>
          <a:p>
            <a:pPr marL="241300" marR="5080" indent="-228600">
              <a:lnSpc>
                <a:spcPts val="3100"/>
              </a:lnSpc>
              <a:spcBef>
                <a:spcPts val="944"/>
              </a:spcBef>
            </a:pPr>
            <a:r>
              <a:rPr spc="-20" dirty="0">
                <a:solidFill>
                  <a:srgbClr val="C00000"/>
                </a:solidFill>
                <a:latin typeface="Calibri"/>
                <a:cs typeface="Calibri"/>
              </a:rPr>
              <a:t>−</a:t>
            </a:r>
            <a:r>
              <a:rPr spc="-22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C00000"/>
                </a:solidFill>
              </a:rPr>
              <a:t>Medical</a:t>
            </a:r>
            <a:r>
              <a:rPr spc="-75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diagnosis:</a:t>
            </a:r>
            <a:r>
              <a:rPr spc="-290" dirty="0">
                <a:solidFill>
                  <a:srgbClr val="C00000"/>
                </a:solidFill>
              </a:rPr>
              <a:t> </a:t>
            </a:r>
            <a:r>
              <a:rPr dirty="0"/>
              <a:t>diagnosing</a:t>
            </a:r>
            <a:r>
              <a:rPr spc="-35" dirty="0"/>
              <a:t> </a:t>
            </a:r>
            <a:r>
              <a:rPr dirty="0"/>
              <a:t>diseases</a:t>
            </a:r>
            <a:r>
              <a:rPr spc="-40" dirty="0"/>
              <a:t> </a:t>
            </a:r>
            <a:r>
              <a:rPr dirty="0"/>
              <a:t>based</a:t>
            </a:r>
            <a:r>
              <a:rPr spc="-40" dirty="0"/>
              <a:t> </a:t>
            </a:r>
            <a:r>
              <a:rPr dirty="0"/>
              <a:t>on</a:t>
            </a:r>
            <a:r>
              <a:rPr spc="-40" dirty="0"/>
              <a:t> </a:t>
            </a:r>
            <a:r>
              <a:rPr dirty="0"/>
              <a:t>symptoms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20" dirty="0"/>
              <a:t>test </a:t>
            </a:r>
            <a:r>
              <a:rPr spc="-10" dirty="0"/>
              <a:t>results</a:t>
            </a:r>
          </a:p>
          <a:p>
            <a:pPr marL="241300" marR="288290" indent="-228600">
              <a:lnSpc>
                <a:spcPts val="3000"/>
              </a:lnSpc>
              <a:spcBef>
                <a:spcPts val="985"/>
              </a:spcBef>
            </a:pPr>
            <a:r>
              <a:rPr spc="-20" dirty="0">
                <a:solidFill>
                  <a:srgbClr val="C00000"/>
                </a:solidFill>
                <a:latin typeface="Calibri"/>
                <a:cs typeface="Calibri"/>
              </a:rPr>
              <a:t>−</a:t>
            </a:r>
            <a:r>
              <a:rPr spc="-22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C00000"/>
                </a:solidFill>
              </a:rPr>
              <a:t>Credit</a:t>
            </a:r>
            <a:r>
              <a:rPr spc="-105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risk</a:t>
            </a:r>
            <a:r>
              <a:rPr spc="-55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assessment:</a:t>
            </a:r>
            <a:r>
              <a:rPr spc="-285" dirty="0">
                <a:solidFill>
                  <a:srgbClr val="C00000"/>
                </a:solidFill>
              </a:rPr>
              <a:t> </a:t>
            </a:r>
            <a:r>
              <a:rPr dirty="0"/>
              <a:t>predicting</a:t>
            </a:r>
            <a:r>
              <a:rPr spc="-4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likelihood</a:t>
            </a:r>
            <a:r>
              <a:rPr spc="-5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loan</a:t>
            </a:r>
            <a:r>
              <a:rPr spc="-50" dirty="0"/>
              <a:t> </a:t>
            </a:r>
            <a:r>
              <a:rPr spc="-10" dirty="0"/>
              <a:t>default </a:t>
            </a:r>
            <a:r>
              <a:rPr dirty="0"/>
              <a:t>based</a:t>
            </a:r>
            <a:r>
              <a:rPr spc="-55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dirty="0"/>
              <a:t>various</a:t>
            </a:r>
            <a:r>
              <a:rPr spc="-30" dirty="0"/>
              <a:t> </a:t>
            </a:r>
            <a:r>
              <a:rPr dirty="0"/>
              <a:t>factors</a:t>
            </a:r>
            <a:r>
              <a:rPr spc="-30" dirty="0"/>
              <a:t> </a:t>
            </a:r>
            <a:r>
              <a:rPr dirty="0"/>
              <a:t>such</a:t>
            </a:r>
            <a:r>
              <a:rPr spc="-25" dirty="0"/>
              <a:t> </a:t>
            </a:r>
            <a:r>
              <a:rPr dirty="0"/>
              <a:t>as</a:t>
            </a:r>
            <a:r>
              <a:rPr spc="-30" dirty="0"/>
              <a:t> </a:t>
            </a:r>
            <a:r>
              <a:rPr dirty="0"/>
              <a:t>credit</a:t>
            </a:r>
            <a:r>
              <a:rPr spc="-20" dirty="0"/>
              <a:t> </a:t>
            </a:r>
            <a:r>
              <a:rPr spc="-30" dirty="0"/>
              <a:t>history,</a:t>
            </a:r>
            <a:r>
              <a:rPr spc="-285" dirty="0"/>
              <a:t> </a:t>
            </a:r>
            <a:r>
              <a:rPr dirty="0"/>
              <a:t>income,</a:t>
            </a:r>
            <a:r>
              <a:rPr spc="-28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25" dirty="0"/>
              <a:t>job </a:t>
            </a:r>
            <a:r>
              <a:rPr spc="-10" dirty="0"/>
              <a:t>stability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2345</Words>
  <Application>Microsoft Office PowerPoint</Application>
  <PresentationFormat>Widescreen</PresentationFormat>
  <Paragraphs>242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Aptos</vt:lpstr>
      <vt:lpstr>Arial</vt:lpstr>
      <vt:lpstr>Calibri</vt:lpstr>
      <vt:lpstr>Cambria Math</vt:lpstr>
      <vt:lpstr>Gill Sans MT</vt:lpstr>
      <vt:lpstr>Gill Sans MT Italic</vt:lpstr>
      <vt:lpstr>Verdana</vt:lpstr>
      <vt:lpstr>Office Theme</vt:lpstr>
      <vt:lpstr>Classification</vt:lpstr>
      <vt:lpstr>Univariate</vt:lpstr>
      <vt:lpstr>PowerPoint Presentation</vt:lpstr>
      <vt:lpstr>Labeled vs Unlabeled data</vt:lpstr>
      <vt:lpstr>Introduction to Classification</vt:lpstr>
      <vt:lpstr>What?</vt:lpstr>
      <vt:lpstr>PowerPoint Presentation</vt:lpstr>
      <vt:lpstr>Types of classification</vt:lpstr>
      <vt:lpstr>Real-world applications of classification</vt:lpstr>
      <vt:lpstr>Real-world applications of classification</vt:lpstr>
      <vt:lpstr>Basic Terminology</vt:lpstr>
      <vt:lpstr>Feature and Target Variables</vt:lpstr>
      <vt:lpstr>Examples</vt:lpstr>
      <vt:lpstr>Model Training</vt:lpstr>
      <vt:lpstr>Prediction</vt:lpstr>
      <vt:lpstr>Overfitting and Underfitting</vt:lpstr>
      <vt:lpstr>Overfitting and Underfitting</vt:lpstr>
      <vt:lpstr>Overfitting and Underfitting</vt:lpstr>
      <vt:lpstr>Bias and Variance</vt:lpstr>
      <vt:lpstr>Bias and Variance</vt:lpstr>
      <vt:lpstr>Classification Algorithms</vt:lpstr>
      <vt:lpstr>Linear classifiers</vt:lpstr>
      <vt:lpstr>Linear classifiers</vt:lpstr>
      <vt:lpstr>Logistic Regression: Definition</vt:lpstr>
      <vt:lpstr>Logistic Regression: How it works</vt:lpstr>
      <vt:lpstr>Logistic Regression: How it works</vt:lpstr>
      <vt:lpstr>Model Selection and Evaluation</vt:lpstr>
      <vt:lpstr>Training,Training and Validation datasets</vt:lpstr>
      <vt:lpstr>Training,Training and Validation datasets</vt:lpstr>
      <vt:lpstr>Testing,Training and Validation datasets</vt:lpstr>
      <vt:lpstr>Metrics for evaluating classification models</vt:lpstr>
      <vt:lpstr>Accuracy</vt:lpstr>
      <vt:lpstr>Confusion Matrix</vt:lpstr>
      <vt:lpstr>Precision</vt:lpstr>
      <vt:lpstr>Recall</vt:lpstr>
      <vt:lpstr>F1 score</vt:lpstr>
      <vt:lpstr>ROC curve</vt:lpstr>
      <vt:lpstr>ROC curve</vt:lpstr>
      <vt:lpstr>AUC</vt:lpstr>
      <vt:lpstr>Demo: 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TEENA</cp:lastModifiedBy>
  <cp:revision>3</cp:revision>
  <dcterms:created xsi:type="dcterms:W3CDTF">2024-06-13T08:01:52Z</dcterms:created>
  <dcterms:modified xsi:type="dcterms:W3CDTF">2024-09-18T16:31:30Z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2023-02-14T00:00:00Z</vt:filetime>
  </property>
  <property fmtid="{D5CDD505-2E9C-101B-9397-08002B2CF9AE}" pid="3" name="LastSaved">
    <vt:filetime>2024-06-13T00:00:00Z</vt:filetime>
  </property>
  <property fmtid="{D5CDD505-2E9C-101B-9397-08002B2CF9AE}" pid="4" name="Producer">
    <vt:lpwstr>macOS Version 12.5 (Build 21G72) Quartz PDFContext</vt:lpwstr>
  </property>
</Properties>
</file>