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3" r:id="rId2"/>
    <p:sldId id="256" r:id="rId3"/>
    <p:sldId id="270" r:id="rId4"/>
    <p:sldId id="283" r:id="rId5"/>
    <p:sldId id="271" r:id="rId6"/>
    <p:sldId id="272" r:id="rId7"/>
    <p:sldId id="273" r:id="rId8"/>
    <p:sldId id="274" r:id="rId9"/>
    <p:sldId id="275" r:id="rId10"/>
    <p:sldId id="286" r:id="rId11"/>
    <p:sldId id="277" r:id="rId12"/>
    <p:sldId id="287" r:id="rId13"/>
    <p:sldId id="288" r:id="rId14"/>
    <p:sldId id="289" r:id="rId15"/>
    <p:sldId id="290" r:id="rId16"/>
    <p:sldId id="278" r:id="rId17"/>
    <p:sldId id="284" r:id="rId18"/>
    <p:sldId id="279" r:id="rId19"/>
    <p:sldId id="280" r:id="rId20"/>
    <p:sldId id="291" r:id="rId21"/>
    <p:sldId id="258"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93" autoAdjust="0"/>
  </p:normalViewPr>
  <p:slideViewPr>
    <p:cSldViewPr snapToGrid="0">
      <p:cViewPr varScale="1">
        <p:scale>
          <a:sx n="68" d="100"/>
          <a:sy n="68" d="100"/>
        </p:scale>
        <p:origin x="12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10424-D810-4256-89B6-789247879CF3}" type="datetimeFigureOut">
              <a:rPr lang="en-CA" smtClean="0"/>
              <a:t>2024-10-16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C2587-6731-4402-88B7-9FE898CFE7A5}" type="slidenum">
              <a:rPr lang="en-CA" smtClean="0"/>
              <a:t>‹#›</a:t>
            </a:fld>
            <a:endParaRPr lang="en-CA"/>
          </a:p>
        </p:txBody>
      </p:sp>
    </p:spTree>
    <p:extLst>
      <p:ext uri="{BB962C8B-B14F-4D97-AF65-F5344CB8AC3E}">
        <p14:creationId xmlns:p14="http://schemas.microsoft.com/office/powerpoint/2010/main" val="277159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20C2587-6731-4402-88B7-9FE898CFE7A5}" type="slidenum">
              <a:rPr lang="en-CA" smtClean="0"/>
              <a:t>10</a:t>
            </a:fld>
            <a:endParaRPr lang="en-CA"/>
          </a:p>
        </p:txBody>
      </p:sp>
    </p:spTree>
    <p:extLst>
      <p:ext uri="{BB962C8B-B14F-4D97-AF65-F5344CB8AC3E}">
        <p14:creationId xmlns:p14="http://schemas.microsoft.com/office/powerpoint/2010/main" val="225491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C2187-31E2-A3FC-70A0-C867F5C1E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7DCF8-31EE-4908-F31C-BBDEA2A0A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DEE5CC-E47B-5C39-DBAB-B7E8FA76B59F}"/>
              </a:ext>
            </a:extLst>
          </p:cNvPr>
          <p:cNvSpPr>
            <a:spLocks noGrp="1"/>
          </p:cNvSpPr>
          <p:nvPr>
            <p:ph type="body" idx="1"/>
          </p:nvPr>
        </p:nvSpPr>
        <p:spPr/>
        <p:txBody>
          <a:bodyPr/>
          <a:lstStyle/>
          <a:p>
            <a:r>
              <a:rPr lang="en-CA" dirty="0"/>
              <a:t>The calculation of this particular max margin can be shown something mathematically like this. Let us assume that this is our HP and this is the first support vector and this is second SP. What actually happens over here is that for this particular HP, we will write this eq. Now when I write something like this, on this particular side, on this side, for this particular SV, we will get this eq. and for this particular SV, we will get this eq. Means if we go beyond this, one side we get less than -1 and on another side it will be greater than or equal to +1. </a:t>
            </a:r>
            <a:r>
              <a:rPr lang="en-CA" dirty="0" err="1"/>
              <a:t>Bc</a:t>
            </a:r>
            <a:r>
              <a:rPr lang="en-CA" dirty="0"/>
              <a:t> of that from here to here we get distance 1 and from here to here we will get dist. 1 for each and every support vectors. So, what we need to do over here is we need to get a hyperplane where we get the max. value for this particular condition i.e. If we get this particular max value that particular w should be considered, that we can say the final HP over here also called optimal hyperplane or HP with max margin.</a:t>
            </a:r>
          </a:p>
        </p:txBody>
      </p:sp>
      <p:sp>
        <p:nvSpPr>
          <p:cNvPr id="4" name="Slide Number Placeholder 3">
            <a:extLst>
              <a:ext uri="{FF2B5EF4-FFF2-40B4-BE49-F238E27FC236}">
                <a16:creationId xmlns:a16="http://schemas.microsoft.com/office/drawing/2014/main" id="{4916366D-CE66-6D2B-C951-945260845C02}"/>
              </a:ext>
            </a:extLst>
          </p:cNvPr>
          <p:cNvSpPr>
            <a:spLocks noGrp="1"/>
          </p:cNvSpPr>
          <p:nvPr>
            <p:ph type="sldNum" sz="quarter" idx="5"/>
          </p:nvPr>
        </p:nvSpPr>
        <p:spPr/>
        <p:txBody>
          <a:bodyPr/>
          <a:lstStyle/>
          <a:p>
            <a:fld id="{520C2587-6731-4402-88B7-9FE898CFE7A5}" type="slidenum">
              <a:rPr lang="en-CA" smtClean="0"/>
              <a:t>12</a:t>
            </a:fld>
            <a:endParaRPr lang="en-CA"/>
          </a:p>
        </p:txBody>
      </p:sp>
    </p:spTree>
    <p:extLst>
      <p:ext uri="{BB962C8B-B14F-4D97-AF65-F5344CB8AC3E}">
        <p14:creationId xmlns:p14="http://schemas.microsoft.com/office/powerpoint/2010/main" val="159830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E096-DB8F-91AA-54DF-023EBBD0F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1979B3-2B6F-A04A-7829-25632371F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27C1A2-0309-F842-7619-79EDC6FBE594}"/>
              </a:ext>
            </a:extLst>
          </p:cNvPr>
          <p:cNvSpPr>
            <a:spLocks noGrp="1"/>
          </p:cNvSpPr>
          <p:nvPr>
            <p:ph type="dt" sz="half" idx="10"/>
          </p:nvPr>
        </p:nvSpPr>
        <p:spPr/>
        <p:txBody>
          <a:bodyPr/>
          <a:lstStyle/>
          <a:p>
            <a:fld id="{D179E0CD-1E35-4FC4-BAC1-E5934648A77C}" type="datetime1">
              <a:rPr lang="en-CA" smtClean="0"/>
              <a:t>2024-10-16</a:t>
            </a:fld>
            <a:endParaRPr lang="en-CA"/>
          </a:p>
        </p:txBody>
      </p:sp>
      <p:sp>
        <p:nvSpPr>
          <p:cNvPr id="5" name="Footer Placeholder 4">
            <a:extLst>
              <a:ext uri="{FF2B5EF4-FFF2-40B4-BE49-F238E27FC236}">
                <a16:creationId xmlns:a16="http://schemas.microsoft.com/office/drawing/2014/main" id="{AD172561-7447-E5A8-BA25-FDA3776D075D}"/>
              </a:ext>
            </a:extLst>
          </p:cNvPr>
          <p:cNvSpPr>
            <a:spLocks noGrp="1"/>
          </p:cNvSpPr>
          <p:nvPr>
            <p:ph type="ftr" sz="quarter" idx="11"/>
          </p:nvPr>
        </p:nvSpPr>
        <p:spPr/>
        <p:txBody>
          <a:bodyPr/>
          <a:lstStyle/>
          <a:p>
            <a:r>
              <a:rPr lang="en-CA"/>
              <a:t>Dr. Sharma T</a:t>
            </a:r>
          </a:p>
        </p:txBody>
      </p:sp>
      <p:sp>
        <p:nvSpPr>
          <p:cNvPr id="6" name="Slide Number Placeholder 5">
            <a:extLst>
              <a:ext uri="{FF2B5EF4-FFF2-40B4-BE49-F238E27FC236}">
                <a16:creationId xmlns:a16="http://schemas.microsoft.com/office/drawing/2014/main" id="{8F79E970-4431-0A00-813A-B2F32C2764AF}"/>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287427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7828-1962-2977-5067-FE7EEE1A87E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AD15D3-E7D4-7DC7-393C-529E6C0FB7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597D33-9E04-B027-34AC-150F6AA13D6B}"/>
              </a:ext>
            </a:extLst>
          </p:cNvPr>
          <p:cNvSpPr>
            <a:spLocks noGrp="1"/>
          </p:cNvSpPr>
          <p:nvPr>
            <p:ph type="dt" sz="half" idx="10"/>
          </p:nvPr>
        </p:nvSpPr>
        <p:spPr/>
        <p:txBody>
          <a:bodyPr/>
          <a:lstStyle/>
          <a:p>
            <a:fld id="{51814D6C-2C74-4278-AFE4-B1274753D30F}" type="datetime1">
              <a:rPr lang="en-CA" smtClean="0"/>
              <a:t>2024-10-16</a:t>
            </a:fld>
            <a:endParaRPr lang="en-CA"/>
          </a:p>
        </p:txBody>
      </p:sp>
      <p:sp>
        <p:nvSpPr>
          <p:cNvPr id="5" name="Footer Placeholder 4">
            <a:extLst>
              <a:ext uri="{FF2B5EF4-FFF2-40B4-BE49-F238E27FC236}">
                <a16:creationId xmlns:a16="http://schemas.microsoft.com/office/drawing/2014/main" id="{4B96AB5F-CBAD-0FD0-9CF3-DEE8DC300334}"/>
              </a:ext>
            </a:extLst>
          </p:cNvPr>
          <p:cNvSpPr>
            <a:spLocks noGrp="1"/>
          </p:cNvSpPr>
          <p:nvPr>
            <p:ph type="ftr" sz="quarter" idx="11"/>
          </p:nvPr>
        </p:nvSpPr>
        <p:spPr/>
        <p:txBody>
          <a:bodyPr/>
          <a:lstStyle/>
          <a:p>
            <a:r>
              <a:rPr lang="en-CA"/>
              <a:t>Dr. Sharma T</a:t>
            </a:r>
          </a:p>
        </p:txBody>
      </p:sp>
      <p:sp>
        <p:nvSpPr>
          <p:cNvPr id="6" name="Slide Number Placeholder 5">
            <a:extLst>
              <a:ext uri="{FF2B5EF4-FFF2-40B4-BE49-F238E27FC236}">
                <a16:creationId xmlns:a16="http://schemas.microsoft.com/office/drawing/2014/main" id="{7F215CF9-AF45-0920-730B-8E4D84340601}"/>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138550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11D70-2AF8-F97D-EB40-972D7696EA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744229-2C18-B5CA-F87F-B71A0BC2C6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DDEE8A-8B62-EF06-5B86-B85796B81995}"/>
              </a:ext>
            </a:extLst>
          </p:cNvPr>
          <p:cNvSpPr>
            <a:spLocks noGrp="1"/>
          </p:cNvSpPr>
          <p:nvPr>
            <p:ph type="dt" sz="half" idx="10"/>
          </p:nvPr>
        </p:nvSpPr>
        <p:spPr/>
        <p:txBody>
          <a:bodyPr/>
          <a:lstStyle/>
          <a:p>
            <a:fld id="{8360A90D-1B14-403C-B41B-A085E8966B2C}" type="datetime1">
              <a:rPr lang="en-CA" smtClean="0"/>
              <a:t>2024-10-16</a:t>
            </a:fld>
            <a:endParaRPr lang="en-CA"/>
          </a:p>
        </p:txBody>
      </p:sp>
      <p:sp>
        <p:nvSpPr>
          <p:cNvPr id="5" name="Footer Placeholder 4">
            <a:extLst>
              <a:ext uri="{FF2B5EF4-FFF2-40B4-BE49-F238E27FC236}">
                <a16:creationId xmlns:a16="http://schemas.microsoft.com/office/drawing/2014/main" id="{F58FDDD7-7B2F-23FD-86D0-80963E1A9199}"/>
              </a:ext>
            </a:extLst>
          </p:cNvPr>
          <p:cNvSpPr>
            <a:spLocks noGrp="1"/>
          </p:cNvSpPr>
          <p:nvPr>
            <p:ph type="ftr" sz="quarter" idx="11"/>
          </p:nvPr>
        </p:nvSpPr>
        <p:spPr/>
        <p:txBody>
          <a:bodyPr/>
          <a:lstStyle/>
          <a:p>
            <a:r>
              <a:rPr lang="en-CA"/>
              <a:t>Dr. Sharma T</a:t>
            </a:r>
          </a:p>
        </p:txBody>
      </p:sp>
      <p:sp>
        <p:nvSpPr>
          <p:cNvPr id="6" name="Slide Number Placeholder 5">
            <a:extLst>
              <a:ext uri="{FF2B5EF4-FFF2-40B4-BE49-F238E27FC236}">
                <a16:creationId xmlns:a16="http://schemas.microsoft.com/office/drawing/2014/main" id="{A6A1B3D6-D1F0-495D-2B07-6ED770E10EC5}"/>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338053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F032-70C9-E22F-2F73-A1A09761817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1CFC0D1-9DCA-E0CB-604F-88AC15C2E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332928-C952-A478-977C-A33399BF15D6}"/>
              </a:ext>
            </a:extLst>
          </p:cNvPr>
          <p:cNvSpPr>
            <a:spLocks noGrp="1"/>
          </p:cNvSpPr>
          <p:nvPr>
            <p:ph type="dt" sz="half" idx="10"/>
          </p:nvPr>
        </p:nvSpPr>
        <p:spPr/>
        <p:txBody>
          <a:bodyPr/>
          <a:lstStyle/>
          <a:p>
            <a:fld id="{832E79A8-751B-48E7-93EF-80A8C372AD69}" type="datetime1">
              <a:rPr lang="en-CA" smtClean="0"/>
              <a:t>2024-10-16</a:t>
            </a:fld>
            <a:endParaRPr lang="en-CA"/>
          </a:p>
        </p:txBody>
      </p:sp>
      <p:sp>
        <p:nvSpPr>
          <p:cNvPr id="5" name="Footer Placeholder 4">
            <a:extLst>
              <a:ext uri="{FF2B5EF4-FFF2-40B4-BE49-F238E27FC236}">
                <a16:creationId xmlns:a16="http://schemas.microsoft.com/office/drawing/2014/main" id="{736F31D4-B234-D645-22C6-50AD746DDA49}"/>
              </a:ext>
            </a:extLst>
          </p:cNvPr>
          <p:cNvSpPr>
            <a:spLocks noGrp="1"/>
          </p:cNvSpPr>
          <p:nvPr>
            <p:ph type="ftr" sz="quarter" idx="11"/>
          </p:nvPr>
        </p:nvSpPr>
        <p:spPr/>
        <p:txBody>
          <a:bodyPr/>
          <a:lstStyle/>
          <a:p>
            <a:r>
              <a:rPr lang="en-CA"/>
              <a:t>Dr. Sharma T</a:t>
            </a:r>
          </a:p>
        </p:txBody>
      </p:sp>
      <p:sp>
        <p:nvSpPr>
          <p:cNvPr id="6" name="Slide Number Placeholder 5">
            <a:extLst>
              <a:ext uri="{FF2B5EF4-FFF2-40B4-BE49-F238E27FC236}">
                <a16:creationId xmlns:a16="http://schemas.microsoft.com/office/drawing/2014/main" id="{C2BD2FA1-CDA7-DB55-F424-8EA15B47EA2A}"/>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6328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A4E-BD24-505A-3F86-D2663F1D1A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ECE508D-E6D5-D1B5-B410-FA08BF4327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7482D-7E0C-BD15-F7B9-36B787B8CDF7}"/>
              </a:ext>
            </a:extLst>
          </p:cNvPr>
          <p:cNvSpPr>
            <a:spLocks noGrp="1"/>
          </p:cNvSpPr>
          <p:nvPr>
            <p:ph type="dt" sz="half" idx="10"/>
          </p:nvPr>
        </p:nvSpPr>
        <p:spPr/>
        <p:txBody>
          <a:bodyPr/>
          <a:lstStyle/>
          <a:p>
            <a:fld id="{334DB354-54A5-4D25-A8B6-252FEF365620}" type="datetime1">
              <a:rPr lang="en-CA" smtClean="0"/>
              <a:t>2024-10-16</a:t>
            </a:fld>
            <a:endParaRPr lang="en-CA"/>
          </a:p>
        </p:txBody>
      </p:sp>
      <p:sp>
        <p:nvSpPr>
          <p:cNvPr id="5" name="Footer Placeholder 4">
            <a:extLst>
              <a:ext uri="{FF2B5EF4-FFF2-40B4-BE49-F238E27FC236}">
                <a16:creationId xmlns:a16="http://schemas.microsoft.com/office/drawing/2014/main" id="{81FB07AE-FE06-AD51-B012-E6C13EB11F17}"/>
              </a:ext>
            </a:extLst>
          </p:cNvPr>
          <p:cNvSpPr>
            <a:spLocks noGrp="1"/>
          </p:cNvSpPr>
          <p:nvPr>
            <p:ph type="ftr" sz="quarter" idx="11"/>
          </p:nvPr>
        </p:nvSpPr>
        <p:spPr/>
        <p:txBody>
          <a:bodyPr/>
          <a:lstStyle/>
          <a:p>
            <a:r>
              <a:rPr lang="en-CA"/>
              <a:t>Dr. Sharma T</a:t>
            </a:r>
          </a:p>
        </p:txBody>
      </p:sp>
      <p:sp>
        <p:nvSpPr>
          <p:cNvPr id="6" name="Slide Number Placeholder 5">
            <a:extLst>
              <a:ext uri="{FF2B5EF4-FFF2-40B4-BE49-F238E27FC236}">
                <a16:creationId xmlns:a16="http://schemas.microsoft.com/office/drawing/2014/main" id="{C3F4E6CD-F2E7-4822-63FE-D7025CC88304}"/>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327287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4FE3-A1B2-79ED-F9DC-16D73081B32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44735A5-3271-9C8E-6D6B-95CD61B697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8EF7983-E16C-14B5-B688-8EB7E319B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ED60CD5-0766-4349-4351-143A24C599F8}"/>
              </a:ext>
            </a:extLst>
          </p:cNvPr>
          <p:cNvSpPr>
            <a:spLocks noGrp="1"/>
          </p:cNvSpPr>
          <p:nvPr>
            <p:ph type="dt" sz="half" idx="10"/>
          </p:nvPr>
        </p:nvSpPr>
        <p:spPr/>
        <p:txBody>
          <a:bodyPr/>
          <a:lstStyle/>
          <a:p>
            <a:fld id="{C10391E7-1F51-473B-955A-F161FD1ADD26}" type="datetime1">
              <a:rPr lang="en-CA" smtClean="0"/>
              <a:t>2024-10-16</a:t>
            </a:fld>
            <a:endParaRPr lang="en-CA"/>
          </a:p>
        </p:txBody>
      </p:sp>
      <p:sp>
        <p:nvSpPr>
          <p:cNvPr id="6" name="Footer Placeholder 5">
            <a:extLst>
              <a:ext uri="{FF2B5EF4-FFF2-40B4-BE49-F238E27FC236}">
                <a16:creationId xmlns:a16="http://schemas.microsoft.com/office/drawing/2014/main" id="{D9796267-6C82-A220-3C6B-770B3E903135}"/>
              </a:ext>
            </a:extLst>
          </p:cNvPr>
          <p:cNvSpPr>
            <a:spLocks noGrp="1"/>
          </p:cNvSpPr>
          <p:nvPr>
            <p:ph type="ftr" sz="quarter" idx="11"/>
          </p:nvPr>
        </p:nvSpPr>
        <p:spPr/>
        <p:txBody>
          <a:bodyPr/>
          <a:lstStyle/>
          <a:p>
            <a:r>
              <a:rPr lang="en-CA"/>
              <a:t>Dr. Sharma T</a:t>
            </a:r>
          </a:p>
        </p:txBody>
      </p:sp>
      <p:sp>
        <p:nvSpPr>
          <p:cNvPr id="7" name="Slide Number Placeholder 6">
            <a:extLst>
              <a:ext uri="{FF2B5EF4-FFF2-40B4-BE49-F238E27FC236}">
                <a16:creationId xmlns:a16="http://schemas.microsoft.com/office/drawing/2014/main" id="{390E9D05-C85A-82B9-1C5E-59949A36A9F9}"/>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358023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C78B-B7E0-97C5-7635-099352F5E40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6747837-A936-18AC-E2D7-BD2570D88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42E241-5BBB-D397-77B8-D8663F7B7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0D4865D-18D1-275E-DD37-367371356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99B76-D1A7-8606-E06D-9687779068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F5BD30E-A501-4033-D009-22A6E208B617}"/>
              </a:ext>
            </a:extLst>
          </p:cNvPr>
          <p:cNvSpPr>
            <a:spLocks noGrp="1"/>
          </p:cNvSpPr>
          <p:nvPr>
            <p:ph type="dt" sz="half" idx="10"/>
          </p:nvPr>
        </p:nvSpPr>
        <p:spPr/>
        <p:txBody>
          <a:bodyPr/>
          <a:lstStyle/>
          <a:p>
            <a:fld id="{030192DE-B30F-478C-82AD-3AA169A422D1}" type="datetime1">
              <a:rPr lang="en-CA" smtClean="0"/>
              <a:t>2024-10-16</a:t>
            </a:fld>
            <a:endParaRPr lang="en-CA"/>
          </a:p>
        </p:txBody>
      </p:sp>
      <p:sp>
        <p:nvSpPr>
          <p:cNvPr id="8" name="Footer Placeholder 7">
            <a:extLst>
              <a:ext uri="{FF2B5EF4-FFF2-40B4-BE49-F238E27FC236}">
                <a16:creationId xmlns:a16="http://schemas.microsoft.com/office/drawing/2014/main" id="{1D1D1908-FD43-5D30-928B-DBCCD46E7E64}"/>
              </a:ext>
            </a:extLst>
          </p:cNvPr>
          <p:cNvSpPr>
            <a:spLocks noGrp="1"/>
          </p:cNvSpPr>
          <p:nvPr>
            <p:ph type="ftr" sz="quarter" idx="11"/>
          </p:nvPr>
        </p:nvSpPr>
        <p:spPr/>
        <p:txBody>
          <a:bodyPr/>
          <a:lstStyle/>
          <a:p>
            <a:r>
              <a:rPr lang="en-CA"/>
              <a:t>Dr. Sharma T</a:t>
            </a:r>
          </a:p>
        </p:txBody>
      </p:sp>
      <p:sp>
        <p:nvSpPr>
          <p:cNvPr id="9" name="Slide Number Placeholder 8">
            <a:extLst>
              <a:ext uri="{FF2B5EF4-FFF2-40B4-BE49-F238E27FC236}">
                <a16:creationId xmlns:a16="http://schemas.microsoft.com/office/drawing/2014/main" id="{1593EC57-98BC-08D1-8132-5B75BF69685F}"/>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387734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CF45-3527-D852-4E10-F8F76236489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EDD7D0D-F1EE-659F-8943-3AC8B0FC7957}"/>
              </a:ext>
            </a:extLst>
          </p:cNvPr>
          <p:cNvSpPr>
            <a:spLocks noGrp="1"/>
          </p:cNvSpPr>
          <p:nvPr>
            <p:ph type="dt" sz="half" idx="10"/>
          </p:nvPr>
        </p:nvSpPr>
        <p:spPr/>
        <p:txBody>
          <a:bodyPr/>
          <a:lstStyle/>
          <a:p>
            <a:fld id="{C3CAD9BA-505F-461E-B48B-40C0113DB272}" type="datetime1">
              <a:rPr lang="en-CA" smtClean="0"/>
              <a:t>2024-10-16</a:t>
            </a:fld>
            <a:endParaRPr lang="en-CA"/>
          </a:p>
        </p:txBody>
      </p:sp>
      <p:sp>
        <p:nvSpPr>
          <p:cNvPr id="4" name="Footer Placeholder 3">
            <a:extLst>
              <a:ext uri="{FF2B5EF4-FFF2-40B4-BE49-F238E27FC236}">
                <a16:creationId xmlns:a16="http://schemas.microsoft.com/office/drawing/2014/main" id="{DEFDD7CB-59C8-8676-C7AC-2D233BA3576A}"/>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F9E0A4B6-3E4F-A074-291B-B60E780E58D6}"/>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64686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37567-4233-F205-1F55-04180BAEB4CA}"/>
              </a:ext>
            </a:extLst>
          </p:cNvPr>
          <p:cNvSpPr>
            <a:spLocks noGrp="1"/>
          </p:cNvSpPr>
          <p:nvPr>
            <p:ph type="dt" sz="half" idx="10"/>
          </p:nvPr>
        </p:nvSpPr>
        <p:spPr/>
        <p:txBody>
          <a:bodyPr/>
          <a:lstStyle/>
          <a:p>
            <a:fld id="{0AB8E84D-B950-47C5-9882-DB9ACB5C06F0}" type="datetime1">
              <a:rPr lang="en-CA" smtClean="0"/>
              <a:t>2024-10-16</a:t>
            </a:fld>
            <a:endParaRPr lang="en-CA"/>
          </a:p>
        </p:txBody>
      </p:sp>
      <p:sp>
        <p:nvSpPr>
          <p:cNvPr id="3" name="Footer Placeholder 2">
            <a:extLst>
              <a:ext uri="{FF2B5EF4-FFF2-40B4-BE49-F238E27FC236}">
                <a16:creationId xmlns:a16="http://schemas.microsoft.com/office/drawing/2014/main" id="{99120499-8D19-1889-8FF7-E2D2C0D93297}"/>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766B0CE0-BE66-5EED-D53A-A9C81A8A826F}"/>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175134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6BFB-1C01-A1E9-CCCA-0CB1225FE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17B9194-7A55-FE3C-3DD5-0C2D337A2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AD7FF2-89A2-E613-2E42-A53F1EC4E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1875A-3C6B-6F62-CAD7-3D29560CCDB0}"/>
              </a:ext>
            </a:extLst>
          </p:cNvPr>
          <p:cNvSpPr>
            <a:spLocks noGrp="1"/>
          </p:cNvSpPr>
          <p:nvPr>
            <p:ph type="dt" sz="half" idx="10"/>
          </p:nvPr>
        </p:nvSpPr>
        <p:spPr/>
        <p:txBody>
          <a:bodyPr/>
          <a:lstStyle/>
          <a:p>
            <a:fld id="{EEED7D80-4DB6-436A-8C2B-9D2FB97C7A02}" type="datetime1">
              <a:rPr lang="en-CA" smtClean="0"/>
              <a:t>2024-10-16</a:t>
            </a:fld>
            <a:endParaRPr lang="en-CA"/>
          </a:p>
        </p:txBody>
      </p:sp>
      <p:sp>
        <p:nvSpPr>
          <p:cNvPr id="6" name="Footer Placeholder 5">
            <a:extLst>
              <a:ext uri="{FF2B5EF4-FFF2-40B4-BE49-F238E27FC236}">
                <a16:creationId xmlns:a16="http://schemas.microsoft.com/office/drawing/2014/main" id="{00B64103-7AAD-3A67-F4E3-CECE7B3B46CE}"/>
              </a:ext>
            </a:extLst>
          </p:cNvPr>
          <p:cNvSpPr>
            <a:spLocks noGrp="1"/>
          </p:cNvSpPr>
          <p:nvPr>
            <p:ph type="ftr" sz="quarter" idx="11"/>
          </p:nvPr>
        </p:nvSpPr>
        <p:spPr/>
        <p:txBody>
          <a:bodyPr/>
          <a:lstStyle/>
          <a:p>
            <a:r>
              <a:rPr lang="en-CA"/>
              <a:t>Dr. Sharma T</a:t>
            </a:r>
          </a:p>
        </p:txBody>
      </p:sp>
      <p:sp>
        <p:nvSpPr>
          <p:cNvPr id="7" name="Slide Number Placeholder 6">
            <a:extLst>
              <a:ext uri="{FF2B5EF4-FFF2-40B4-BE49-F238E27FC236}">
                <a16:creationId xmlns:a16="http://schemas.microsoft.com/office/drawing/2014/main" id="{6839A9E8-808F-7E9D-0EE3-7ADBBDA62437}"/>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413625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16C8-FAA2-6316-C367-EAF9C7999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176611E-1346-41F0-605D-D0343F62C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1871417-8B8F-19F6-547D-92DE83C0A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6ED36-1829-ADC4-34DC-8C7A004DE077}"/>
              </a:ext>
            </a:extLst>
          </p:cNvPr>
          <p:cNvSpPr>
            <a:spLocks noGrp="1"/>
          </p:cNvSpPr>
          <p:nvPr>
            <p:ph type="dt" sz="half" idx="10"/>
          </p:nvPr>
        </p:nvSpPr>
        <p:spPr/>
        <p:txBody>
          <a:bodyPr/>
          <a:lstStyle/>
          <a:p>
            <a:fld id="{0ACA9AC1-D8DE-4809-8E9E-3D5E87768499}" type="datetime1">
              <a:rPr lang="en-CA" smtClean="0"/>
              <a:t>2024-10-16</a:t>
            </a:fld>
            <a:endParaRPr lang="en-CA"/>
          </a:p>
        </p:txBody>
      </p:sp>
      <p:sp>
        <p:nvSpPr>
          <p:cNvPr id="6" name="Footer Placeholder 5">
            <a:extLst>
              <a:ext uri="{FF2B5EF4-FFF2-40B4-BE49-F238E27FC236}">
                <a16:creationId xmlns:a16="http://schemas.microsoft.com/office/drawing/2014/main" id="{10A1E05F-0F95-0E4C-4D58-20C7BAEEFF8C}"/>
              </a:ext>
            </a:extLst>
          </p:cNvPr>
          <p:cNvSpPr>
            <a:spLocks noGrp="1"/>
          </p:cNvSpPr>
          <p:nvPr>
            <p:ph type="ftr" sz="quarter" idx="11"/>
          </p:nvPr>
        </p:nvSpPr>
        <p:spPr/>
        <p:txBody>
          <a:bodyPr/>
          <a:lstStyle/>
          <a:p>
            <a:r>
              <a:rPr lang="en-CA"/>
              <a:t>Dr. Sharma T</a:t>
            </a:r>
          </a:p>
        </p:txBody>
      </p:sp>
      <p:sp>
        <p:nvSpPr>
          <p:cNvPr id="7" name="Slide Number Placeholder 6">
            <a:extLst>
              <a:ext uri="{FF2B5EF4-FFF2-40B4-BE49-F238E27FC236}">
                <a16:creationId xmlns:a16="http://schemas.microsoft.com/office/drawing/2014/main" id="{1D6C6698-DC1D-7311-B6BD-197944CEEFEC}"/>
              </a:ext>
            </a:extLst>
          </p:cNvPr>
          <p:cNvSpPr>
            <a:spLocks noGrp="1"/>
          </p:cNvSpPr>
          <p:nvPr>
            <p:ph type="sldNum" sz="quarter" idx="12"/>
          </p:nvPr>
        </p:nvSpPr>
        <p:spPr/>
        <p:txBody>
          <a:bodyPr/>
          <a:lstStyle/>
          <a:p>
            <a:fld id="{B007BCC5-C7C0-4679-90CF-D0812B41D13E}" type="slidenum">
              <a:rPr lang="en-CA" smtClean="0"/>
              <a:t>‹#›</a:t>
            </a:fld>
            <a:endParaRPr lang="en-CA"/>
          </a:p>
        </p:txBody>
      </p:sp>
    </p:spTree>
    <p:extLst>
      <p:ext uri="{BB962C8B-B14F-4D97-AF65-F5344CB8AC3E}">
        <p14:creationId xmlns:p14="http://schemas.microsoft.com/office/powerpoint/2010/main" val="45069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68723-9D74-A13D-562D-6D860EEE2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8C52C4D-4F27-1543-1FD5-CCDC28208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0B2025-19CF-8101-A8B7-C159CC82E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E0ECF3-68BA-4097-9075-B32B53B67E17}" type="datetime1">
              <a:rPr lang="en-CA" smtClean="0"/>
              <a:t>2024-10-16</a:t>
            </a:fld>
            <a:endParaRPr lang="en-CA"/>
          </a:p>
        </p:txBody>
      </p:sp>
      <p:sp>
        <p:nvSpPr>
          <p:cNvPr id="5" name="Footer Placeholder 4">
            <a:extLst>
              <a:ext uri="{FF2B5EF4-FFF2-40B4-BE49-F238E27FC236}">
                <a16:creationId xmlns:a16="http://schemas.microsoft.com/office/drawing/2014/main" id="{0BAFAF57-1086-6E9D-E8FB-6AE5FC2F9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CA"/>
              <a:t>Dr. Sharma T</a:t>
            </a:r>
          </a:p>
        </p:txBody>
      </p:sp>
      <p:sp>
        <p:nvSpPr>
          <p:cNvPr id="6" name="Slide Number Placeholder 5">
            <a:extLst>
              <a:ext uri="{FF2B5EF4-FFF2-40B4-BE49-F238E27FC236}">
                <a16:creationId xmlns:a16="http://schemas.microsoft.com/office/drawing/2014/main" id="{D85F7D94-B9C8-42E4-DE4B-D6A5069ED2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7BCC5-C7C0-4679-90CF-D0812B41D13E}" type="slidenum">
              <a:rPr lang="en-CA" smtClean="0"/>
              <a:t>‹#›</a:t>
            </a:fld>
            <a:endParaRPr lang="en-CA"/>
          </a:p>
        </p:txBody>
      </p:sp>
    </p:spTree>
    <p:extLst>
      <p:ext uri="{BB962C8B-B14F-4D97-AF65-F5344CB8AC3E}">
        <p14:creationId xmlns:p14="http://schemas.microsoft.com/office/powerpoint/2010/main" val="149295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61296" y="4417059"/>
            <a:ext cx="5525770" cy="879728"/>
          </a:xfrm>
          <a:prstGeom prst="rect">
            <a:avLst/>
          </a:prstGeom>
        </p:spPr>
        <p:txBody>
          <a:bodyPr vert="horz" wrap="square" lIns="0" tIns="12700" rIns="0" bIns="0" rtlCol="0">
            <a:spAutoFit/>
          </a:bodyPr>
          <a:lstStyle/>
          <a:p>
            <a:pPr marR="5080" algn="r">
              <a:lnSpc>
                <a:spcPts val="3325"/>
              </a:lnSpc>
            </a:pPr>
            <a:r>
              <a:rPr lang="it-IT" sz="2800" dirty="0">
                <a:latin typeface="Gill Sans MT"/>
                <a:cs typeface="Gill Sans MT"/>
              </a:rPr>
              <a:t>Summer</a:t>
            </a:r>
            <a:r>
              <a:rPr lang="it-IT" sz="2800" spc="-45" dirty="0">
                <a:latin typeface="Gill Sans MT"/>
                <a:cs typeface="Gill Sans MT"/>
              </a:rPr>
              <a:t> </a:t>
            </a:r>
            <a:r>
              <a:rPr lang="it-IT" sz="2800" spc="-20" dirty="0">
                <a:latin typeface="Gill Sans MT"/>
                <a:cs typeface="Gill Sans MT"/>
              </a:rPr>
              <a:t>2024</a:t>
            </a:r>
            <a:endParaRPr lang="it-IT" sz="2800" dirty="0">
              <a:latin typeface="Gill Sans MT"/>
              <a:cs typeface="Gill Sans MT"/>
            </a:endParaRPr>
          </a:p>
          <a:p>
            <a:pPr marR="5715" algn="r">
              <a:lnSpc>
                <a:spcPct val="100000"/>
              </a:lnSpc>
              <a:spcBef>
                <a:spcPts val="50"/>
              </a:spcBef>
            </a:pPr>
            <a:r>
              <a:rPr lang="it-IT" sz="2800" dirty="0">
                <a:latin typeface="Gill Sans MT"/>
                <a:cs typeface="Gill Sans MT"/>
              </a:rPr>
              <a:t>©</a:t>
            </a:r>
            <a:r>
              <a:rPr lang="it-IT" sz="2800" spc="-35" dirty="0">
                <a:latin typeface="Gill Sans MT"/>
                <a:cs typeface="Gill Sans MT"/>
              </a:rPr>
              <a:t> </a:t>
            </a:r>
            <a:r>
              <a:rPr lang="it-IT" sz="2800" dirty="0">
                <a:latin typeface="Gill Sans MT"/>
                <a:cs typeface="Gill Sans MT"/>
              </a:rPr>
              <a:t>IIT Roorkee India</a:t>
            </a:r>
          </a:p>
        </p:txBody>
      </p:sp>
      <p:sp>
        <p:nvSpPr>
          <p:cNvPr id="3" name="object 3"/>
          <p:cNvSpPr txBox="1">
            <a:spLocks noGrp="1"/>
          </p:cNvSpPr>
          <p:nvPr>
            <p:ph type="title"/>
          </p:nvPr>
        </p:nvSpPr>
        <p:spPr>
          <a:xfrm>
            <a:off x="3529012" y="2501900"/>
            <a:ext cx="5133975" cy="939800"/>
          </a:xfrm>
          <a:prstGeom prst="rect">
            <a:avLst/>
          </a:prstGeom>
        </p:spPr>
        <p:txBody>
          <a:bodyPr vert="horz" wrap="square" lIns="0" tIns="12700" rIns="0" bIns="0" rtlCol="0">
            <a:spAutoFit/>
          </a:bodyPr>
          <a:lstStyle/>
          <a:p>
            <a:pPr marL="12700">
              <a:lnSpc>
                <a:spcPct val="100000"/>
              </a:lnSpc>
              <a:spcBef>
                <a:spcPts val="100"/>
              </a:spcBef>
            </a:pPr>
            <a:r>
              <a:rPr sz="6000" dirty="0"/>
              <a:t>Classification</a:t>
            </a:r>
            <a:r>
              <a:rPr sz="6000" spc="-229" dirty="0"/>
              <a:t> </a:t>
            </a:r>
            <a:endParaRPr sz="6000" dirty="0"/>
          </a:p>
        </p:txBody>
      </p:sp>
      <p:sp>
        <p:nvSpPr>
          <p:cNvPr id="4" name="Slide Number Placeholder 3">
            <a:extLst>
              <a:ext uri="{FF2B5EF4-FFF2-40B4-BE49-F238E27FC236}">
                <a16:creationId xmlns:a16="http://schemas.microsoft.com/office/drawing/2014/main" id="{5CCBD259-CFA4-B7BF-C3DE-ED627C48646C}"/>
              </a:ext>
            </a:extLst>
          </p:cNvPr>
          <p:cNvSpPr>
            <a:spLocks noGrp="1"/>
          </p:cNvSpPr>
          <p:nvPr>
            <p:ph type="sldNum" sz="quarter" idx="7"/>
          </p:nvPr>
        </p:nvSpPr>
        <p:spPr>
          <a:xfrm>
            <a:off x="11070590" y="6444610"/>
            <a:ext cx="241300" cy="202565"/>
          </a:xfrm>
          <a:prstGeom prst="rect">
            <a:avLst/>
          </a:prstGeom>
        </p:spPr>
        <p:txBody>
          <a:bodyPr wrap="square" lIns="0" tIns="0" rIns="0" bIns="0">
            <a:spAutoFit/>
          </a:bodyPr>
          <a:lstStyle>
            <a:defPPr>
              <a:defRPr kern="0"/>
            </a:defPPr>
            <a:lvl1pPr>
              <a:defRPr sz="1200" b="0" i="0">
                <a:solidFill>
                  <a:srgbClr val="898989"/>
                </a:solidFill>
                <a:latin typeface="Gill Sans MT"/>
                <a:cs typeface="Gill Sans MT"/>
              </a:defRPr>
            </a:lvl1pPr>
          </a:lstStyle>
          <a:p>
            <a:pPr marL="38100">
              <a:lnSpc>
                <a:spcPct val="100000"/>
              </a:lnSpc>
              <a:spcBef>
                <a:spcPts val="15"/>
              </a:spcBef>
            </a:pPr>
            <a:fld id="{81D60167-4931-47E6-BA6A-407CBD079E47}" type="slidenum">
              <a:rPr lang="en-CA" spc="-25" smtClean="0"/>
              <a:pPr marL="38100">
                <a:lnSpc>
                  <a:spcPct val="100000"/>
                </a:lnSpc>
                <a:spcBef>
                  <a:spcPts val="15"/>
                </a:spcBef>
              </a:pPr>
              <a:t>1</a:t>
            </a:fld>
            <a:endParaRPr lang="en-CA" spc="-25" dirty="0"/>
          </a:p>
        </p:txBody>
      </p:sp>
      <p:sp>
        <p:nvSpPr>
          <p:cNvPr id="6" name="Footer Placeholder 5">
            <a:extLst>
              <a:ext uri="{FF2B5EF4-FFF2-40B4-BE49-F238E27FC236}">
                <a16:creationId xmlns:a16="http://schemas.microsoft.com/office/drawing/2014/main" id="{7E78040E-7B3F-A825-401A-7B942CE2B236}"/>
              </a:ext>
            </a:extLst>
          </p:cNvPr>
          <p:cNvSpPr>
            <a:spLocks noGrp="1"/>
          </p:cNvSpPr>
          <p:nvPr>
            <p:ph type="ftr" sz="quarter" idx="11"/>
          </p:nvPr>
        </p:nvSpPr>
        <p:spPr/>
        <p:txBody>
          <a:bodyPr/>
          <a:lstStyle/>
          <a:p>
            <a:r>
              <a:rPr lang="en-CA" dirty="0"/>
              <a:t>Prof. Sharma 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D84C1F-809B-FFAD-5646-3D40DB40EF2E}"/>
              </a:ext>
            </a:extLst>
          </p:cNvPr>
          <p:cNvPicPr>
            <a:picLocks noGrp="1" noChangeAspect="1"/>
          </p:cNvPicPr>
          <p:nvPr>
            <p:ph idx="1"/>
          </p:nvPr>
        </p:nvPicPr>
        <p:blipFill>
          <a:blip r:embed="rId3"/>
          <a:stretch>
            <a:fillRect/>
          </a:stretch>
        </p:blipFill>
        <p:spPr>
          <a:xfrm>
            <a:off x="643467" y="907203"/>
            <a:ext cx="10905066" cy="5043592"/>
          </a:xfrm>
          <a:prstGeom prst="rect">
            <a:avLst/>
          </a:prstGeom>
        </p:spPr>
      </p:pic>
      <p:sp>
        <p:nvSpPr>
          <p:cNvPr id="2" name="Footer Placeholder 1">
            <a:extLst>
              <a:ext uri="{FF2B5EF4-FFF2-40B4-BE49-F238E27FC236}">
                <a16:creationId xmlns:a16="http://schemas.microsoft.com/office/drawing/2014/main" id="{80CFCE8A-C829-2CE4-B348-C6E29ADBB2D9}"/>
              </a:ext>
            </a:extLst>
          </p:cNvPr>
          <p:cNvSpPr>
            <a:spLocks noGrp="1"/>
          </p:cNvSpPr>
          <p:nvPr>
            <p:ph type="ftr" sz="quarter" idx="11"/>
          </p:nvPr>
        </p:nvSpPr>
        <p:spPr/>
        <p:txBody>
          <a:bodyPr/>
          <a:lstStyle/>
          <a:p>
            <a:r>
              <a:rPr lang="en-CA"/>
              <a:t>Dr. Sharma T</a:t>
            </a:r>
          </a:p>
        </p:txBody>
      </p:sp>
      <p:sp>
        <p:nvSpPr>
          <p:cNvPr id="3" name="Slide Number Placeholder 2">
            <a:extLst>
              <a:ext uri="{FF2B5EF4-FFF2-40B4-BE49-F238E27FC236}">
                <a16:creationId xmlns:a16="http://schemas.microsoft.com/office/drawing/2014/main" id="{4C887EDF-A885-3720-34C9-0A3645484175}"/>
              </a:ext>
            </a:extLst>
          </p:cNvPr>
          <p:cNvSpPr>
            <a:spLocks noGrp="1"/>
          </p:cNvSpPr>
          <p:nvPr>
            <p:ph type="sldNum" sz="quarter" idx="12"/>
          </p:nvPr>
        </p:nvSpPr>
        <p:spPr/>
        <p:txBody>
          <a:bodyPr/>
          <a:lstStyle/>
          <a:p>
            <a:fld id="{B007BCC5-C7C0-4679-90CF-D0812B41D13E}" type="slidenum">
              <a:rPr lang="en-CA" smtClean="0"/>
              <a:t>10</a:t>
            </a:fld>
            <a:endParaRPr lang="en-CA"/>
          </a:p>
        </p:txBody>
      </p:sp>
    </p:spTree>
    <p:extLst>
      <p:ext uri="{BB962C8B-B14F-4D97-AF65-F5344CB8AC3E}">
        <p14:creationId xmlns:p14="http://schemas.microsoft.com/office/powerpoint/2010/main" val="74649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BA28-7EBC-6170-87EC-31F7EA4EB8A9}"/>
              </a:ext>
            </a:extLst>
          </p:cNvPr>
          <p:cNvSpPr>
            <a:spLocks noGrp="1"/>
          </p:cNvSpPr>
          <p:nvPr>
            <p:ph type="title"/>
          </p:nvPr>
        </p:nvSpPr>
        <p:spPr>
          <a:xfrm>
            <a:off x="648930" y="629266"/>
            <a:ext cx="9271818" cy="245805"/>
          </a:xfrm>
        </p:spPr>
        <p:txBody>
          <a:bodyPr>
            <a:normAutofit fontScale="90000"/>
          </a:bodyPr>
          <a:lstStyle/>
          <a:p>
            <a:r>
              <a:rPr lang="en-CA" sz="4000" dirty="0"/>
              <a:t>How to get best line or decision boundary?</a:t>
            </a:r>
          </a:p>
        </p:txBody>
      </p:sp>
      <p:sp>
        <p:nvSpPr>
          <p:cNvPr id="9" name="Content Placeholder 8">
            <a:extLst>
              <a:ext uri="{FF2B5EF4-FFF2-40B4-BE49-F238E27FC236}">
                <a16:creationId xmlns:a16="http://schemas.microsoft.com/office/drawing/2014/main" id="{850739B7-949C-0B6D-7C88-C4678C5FA0DA}"/>
              </a:ext>
            </a:extLst>
          </p:cNvPr>
          <p:cNvSpPr>
            <a:spLocks noGrp="1"/>
          </p:cNvSpPr>
          <p:nvPr>
            <p:ph idx="1"/>
          </p:nvPr>
        </p:nvSpPr>
        <p:spPr>
          <a:xfrm>
            <a:off x="644652" y="2104104"/>
            <a:ext cx="5053779" cy="3779520"/>
          </a:xfrm>
        </p:spPr>
        <p:txBody>
          <a:bodyPr>
            <a:normAutofit/>
          </a:bodyPr>
          <a:lstStyle/>
          <a:p>
            <a:r>
              <a:rPr lang="en-US" sz="1800" dirty="0"/>
              <a:t>SVM algorithm finds the closest point of the lines from both the classes. These points are called support vectors. </a:t>
            </a:r>
          </a:p>
          <a:p>
            <a:r>
              <a:rPr lang="en-US" sz="1800" dirty="0"/>
              <a:t>The distance between the vectors and the hyperplane is called as margin. </a:t>
            </a:r>
          </a:p>
          <a:p>
            <a:r>
              <a:rPr lang="en-US" sz="1800" dirty="0"/>
              <a:t>The goal of SVM is to maximize this margin. The hyperplane with maximum margin is called the </a:t>
            </a:r>
            <a:r>
              <a:rPr lang="en-US" sz="1800" b="1" dirty="0"/>
              <a:t>optimal hyperplane</a:t>
            </a:r>
            <a:r>
              <a:rPr lang="en-US" sz="1800" dirty="0"/>
              <a:t>.</a:t>
            </a:r>
          </a:p>
        </p:txBody>
      </p:sp>
      <p:pic>
        <p:nvPicPr>
          <p:cNvPr id="5" name="Content Placeholder 4" descr="Chart&#10;&#10;Description automatically generated">
            <a:extLst>
              <a:ext uri="{FF2B5EF4-FFF2-40B4-BE49-F238E27FC236}">
                <a16:creationId xmlns:a16="http://schemas.microsoft.com/office/drawing/2014/main" id="{EFB9D8C8-EA71-B79F-6FC9-5CC8A5E9302C}"/>
              </a:ext>
            </a:extLst>
          </p:cNvPr>
          <p:cNvPicPr>
            <a:picLocks noChangeAspect="1"/>
          </p:cNvPicPr>
          <p:nvPr/>
        </p:nvPicPr>
        <p:blipFill rotWithShape="1">
          <a:blip r:embed="rId2"/>
          <a:srcRect l="3234" r="2" b="2"/>
          <a:stretch/>
        </p:blipFill>
        <p:spPr>
          <a:xfrm>
            <a:off x="6096000" y="1424386"/>
            <a:ext cx="5451348" cy="4711238"/>
          </a:xfrm>
          <a:prstGeom prst="rect">
            <a:avLst/>
          </a:prstGeom>
          <a:effectLst/>
        </p:spPr>
      </p:pic>
      <p:sp>
        <p:nvSpPr>
          <p:cNvPr id="3" name="Footer Placeholder 2">
            <a:extLst>
              <a:ext uri="{FF2B5EF4-FFF2-40B4-BE49-F238E27FC236}">
                <a16:creationId xmlns:a16="http://schemas.microsoft.com/office/drawing/2014/main" id="{9B60A8BE-9431-D249-17FC-EC99B0AF7C45}"/>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74087029-0D48-2EA5-C0E5-CB6688CFB65D}"/>
              </a:ext>
            </a:extLst>
          </p:cNvPr>
          <p:cNvSpPr>
            <a:spLocks noGrp="1"/>
          </p:cNvSpPr>
          <p:nvPr>
            <p:ph type="sldNum" sz="quarter" idx="12"/>
          </p:nvPr>
        </p:nvSpPr>
        <p:spPr/>
        <p:txBody>
          <a:bodyPr/>
          <a:lstStyle/>
          <a:p>
            <a:fld id="{B007BCC5-C7C0-4679-90CF-D0812B41D13E}" type="slidenum">
              <a:rPr lang="en-CA" smtClean="0"/>
              <a:t>11</a:t>
            </a:fld>
            <a:endParaRPr lang="en-CA"/>
          </a:p>
        </p:txBody>
      </p:sp>
    </p:spTree>
    <p:extLst>
      <p:ext uri="{BB962C8B-B14F-4D97-AF65-F5344CB8AC3E}">
        <p14:creationId xmlns:p14="http://schemas.microsoft.com/office/powerpoint/2010/main" val="67964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B774B-A106-8C1E-DB85-B24E6C8231F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88C774-EB82-FF9A-8262-B36D3D3EC641}"/>
              </a:ext>
            </a:extLst>
          </p:cNvPr>
          <p:cNvPicPr>
            <a:picLocks noGrp="1" noChangeAspect="1"/>
          </p:cNvPicPr>
          <p:nvPr>
            <p:ph idx="1"/>
          </p:nvPr>
        </p:nvPicPr>
        <p:blipFill>
          <a:blip r:embed="rId3"/>
          <a:srcRect l="6205" r="-1" b="-1"/>
          <a:stretch/>
        </p:blipFill>
        <p:spPr>
          <a:xfrm>
            <a:off x="20" y="1282"/>
            <a:ext cx="12191980" cy="6856718"/>
          </a:xfrm>
          <a:prstGeom prst="rect">
            <a:avLst/>
          </a:prstGeom>
        </p:spPr>
      </p:pic>
      <p:sp>
        <p:nvSpPr>
          <p:cNvPr id="2" name="Footer Placeholder 1">
            <a:extLst>
              <a:ext uri="{FF2B5EF4-FFF2-40B4-BE49-F238E27FC236}">
                <a16:creationId xmlns:a16="http://schemas.microsoft.com/office/drawing/2014/main" id="{65B7CBE0-370B-DD7A-DBD4-E7322248417F}"/>
              </a:ext>
            </a:extLst>
          </p:cNvPr>
          <p:cNvSpPr>
            <a:spLocks noGrp="1"/>
          </p:cNvSpPr>
          <p:nvPr>
            <p:ph type="ftr" sz="quarter" idx="11"/>
          </p:nvPr>
        </p:nvSpPr>
        <p:spPr/>
        <p:txBody>
          <a:bodyPr/>
          <a:lstStyle/>
          <a:p>
            <a:r>
              <a:rPr lang="en-CA"/>
              <a:t>Dr. Sharma T</a:t>
            </a:r>
          </a:p>
        </p:txBody>
      </p:sp>
      <p:sp>
        <p:nvSpPr>
          <p:cNvPr id="3" name="Slide Number Placeholder 2">
            <a:extLst>
              <a:ext uri="{FF2B5EF4-FFF2-40B4-BE49-F238E27FC236}">
                <a16:creationId xmlns:a16="http://schemas.microsoft.com/office/drawing/2014/main" id="{BC880702-B7E9-6D30-AE5C-B20CC5DFB561}"/>
              </a:ext>
            </a:extLst>
          </p:cNvPr>
          <p:cNvSpPr>
            <a:spLocks noGrp="1"/>
          </p:cNvSpPr>
          <p:nvPr>
            <p:ph type="sldNum" sz="quarter" idx="12"/>
          </p:nvPr>
        </p:nvSpPr>
        <p:spPr/>
        <p:txBody>
          <a:bodyPr/>
          <a:lstStyle/>
          <a:p>
            <a:fld id="{B007BCC5-C7C0-4679-90CF-D0812B41D13E}" type="slidenum">
              <a:rPr lang="en-CA" smtClean="0"/>
              <a:t>12</a:t>
            </a:fld>
            <a:endParaRPr lang="en-CA"/>
          </a:p>
        </p:txBody>
      </p:sp>
    </p:spTree>
    <p:extLst>
      <p:ext uri="{BB962C8B-B14F-4D97-AF65-F5344CB8AC3E}">
        <p14:creationId xmlns:p14="http://schemas.microsoft.com/office/powerpoint/2010/main" val="363601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6A55-2A30-9C36-CD00-5B960E961127}"/>
              </a:ext>
            </a:extLst>
          </p:cNvPr>
          <p:cNvSpPr>
            <a:spLocks noGrp="1"/>
          </p:cNvSpPr>
          <p:nvPr>
            <p:ph type="title"/>
          </p:nvPr>
        </p:nvSpPr>
        <p:spPr>
          <a:xfrm>
            <a:off x="838200" y="365126"/>
            <a:ext cx="10515600" cy="466147"/>
          </a:xfrm>
        </p:spPr>
        <p:txBody>
          <a:bodyPr>
            <a:normAutofit fontScale="90000"/>
          </a:bodyPr>
          <a:lstStyle/>
          <a:p>
            <a:r>
              <a:rPr lang="en-US" sz="2800" dirty="0"/>
              <a:t>Mathematical Interpretation of Optimal Hyperplane</a:t>
            </a:r>
            <a:endParaRPr lang="en-CA" sz="2800" dirty="0"/>
          </a:p>
        </p:txBody>
      </p:sp>
      <p:pic>
        <p:nvPicPr>
          <p:cNvPr id="5" name="Content Placeholder 4">
            <a:extLst>
              <a:ext uri="{FF2B5EF4-FFF2-40B4-BE49-F238E27FC236}">
                <a16:creationId xmlns:a16="http://schemas.microsoft.com/office/drawing/2014/main" id="{6DEFC4BB-6B3F-67DC-F66E-7D9A8B09EDA5}"/>
              </a:ext>
            </a:extLst>
          </p:cNvPr>
          <p:cNvPicPr>
            <a:picLocks noGrp="1" noChangeAspect="1"/>
          </p:cNvPicPr>
          <p:nvPr>
            <p:ph idx="1"/>
          </p:nvPr>
        </p:nvPicPr>
        <p:blipFill>
          <a:blip r:embed="rId2"/>
          <a:stretch>
            <a:fillRect/>
          </a:stretch>
        </p:blipFill>
        <p:spPr>
          <a:xfrm>
            <a:off x="6900568" y="1141996"/>
            <a:ext cx="4639322" cy="3600953"/>
          </a:xfrm>
        </p:spPr>
      </p:pic>
      <p:sp>
        <p:nvSpPr>
          <p:cNvPr id="7" name="TextBox 6">
            <a:extLst>
              <a:ext uri="{FF2B5EF4-FFF2-40B4-BE49-F238E27FC236}">
                <a16:creationId xmlns:a16="http://schemas.microsoft.com/office/drawing/2014/main" id="{4BD627BD-329A-C181-D30E-6569B0CE8631}"/>
              </a:ext>
            </a:extLst>
          </p:cNvPr>
          <p:cNvSpPr txBox="1"/>
          <p:nvPr/>
        </p:nvSpPr>
        <p:spPr>
          <a:xfrm>
            <a:off x="613224" y="1274619"/>
            <a:ext cx="6101254" cy="2215991"/>
          </a:xfrm>
          <a:prstGeom prst="rect">
            <a:avLst/>
          </a:prstGeom>
          <a:noFill/>
        </p:spPr>
        <p:txBody>
          <a:bodyPr wrap="square">
            <a:spAutoFit/>
          </a:bodyPr>
          <a:lstStyle/>
          <a:p>
            <a:r>
              <a:rPr lang="en-US" sz="2400" dirty="0">
                <a:solidFill>
                  <a:srgbClr val="242424"/>
                </a:solidFill>
                <a:latin typeface="source-serif-pro"/>
              </a:rPr>
              <a:t>W</a:t>
            </a:r>
            <a:r>
              <a:rPr lang="en-US" sz="2400" b="0" i="0" dirty="0">
                <a:solidFill>
                  <a:srgbClr val="242424"/>
                </a:solidFill>
                <a:effectLst/>
                <a:latin typeface="source-serif-pro"/>
              </a:rPr>
              <a:t>e have </a:t>
            </a:r>
            <a:r>
              <a:rPr lang="en-US" sz="2400" b="0" i="1" dirty="0">
                <a:solidFill>
                  <a:srgbClr val="242424"/>
                </a:solidFill>
                <a:effectLst/>
                <a:latin typeface="source-serif-pro"/>
              </a:rPr>
              <a:t>l</a:t>
            </a:r>
            <a:r>
              <a:rPr lang="en-US" sz="2400" b="0" i="0" dirty="0">
                <a:solidFill>
                  <a:srgbClr val="242424"/>
                </a:solidFill>
                <a:effectLst/>
                <a:latin typeface="source-serif-pro"/>
              </a:rPr>
              <a:t> training examples where each example </a:t>
            </a:r>
            <a:r>
              <a:rPr lang="en-US" sz="2400" b="0" i="1" dirty="0">
                <a:solidFill>
                  <a:srgbClr val="242424"/>
                </a:solidFill>
                <a:effectLst/>
                <a:latin typeface="source-serif-pro"/>
              </a:rPr>
              <a:t>x</a:t>
            </a:r>
            <a:r>
              <a:rPr lang="en-US" sz="2400" b="0" i="0" dirty="0">
                <a:solidFill>
                  <a:srgbClr val="242424"/>
                </a:solidFill>
                <a:effectLst/>
                <a:latin typeface="source-serif-pro"/>
              </a:rPr>
              <a:t> are of </a:t>
            </a:r>
            <a:r>
              <a:rPr lang="en-US" sz="2400" b="0" i="1" dirty="0">
                <a:solidFill>
                  <a:srgbClr val="242424"/>
                </a:solidFill>
                <a:effectLst/>
                <a:latin typeface="source-serif-pro"/>
              </a:rPr>
              <a:t>D</a:t>
            </a:r>
            <a:r>
              <a:rPr lang="en-US" sz="2400" b="0" i="0" dirty="0">
                <a:solidFill>
                  <a:srgbClr val="242424"/>
                </a:solidFill>
                <a:effectLst/>
                <a:latin typeface="source-serif-pro"/>
              </a:rPr>
              <a:t> dimension and each have labels of either </a:t>
            </a:r>
            <a:r>
              <a:rPr lang="en-US" sz="2400" b="0" i="1" dirty="0">
                <a:solidFill>
                  <a:srgbClr val="242424"/>
                </a:solidFill>
                <a:effectLst/>
                <a:latin typeface="source-serif-pro"/>
              </a:rPr>
              <a:t>y=+1</a:t>
            </a:r>
            <a:r>
              <a:rPr lang="en-US" sz="2400" b="0" i="0" dirty="0">
                <a:solidFill>
                  <a:srgbClr val="242424"/>
                </a:solidFill>
                <a:effectLst/>
                <a:latin typeface="source-serif-pro"/>
              </a:rPr>
              <a:t> </a:t>
            </a:r>
            <a:r>
              <a:rPr lang="en-US" sz="2400" b="0" i="1" dirty="0">
                <a:solidFill>
                  <a:srgbClr val="242424"/>
                </a:solidFill>
                <a:effectLst/>
                <a:latin typeface="source-serif-pro"/>
              </a:rPr>
              <a:t>or y= -1</a:t>
            </a:r>
            <a:r>
              <a:rPr lang="en-US" sz="2400" b="0" i="0" dirty="0">
                <a:solidFill>
                  <a:srgbClr val="242424"/>
                </a:solidFill>
                <a:effectLst/>
                <a:latin typeface="source-serif-pro"/>
              </a:rPr>
              <a:t> class, and our examples are linearly separable. Then, our training data is form ,</a:t>
            </a:r>
          </a:p>
          <a:p>
            <a:endParaRPr lang="en-CA" dirty="0"/>
          </a:p>
        </p:txBody>
      </p:sp>
      <p:pic>
        <p:nvPicPr>
          <p:cNvPr id="9" name="Picture 8">
            <a:extLst>
              <a:ext uri="{FF2B5EF4-FFF2-40B4-BE49-F238E27FC236}">
                <a16:creationId xmlns:a16="http://schemas.microsoft.com/office/drawing/2014/main" id="{CF4C8FF3-FCC0-D1B1-ADFC-7C8E22EA98DF}"/>
              </a:ext>
            </a:extLst>
          </p:cNvPr>
          <p:cNvPicPr>
            <a:picLocks noChangeAspect="1"/>
          </p:cNvPicPr>
          <p:nvPr/>
        </p:nvPicPr>
        <p:blipFill>
          <a:blip r:embed="rId3"/>
          <a:stretch>
            <a:fillRect/>
          </a:stretch>
        </p:blipFill>
        <p:spPr>
          <a:xfrm>
            <a:off x="1033165" y="3403285"/>
            <a:ext cx="4481970" cy="401071"/>
          </a:xfrm>
          <a:prstGeom prst="rect">
            <a:avLst/>
          </a:prstGeom>
        </p:spPr>
      </p:pic>
      <p:sp>
        <p:nvSpPr>
          <p:cNvPr id="3" name="Footer Placeholder 2">
            <a:extLst>
              <a:ext uri="{FF2B5EF4-FFF2-40B4-BE49-F238E27FC236}">
                <a16:creationId xmlns:a16="http://schemas.microsoft.com/office/drawing/2014/main" id="{531FA39C-9C9B-A7C9-1C20-A113CD44F7F1}"/>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F653BAE8-F267-DB7E-38F3-F555B574753B}"/>
              </a:ext>
            </a:extLst>
          </p:cNvPr>
          <p:cNvSpPr>
            <a:spLocks noGrp="1"/>
          </p:cNvSpPr>
          <p:nvPr>
            <p:ph type="sldNum" sz="quarter" idx="12"/>
          </p:nvPr>
        </p:nvSpPr>
        <p:spPr/>
        <p:txBody>
          <a:bodyPr/>
          <a:lstStyle/>
          <a:p>
            <a:fld id="{B007BCC5-C7C0-4679-90CF-D0812B41D13E}" type="slidenum">
              <a:rPr lang="en-CA" smtClean="0"/>
              <a:t>13</a:t>
            </a:fld>
            <a:endParaRPr lang="en-CA"/>
          </a:p>
        </p:txBody>
      </p:sp>
    </p:spTree>
    <p:extLst>
      <p:ext uri="{BB962C8B-B14F-4D97-AF65-F5344CB8AC3E}">
        <p14:creationId xmlns:p14="http://schemas.microsoft.com/office/powerpoint/2010/main" val="24977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AE9A9-D7CE-CC90-094D-6E286FCCDE04}"/>
              </a:ext>
            </a:extLst>
          </p:cNvPr>
          <p:cNvSpPr>
            <a:spLocks noGrp="1"/>
          </p:cNvSpPr>
          <p:nvPr>
            <p:ph idx="1"/>
          </p:nvPr>
        </p:nvSpPr>
        <p:spPr>
          <a:xfrm>
            <a:off x="838200" y="841664"/>
            <a:ext cx="10651616" cy="5335299"/>
          </a:xfrm>
        </p:spPr>
        <p:txBody>
          <a:bodyPr/>
          <a:lstStyle/>
          <a:p>
            <a:pPr marL="0" indent="0">
              <a:lnSpc>
                <a:spcPct val="100000"/>
              </a:lnSpc>
              <a:spcBef>
                <a:spcPts val="0"/>
              </a:spcBef>
              <a:buNone/>
              <a:defRPr/>
            </a:pPr>
            <a:r>
              <a:rPr lang="en-US" sz="1800" b="0" i="0" dirty="0">
                <a:solidFill>
                  <a:srgbClr val="242424"/>
                </a:solidFill>
                <a:effectLst/>
                <a:latin typeface="source-serif-pro"/>
              </a:rPr>
              <a:t>We consider </a:t>
            </a:r>
            <a:r>
              <a:rPr lang="en-US" sz="1800" b="0" i="1" dirty="0">
                <a:solidFill>
                  <a:srgbClr val="242424"/>
                </a:solidFill>
                <a:effectLst/>
                <a:latin typeface="source-serif-pro"/>
              </a:rPr>
              <a:t>D=2</a:t>
            </a:r>
            <a:r>
              <a:rPr lang="en-US" sz="1800" b="0" i="0" dirty="0">
                <a:solidFill>
                  <a:srgbClr val="242424"/>
                </a:solidFill>
                <a:effectLst/>
                <a:latin typeface="source-serif-pro"/>
              </a:rPr>
              <a:t> to keep explanation simple and data points are linearly separable, The hyperplane </a:t>
            </a:r>
            <a:r>
              <a:rPr lang="en-US" sz="1800" b="0" i="1" dirty="0" err="1">
                <a:solidFill>
                  <a:srgbClr val="242424"/>
                </a:solidFill>
                <a:effectLst/>
                <a:latin typeface="source-serif-pro"/>
              </a:rPr>
              <a:t>w.x+b</a:t>
            </a:r>
            <a:r>
              <a:rPr lang="en-US" sz="1800" b="0" i="1" dirty="0">
                <a:solidFill>
                  <a:srgbClr val="242424"/>
                </a:solidFill>
                <a:effectLst/>
                <a:latin typeface="source-serif-pro"/>
              </a:rPr>
              <a:t>=0</a:t>
            </a:r>
            <a:r>
              <a:rPr lang="en-US" sz="1800" b="0" i="0" dirty="0">
                <a:solidFill>
                  <a:srgbClr val="242424"/>
                </a:solidFill>
                <a:effectLst/>
                <a:latin typeface="source-serif-pro"/>
              </a:rPr>
              <a:t> can be described as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424"/>
              </a:solidFill>
              <a:effectLst/>
              <a:uLnTx/>
              <a:uFillTx/>
              <a:latin typeface="source-serif-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Support vectors examples are closest to optimal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hyperplane and the aim of the SVM is to orientate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this hyperplane as far as possible from the closest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member of the both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424"/>
              </a:solidFill>
              <a:effectLst/>
              <a:uLnTx/>
              <a:uFillTx/>
              <a:latin typeface="source-serif-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From the Fig 2, SVM problem can be formulated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424"/>
              </a:solidFill>
              <a:effectLst/>
              <a:uLnTx/>
              <a:uFillTx/>
              <a:latin typeface="source-serif-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42424"/>
              </a:solidFill>
              <a:effectLst/>
              <a:uLnTx/>
              <a:uFillTx/>
              <a:latin typeface="source-serif-pro"/>
              <a:ea typeface="+mn-ea"/>
              <a:cs typeface="+mn-cs"/>
            </a:endParaRPr>
          </a:p>
          <a:p>
            <a:endParaRPr lang="en-CA" dirty="0"/>
          </a:p>
        </p:txBody>
      </p:sp>
      <p:pic>
        <p:nvPicPr>
          <p:cNvPr id="4" name="Picture 3">
            <a:extLst>
              <a:ext uri="{FF2B5EF4-FFF2-40B4-BE49-F238E27FC236}">
                <a16:creationId xmlns:a16="http://schemas.microsoft.com/office/drawing/2014/main" id="{8E1AB84B-5639-F7B8-2572-549F36C3CCB0}"/>
              </a:ext>
            </a:extLst>
          </p:cNvPr>
          <p:cNvPicPr>
            <a:picLocks noChangeAspect="1"/>
          </p:cNvPicPr>
          <p:nvPr/>
        </p:nvPicPr>
        <p:blipFill>
          <a:blip r:embed="rId2"/>
          <a:stretch>
            <a:fillRect/>
          </a:stretch>
        </p:blipFill>
        <p:spPr>
          <a:xfrm>
            <a:off x="5965512" y="1807253"/>
            <a:ext cx="5524304" cy="3404120"/>
          </a:xfrm>
          <a:prstGeom prst="rect">
            <a:avLst/>
          </a:prstGeom>
        </p:spPr>
      </p:pic>
      <p:pic>
        <p:nvPicPr>
          <p:cNvPr id="15" name="Picture 14">
            <a:extLst>
              <a:ext uri="{FF2B5EF4-FFF2-40B4-BE49-F238E27FC236}">
                <a16:creationId xmlns:a16="http://schemas.microsoft.com/office/drawing/2014/main" id="{77B13A5F-1500-3062-DA30-FCD9F4DD4289}"/>
              </a:ext>
            </a:extLst>
          </p:cNvPr>
          <p:cNvPicPr>
            <a:picLocks noChangeAspect="1"/>
          </p:cNvPicPr>
          <p:nvPr/>
        </p:nvPicPr>
        <p:blipFill>
          <a:blip r:embed="rId3"/>
          <a:stretch>
            <a:fillRect/>
          </a:stretch>
        </p:blipFill>
        <p:spPr>
          <a:xfrm>
            <a:off x="838200" y="3915230"/>
            <a:ext cx="4582164" cy="1095528"/>
          </a:xfrm>
          <a:prstGeom prst="rect">
            <a:avLst/>
          </a:prstGeom>
        </p:spPr>
      </p:pic>
      <p:sp>
        <p:nvSpPr>
          <p:cNvPr id="2" name="Footer Placeholder 1">
            <a:extLst>
              <a:ext uri="{FF2B5EF4-FFF2-40B4-BE49-F238E27FC236}">
                <a16:creationId xmlns:a16="http://schemas.microsoft.com/office/drawing/2014/main" id="{B2672077-C7EB-8E49-8858-FCCF31037903}"/>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CB34BE77-4C56-7267-681F-287B6E925A19}"/>
              </a:ext>
            </a:extLst>
          </p:cNvPr>
          <p:cNvSpPr>
            <a:spLocks noGrp="1"/>
          </p:cNvSpPr>
          <p:nvPr>
            <p:ph type="sldNum" sz="quarter" idx="12"/>
          </p:nvPr>
        </p:nvSpPr>
        <p:spPr/>
        <p:txBody>
          <a:bodyPr/>
          <a:lstStyle/>
          <a:p>
            <a:fld id="{B007BCC5-C7C0-4679-90CF-D0812B41D13E}" type="slidenum">
              <a:rPr lang="en-CA" smtClean="0"/>
              <a:t>14</a:t>
            </a:fld>
            <a:endParaRPr lang="en-CA"/>
          </a:p>
        </p:txBody>
      </p:sp>
    </p:spTree>
    <p:extLst>
      <p:ext uri="{BB962C8B-B14F-4D97-AF65-F5344CB8AC3E}">
        <p14:creationId xmlns:p14="http://schemas.microsoft.com/office/powerpoint/2010/main" val="73037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77A98-744D-E280-0859-C0A2FFA62395}"/>
              </a:ext>
            </a:extLst>
          </p:cNvPr>
          <p:cNvSpPr>
            <a:spLocks noGrp="1"/>
          </p:cNvSpPr>
          <p:nvPr>
            <p:ph idx="1"/>
          </p:nvPr>
        </p:nvSpPr>
        <p:spPr>
          <a:xfrm>
            <a:off x="838200" y="618915"/>
            <a:ext cx="10515600" cy="4351338"/>
          </a:xfrm>
        </p:spPr>
        <p:txBody>
          <a:bodyPr>
            <a:normAutofit/>
          </a:bodyPr>
          <a:lstStyle/>
          <a:p>
            <a:pPr algn="l"/>
            <a:r>
              <a:rPr lang="en-US" sz="1500" b="0" i="0" dirty="0">
                <a:solidFill>
                  <a:srgbClr val="242424"/>
                </a:solidFill>
                <a:effectLst/>
                <a:latin typeface="source-serif-pro"/>
              </a:rPr>
              <a:t>From the Fig.2 we have two hyperplane H1 and H2 passing through the support vectors of +1 and -1 class respectively. So</a:t>
            </a:r>
          </a:p>
          <a:p>
            <a:pPr marL="0" indent="0" algn="l">
              <a:buNone/>
            </a:pPr>
            <a:endParaRPr lang="en-US" sz="1500" b="0" i="0" dirty="0">
              <a:solidFill>
                <a:srgbClr val="242424"/>
              </a:solidFill>
              <a:effectLst/>
              <a:latin typeface="source-serif-pro"/>
            </a:endParaRPr>
          </a:p>
          <a:p>
            <a:pPr algn="l"/>
            <a:endParaRPr lang="en-US" sz="1500" b="0" i="0" dirty="0">
              <a:solidFill>
                <a:srgbClr val="242424"/>
              </a:solidFill>
              <a:effectLst/>
              <a:latin typeface="source-serif-pro"/>
            </a:endParaRPr>
          </a:p>
          <a:p>
            <a:pPr algn="l"/>
            <a:endParaRPr lang="en-US" sz="1500" b="0" i="0" dirty="0">
              <a:solidFill>
                <a:srgbClr val="242424"/>
              </a:solidFill>
              <a:effectLst/>
              <a:latin typeface="source-serif-pro"/>
            </a:endParaRPr>
          </a:p>
          <a:p>
            <a:pPr algn="l"/>
            <a:r>
              <a:rPr lang="en-US" sz="1500" b="0" i="0" dirty="0">
                <a:solidFill>
                  <a:srgbClr val="242424"/>
                </a:solidFill>
                <a:effectLst/>
                <a:latin typeface="source-serif-pro"/>
              </a:rPr>
              <a:t>And distance between H1 hyperplane and origin is </a:t>
            </a:r>
            <a:r>
              <a:rPr lang="en-US" sz="1500" b="0" i="1" dirty="0">
                <a:solidFill>
                  <a:srgbClr val="242424"/>
                </a:solidFill>
                <a:effectLst/>
                <a:latin typeface="source-serif-pro"/>
              </a:rPr>
              <a:t>(-1-b)/|w|</a:t>
            </a:r>
            <a:r>
              <a:rPr lang="en-US" sz="1500" b="0" i="0" dirty="0">
                <a:solidFill>
                  <a:srgbClr val="242424"/>
                </a:solidFill>
                <a:effectLst/>
                <a:latin typeface="source-serif-pro"/>
              </a:rPr>
              <a:t> and distance between H2 hyperplane and origin is (</a:t>
            </a:r>
            <a:r>
              <a:rPr lang="en-US" sz="1500" b="0" i="1" dirty="0">
                <a:solidFill>
                  <a:srgbClr val="242424"/>
                </a:solidFill>
                <a:effectLst/>
                <a:latin typeface="source-serif-pro"/>
              </a:rPr>
              <a:t>1–b)/|w|</a:t>
            </a:r>
            <a:r>
              <a:rPr lang="en-US" sz="1500" b="0" i="0" dirty="0">
                <a:solidFill>
                  <a:srgbClr val="242424"/>
                </a:solidFill>
                <a:effectLst/>
                <a:latin typeface="source-serif-pro"/>
              </a:rPr>
              <a:t>. So, margin can be given as</a:t>
            </a:r>
          </a:p>
          <a:p>
            <a:pPr algn="l"/>
            <a:endParaRPr lang="en-US" sz="1500" b="0" i="0" dirty="0">
              <a:solidFill>
                <a:srgbClr val="242424"/>
              </a:solidFill>
              <a:effectLst/>
              <a:latin typeface="source-serif-pro"/>
            </a:endParaRPr>
          </a:p>
          <a:p>
            <a:pPr algn="l"/>
            <a:endParaRPr lang="en-US" sz="1500" b="0" i="0" dirty="0">
              <a:solidFill>
                <a:srgbClr val="242424"/>
              </a:solidFill>
              <a:effectLst/>
              <a:latin typeface="source-serif-pro"/>
            </a:endParaRPr>
          </a:p>
          <a:p>
            <a:pPr algn="l"/>
            <a:endParaRPr lang="en-US" sz="1500" b="0" i="0" dirty="0">
              <a:solidFill>
                <a:srgbClr val="242424"/>
              </a:solidFill>
              <a:effectLst/>
              <a:latin typeface="source-serif-pro"/>
            </a:endParaRPr>
          </a:p>
          <a:p>
            <a:pPr algn="l"/>
            <a:r>
              <a:rPr lang="en-US" sz="1500" b="0" i="0" dirty="0">
                <a:solidFill>
                  <a:srgbClr val="242424"/>
                </a:solidFill>
                <a:effectLst/>
                <a:latin typeface="source-serif-pro"/>
              </a:rPr>
              <a:t>Where </a:t>
            </a:r>
            <a:r>
              <a:rPr lang="en-US" sz="1500" b="0" i="1" dirty="0">
                <a:solidFill>
                  <a:srgbClr val="242424"/>
                </a:solidFill>
                <a:effectLst/>
                <a:latin typeface="source-serif-pro"/>
              </a:rPr>
              <a:t>M</a:t>
            </a:r>
            <a:r>
              <a:rPr lang="en-US" sz="1500" b="0" i="0" dirty="0">
                <a:solidFill>
                  <a:srgbClr val="242424"/>
                </a:solidFill>
                <a:effectLst/>
                <a:latin typeface="source-serif-pro"/>
              </a:rPr>
              <a:t> is nothing but twice of the margin. So, margin can be written as 1/|w|. As, optimal hyperplane maximize the margin, then the SVM objective is boiled down to fact of maximizing the term</a:t>
            </a:r>
            <a:r>
              <a:rPr lang="en-US" sz="1500" b="0" i="1" dirty="0">
                <a:solidFill>
                  <a:srgbClr val="242424"/>
                </a:solidFill>
                <a:effectLst/>
                <a:latin typeface="source-serif-pro"/>
              </a:rPr>
              <a:t> 1/|w|</a:t>
            </a:r>
            <a:r>
              <a:rPr lang="en-US" sz="1500" b="0" i="0" dirty="0">
                <a:solidFill>
                  <a:srgbClr val="242424"/>
                </a:solidFill>
                <a:effectLst/>
                <a:latin typeface="source-serif-pro"/>
              </a:rPr>
              <a:t>,</a:t>
            </a:r>
          </a:p>
          <a:p>
            <a:pPr algn="l"/>
            <a:endParaRPr lang="en-US" sz="1500" b="0" i="0" dirty="0">
              <a:solidFill>
                <a:srgbClr val="242424"/>
              </a:solidFill>
              <a:effectLst/>
              <a:latin typeface="source-serif-pro"/>
            </a:endParaRPr>
          </a:p>
          <a:p>
            <a:endParaRPr lang="en-CA" dirty="0"/>
          </a:p>
        </p:txBody>
      </p:sp>
      <p:pic>
        <p:nvPicPr>
          <p:cNvPr id="5" name="Picture 4">
            <a:extLst>
              <a:ext uri="{FF2B5EF4-FFF2-40B4-BE49-F238E27FC236}">
                <a16:creationId xmlns:a16="http://schemas.microsoft.com/office/drawing/2014/main" id="{E1B4BF6B-F6AB-9280-0402-DF380A0C7191}"/>
              </a:ext>
            </a:extLst>
          </p:cNvPr>
          <p:cNvPicPr>
            <a:picLocks noChangeAspect="1"/>
          </p:cNvPicPr>
          <p:nvPr/>
        </p:nvPicPr>
        <p:blipFill>
          <a:blip r:embed="rId2"/>
          <a:stretch>
            <a:fillRect/>
          </a:stretch>
        </p:blipFill>
        <p:spPr>
          <a:xfrm>
            <a:off x="5289672" y="1006636"/>
            <a:ext cx="1190791" cy="914528"/>
          </a:xfrm>
          <a:prstGeom prst="rect">
            <a:avLst/>
          </a:prstGeom>
        </p:spPr>
      </p:pic>
      <p:pic>
        <p:nvPicPr>
          <p:cNvPr id="7" name="Picture 6">
            <a:extLst>
              <a:ext uri="{FF2B5EF4-FFF2-40B4-BE49-F238E27FC236}">
                <a16:creationId xmlns:a16="http://schemas.microsoft.com/office/drawing/2014/main" id="{7B457DBD-540F-4426-5B64-007B0C1806BB}"/>
              </a:ext>
            </a:extLst>
          </p:cNvPr>
          <p:cNvPicPr>
            <a:picLocks noChangeAspect="1"/>
          </p:cNvPicPr>
          <p:nvPr/>
        </p:nvPicPr>
        <p:blipFill>
          <a:blip r:embed="rId3"/>
          <a:stretch>
            <a:fillRect/>
          </a:stretch>
        </p:blipFill>
        <p:spPr>
          <a:xfrm>
            <a:off x="5138604" y="2423333"/>
            <a:ext cx="1914792" cy="933580"/>
          </a:xfrm>
          <a:prstGeom prst="rect">
            <a:avLst/>
          </a:prstGeom>
        </p:spPr>
      </p:pic>
      <p:pic>
        <p:nvPicPr>
          <p:cNvPr id="9" name="Picture 8">
            <a:extLst>
              <a:ext uri="{FF2B5EF4-FFF2-40B4-BE49-F238E27FC236}">
                <a16:creationId xmlns:a16="http://schemas.microsoft.com/office/drawing/2014/main" id="{91912B89-658B-4870-3471-FA342302D3F0}"/>
              </a:ext>
            </a:extLst>
          </p:cNvPr>
          <p:cNvPicPr>
            <a:picLocks noChangeAspect="1"/>
          </p:cNvPicPr>
          <p:nvPr/>
        </p:nvPicPr>
        <p:blipFill>
          <a:blip r:embed="rId4"/>
          <a:stretch>
            <a:fillRect/>
          </a:stretch>
        </p:blipFill>
        <p:spPr>
          <a:xfrm>
            <a:off x="2922378" y="4173559"/>
            <a:ext cx="6475269" cy="1915514"/>
          </a:xfrm>
          <a:prstGeom prst="rect">
            <a:avLst/>
          </a:prstGeom>
        </p:spPr>
      </p:pic>
      <p:sp>
        <p:nvSpPr>
          <p:cNvPr id="2" name="Footer Placeholder 1">
            <a:extLst>
              <a:ext uri="{FF2B5EF4-FFF2-40B4-BE49-F238E27FC236}">
                <a16:creationId xmlns:a16="http://schemas.microsoft.com/office/drawing/2014/main" id="{FE223060-C9C0-3063-CAC4-63377C220023}"/>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95531EEC-4331-9792-4EAB-4B2F9C02193B}"/>
              </a:ext>
            </a:extLst>
          </p:cNvPr>
          <p:cNvSpPr>
            <a:spLocks noGrp="1"/>
          </p:cNvSpPr>
          <p:nvPr>
            <p:ph type="sldNum" sz="quarter" idx="12"/>
          </p:nvPr>
        </p:nvSpPr>
        <p:spPr/>
        <p:txBody>
          <a:bodyPr/>
          <a:lstStyle/>
          <a:p>
            <a:fld id="{B007BCC5-C7C0-4679-90CF-D0812B41D13E}" type="slidenum">
              <a:rPr lang="en-CA" smtClean="0"/>
              <a:t>15</a:t>
            </a:fld>
            <a:endParaRPr lang="en-CA"/>
          </a:p>
        </p:txBody>
      </p:sp>
    </p:spTree>
    <p:extLst>
      <p:ext uri="{BB962C8B-B14F-4D97-AF65-F5344CB8AC3E}">
        <p14:creationId xmlns:p14="http://schemas.microsoft.com/office/powerpoint/2010/main" val="331294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F811-53FD-4786-85D8-30B4C73788C7}"/>
              </a:ext>
            </a:extLst>
          </p:cNvPr>
          <p:cNvSpPr>
            <a:spLocks noGrp="1"/>
          </p:cNvSpPr>
          <p:nvPr>
            <p:ph type="title"/>
          </p:nvPr>
        </p:nvSpPr>
        <p:spPr>
          <a:xfrm>
            <a:off x="856509" y="461822"/>
            <a:ext cx="3912596" cy="521108"/>
          </a:xfrm>
        </p:spPr>
        <p:txBody>
          <a:bodyPr>
            <a:normAutofit fontScale="90000"/>
          </a:bodyPr>
          <a:lstStyle/>
          <a:p>
            <a:r>
              <a:rPr lang="en-CA" sz="4000" dirty="0"/>
              <a:t>Non-Linear SVM</a:t>
            </a:r>
          </a:p>
        </p:txBody>
      </p:sp>
      <p:sp>
        <p:nvSpPr>
          <p:cNvPr id="9" name="Content Placeholder 8">
            <a:extLst>
              <a:ext uri="{FF2B5EF4-FFF2-40B4-BE49-F238E27FC236}">
                <a16:creationId xmlns:a16="http://schemas.microsoft.com/office/drawing/2014/main" id="{3DBB2141-C13D-CCFD-655B-B7CFE7BE4D1C}"/>
              </a:ext>
            </a:extLst>
          </p:cNvPr>
          <p:cNvSpPr>
            <a:spLocks noGrp="1"/>
          </p:cNvSpPr>
          <p:nvPr>
            <p:ph idx="1"/>
          </p:nvPr>
        </p:nvSpPr>
        <p:spPr>
          <a:xfrm>
            <a:off x="462487" y="1445337"/>
            <a:ext cx="4630623" cy="3779520"/>
          </a:xfrm>
        </p:spPr>
        <p:txBody>
          <a:bodyPr>
            <a:normAutofit/>
          </a:bodyPr>
          <a:lstStyle/>
          <a:p>
            <a:r>
              <a:rPr lang="en-US" sz="1800" dirty="0"/>
              <a:t>If data is linearly arranged, then we can separate it by using a straight line, but for non-linear data, we cannot draw a single straight line.</a:t>
            </a:r>
          </a:p>
          <a:p>
            <a:r>
              <a:rPr lang="en-US" sz="1800" dirty="0"/>
              <a:t>To separate these data points, we need to add one more dimension. For linear data, we have used two dimensions x and y, so for non-linear data, we will add a third-dimension z. </a:t>
            </a:r>
          </a:p>
          <a:p>
            <a:r>
              <a:rPr lang="en-US" sz="1800" dirty="0"/>
              <a:t>It can be calculated as:</a:t>
            </a:r>
          </a:p>
          <a:p>
            <a:pPr marL="0" indent="0">
              <a:buNone/>
            </a:pPr>
            <a:endParaRPr lang="en-US" sz="1800" dirty="0"/>
          </a:p>
        </p:txBody>
      </p:sp>
      <p:pic>
        <p:nvPicPr>
          <p:cNvPr id="5" name="Content Placeholder 4" descr="Chart, scatter chart&#10;&#10;Description automatically generated">
            <a:extLst>
              <a:ext uri="{FF2B5EF4-FFF2-40B4-BE49-F238E27FC236}">
                <a16:creationId xmlns:a16="http://schemas.microsoft.com/office/drawing/2014/main" id="{7BCC8475-CC61-D339-B85B-D10F6BF513D5}"/>
              </a:ext>
            </a:extLst>
          </p:cNvPr>
          <p:cNvPicPr>
            <a:picLocks noChangeAspect="1"/>
          </p:cNvPicPr>
          <p:nvPr/>
        </p:nvPicPr>
        <p:blipFill rotWithShape="1">
          <a:blip r:embed="rId2"/>
          <a:srcRect t="7310" r="3" b="5252"/>
          <a:stretch/>
        </p:blipFill>
        <p:spPr>
          <a:xfrm>
            <a:off x="5283708" y="722376"/>
            <a:ext cx="6263640" cy="5413248"/>
          </a:xfrm>
          <a:prstGeom prst="rect">
            <a:avLst/>
          </a:prstGeom>
          <a:effectLst/>
        </p:spPr>
      </p:pic>
      <p:sp>
        <p:nvSpPr>
          <p:cNvPr id="6" name="Rectangle 1">
            <a:extLst>
              <a:ext uri="{FF2B5EF4-FFF2-40B4-BE49-F238E27FC236}">
                <a16:creationId xmlns:a16="http://schemas.microsoft.com/office/drawing/2014/main" id="{9A5D4373-74BB-193E-DB18-3DC0BC6AEBB0}"/>
              </a:ext>
            </a:extLst>
          </p:cNvPr>
          <p:cNvSpPr>
            <a:spLocks noChangeArrowheads="1"/>
          </p:cNvSpPr>
          <p:nvPr/>
        </p:nvSpPr>
        <p:spPr bwMode="auto">
          <a:xfrm>
            <a:off x="3149252" y="3907118"/>
            <a:ext cx="1359438" cy="3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Unicode MS"/>
              </a:rPr>
              <a:t>z=x</a:t>
            </a:r>
            <a:r>
              <a:rPr kumimoji="0" lang="en-US" altLang="en-US" sz="2000" b="0" i="0" u="none" strike="noStrike" cap="none" normalizeH="0" baseline="30000" dirty="0">
                <a:ln>
                  <a:noFill/>
                </a:ln>
                <a:solidFill>
                  <a:srgbClr val="333333"/>
                </a:solidFill>
                <a:effectLst/>
                <a:latin typeface="Arial Unicode MS"/>
              </a:rPr>
              <a:t>2</a:t>
            </a:r>
            <a:r>
              <a:rPr kumimoji="0" lang="en-US" altLang="en-US" sz="2000" b="0" i="0" u="none" strike="noStrike" cap="none" normalizeH="0" baseline="0" dirty="0">
                <a:ln>
                  <a:noFill/>
                </a:ln>
                <a:solidFill>
                  <a:srgbClr val="333333"/>
                </a:solidFill>
                <a:effectLst/>
                <a:latin typeface="Arial Unicode MS"/>
              </a:rPr>
              <a:t> +y</a:t>
            </a:r>
            <a:r>
              <a:rPr kumimoji="0" lang="en-US" altLang="en-US" sz="2000" b="0" i="0" u="none" strike="noStrike" cap="none" normalizeH="0" baseline="30000" dirty="0">
                <a:ln>
                  <a:noFill/>
                </a:ln>
                <a:solidFill>
                  <a:srgbClr val="333333"/>
                </a:solidFill>
                <a:effectLst/>
                <a:latin typeface="Arial Unicode MS"/>
              </a:rPr>
              <a:t>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DB571224-27F6-B296-6A9A-2C169CB75B43}"/>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EFB1684B-B0AE-6D2D-B0E0-B52B5E24C8A4}"/>
              </a:ext>
            </a:extLst>
          </p:cNvPr>
          <p:cNvSpPr>
            <a:spLocks noGrp="1"/>
          </p:cNvSpPr>
          <p:nvPr>
            <p:ph type="sldNum" sz="quarter" idx="12"/>
          </p:nvPr>
        </p:nvSpPr>
        <p:spPr/>
        <p:txBody>
          <a:bodyPr/>
          <a:lstStyle/>
          <a:p>
            <a:fld id="{B007BCC5-C7C0-4679-90CF-D0812B41D13E}" type="slidenum">
              <a:rPr lang="en-CA" smtClean="0"/>
              <a:t>16</a:t>
            </a:fld>
            <a:endParaRPr lang="en-CA"/>
          </a:p>
        </p:txBody>
      </p:sp>
    </p:spTree>
    <p:extLst>
      <p:ext uri="{BB962C8B-B14F-4D97-AF65-F5344CB8AC3E}">
        <p14:creationId xmlns:p14="http://schemas.microsoft.com/office/powerpoint/2010/main" val="369034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5B0F-0517-730A-7AB4-3E45A93F55F1}"/>
              </a:ext>
            </a:extLst>
          </p:cNvPr>
          <p:cNvSpPr>
            <a:spLocks noGrp="1"/>
          </p:cNvSpPr>
          <p:nvPr>
            <p:ph type="title"/>
          </p:nvPr>
        </p:nvSpPr>
        <p:spPr>
          <a:xfrm>
            <a:off x="838200" y="365125"/>
            <a:ext cx="9151374" cy="411623"/>
          </a:xfrm>
        </p:spPr>
        <p:txBody>
          <a:bodyPr>
            <a:normAutofit fontScale="90000"/>
          </a:bodyPr>
          <a:lstStyle/>
          <a:p>
            <a:r>
              <a:rPr lang="en-US" dirty="0"/>
              <a:t>kernel</a:t>
            </a:r>
            <a:endParaRPr lang="en-CA" dirty="0"/>
          </a:p>
        </p:txBody>
      </p:sp>
      <p:sp>
        <p:nvSpPr>
          <p:cNvPr id="3" name="Content Placeholder 2">
            <a:extLst>
              <a:ext uri="{FF2B5EF4-FFF2-40B4-BE49-F238E27FC236}">
                <a16:creationId xmlns:a16="http://schemas.microsoft.com/office/drawing/2014/main" id="{F840C3D4-AFB9-C625-0CC2-ACE1882D842F}"/>
              </a:ext>
            </a:extLst>
          </p:cNvPr>
          <p:cNvSpPr>
            <a:spLocks noGrp="1"/>
          </p:cNvSpPr>
          <p:nvPr>
            <p:ph idx="1"/>
          </p:nvPr>
        </p:nvSpPr>
        <p:spPr>
          <a:xfrm>
            <a:off x="824681" y="1253331"/>
            <a:ext cx="10515600" cy="4351338"/>
          </a:xfrm>
        </p:spPr>
        <p:txBody>
          <a:bodyPr>
            <a:normAutofit fontScale="85000" lnSpcReduction="10000"/>
          </a:bodyPr>
          <a:lstStyle/>
          <a:p>
            <a:pPr marL="0" indent="0">
              <a:buNone/>
            </a:pPr>
            <a:r>
              <a:rPr lang="en-US" sz="2400" dirty="0">
                <a:latin typeface="inter-regular"/>
              </a:rPr>
              <a:t>The kernel trick in SVM allows us to handle complex data patterns that can’t be separated by a simple straight line. Kernels are functions that transform (or "project") data into a higher-dimensional space, where it becomes easier to find a dividing line between different classes.</a:t>
            </a:r>
          </a:p>
          <a:p>
            <a:pPr marL="0" indent="0">
              <a:lnSpc>
                <a:spcPct val="115000"/>
              </a:lnSpc>
              <a:spcAft>
                <a:spcPts val="1000"/>
              </a:spcAft>
              <a:buNone/>
            </a:pPr>
            <a:r>
              <a:rPr lang="en-US" sz="2400" b="1" dirty="0">
                <a:effectLst/>
                <a:latin typeface="inter-regular"/>
                <a:ea typeface="MS Mincho" panose="02020609040205080304" pitchFamily="49" charset="-128"/>
                <a:cs typeface="Times New Roman" panose="02020603050405020304" pitchFamily="18" charset="0"/>
              </a:rPr>
              <a:t>Types of Kernel: </a:t>
            </a:r>
          </a:p>
          <a:p>
            <a:pPr marL="0" indent="0">
              <a:lnSpc>
                <a:spcPct val="115000"/>
              </a:lnSpc>
              <a:spcAft>
                <a:spcPts val="1000"/>
              </a:spcAft>
              <a:buNone/>
            </a:pPr>
            <a:r>
              <a:rPr lang="en-US" sz="2400" dirty="0">
                <a:effectLst/>
                <a:latin typeface="inter-regular"/>
                <a:ea typeface="MS Mincho" panose="02020609040205080304" pitchFamily="49" charset="-128"/>
                <a:cs typeface="Times New Roman" panose="02020603050405020304" pitchFamily="18" charset="0"/>
              </a:rPr>
              <a:t>1. Linear Kernel: Draws a straight line for simpler separable data.</a:t>
            </a:r>
            <a:endParaRPr lang="en-CA" sz="2400" dirty="0">
              <a:effectLst/>
              <a:latin typeface="inter-regular"/>
              <a:ea typeface="MS Mincho" panose="02020609040205080304" pitchFamily="49" charset="-128"/>
              <a:cs typeface="Times New Roman" panose="02020603050405020304" pitchFamily="18" charset="0"/>
            </a:endParaRPr>
          </a:p>
          <a:p>
            <a:pPr marL="0" indent="0">
              <a:lnSpc>
                <a:spcPct val="115000"/>
              </a:lnSpc>
              <a:spcAft>
                <a:spcPts val="1000"/>
              </a:spcAft>
              <a:buNone/>
            </a:pPr>
            <a:r>
              <a:rPr lang="en-US" sz="2400" dirty="0">
                <a:effectLst/>
                <a:latin typeface="inter-regular"/>
                <a:ea typeface="MS Mincho" panose="02020609040205080304" pitchFamily="49" charset="-128"/>
                <a:cs typeface="Times New Roman" panose="02020603050405020304" pitchFamily="18" charset="0"/>
              </a:rPr>
              <a:t>2. Polynomial Kernel: Adds curved boundaries for more complex, non-linear separations.</a:t>
            </a:r>
            <a:endParaRPr lang="en-CA" sz="2400" dirty="0">
              <a:effectLst/>
              <a:latin typeface="inter-regular"/>
              <a:ea typeface="MS Mincho" panose="02020609040205080304" pitchFamily="49" charset="-128"/>
              <a:cs typeface="Times New Roman" panose="02020603050405020304" pitchFamily="18" charset="0"/>
            </a:endParaRPr>
          </a:p>
          <a:p>
            <a:pPr marL="0" indent="0">
              <a:lnSpc>
                <a:spcPct val="115000"/>
              </a:lnSpc>
              <a:spcAft>
                <a:spcPts val="1000"/>
              </a:spcAft>
              <a:buNone/>
            </a:pPr>
            <a:r>
              <a:rPr lang="en-US" sz="2400" dirty="0">
                <a:effectLst/>
                <a:latin typeface="inter-regular"/>
                <a:ea typeface="MS Mincho" panose="02020609040205080304" pitchFamily="49" charset="-128"/>
                <a:cs typeface="Times New Roman" panose="02020603050405020304" pitchFamily="18" charset="0"/>
              </a:rPr>
              <a:t>3. RBF Kernel: Adapts flexibly around data points, creating complex, non-linear boundaries suitable for highly intricate patterns.</a:t>
            </a:r>
          </a:p>
          <a:p>
            <a:pPr marL="0" indent="0">
              <a:lnSpc>
                <a:spcPct val="115000"/>
              </a:lnSpc>
              <a:spcAft>
                <a:spcPts val="1000"/>
              </a:spcAft>
              <a:buNone/>
            </a:pPr>
            <a:r>
              <a:rPr lang="en-US" sz="2400" dirty="0"/>
              <a:t>Each kernel provides a different way of “reshaping” the data to help SVM find a clear boundary, no matter how complex the data distribution is.</a:t>
            </a:r>
            <a:endParaRPr lang="en-CA" sz="2400" dirty="0">
              <a:effectLst/>
              <a:latin typeface="inter-regular"/>
              <a:ea typeface="MS Mincho" panose="02020609040205080304" pitchFamily="49" charset="-128"/>
              <a:cs typeface="Times New Roman" panose="02020603050405020304" pitchFamily="18" charset="0"/>
            </a:endParaRPr>
          </a:p>
          <a:p>
            <a:endParaRPr lang="en-US" dirty="0"/>
          </a:p>
          <a:p>
            <a:endParaRPr lang="en-US" dirty="0"/>
          </a:p>
          <a:p>
            <a:endParaRPr lang="en-US" dirty="0"/>
          </a:p>
          <a:p>
            <a:endParaRPr lang="en-CA" dirty="0"/>
          </a:p>
        </p:txBody>
      </p:sp>
      <p:sp>
        <p:nvSpPr>
          <p:cNvPr id="4" name="Footer Placeholder 3">
            <a:extLst>
              <a:ext uri="{FF2B5EF4-FFF2-40B4-BE49-F238E27FC236}">
                <a16:creationId xmlns:a16="http://schemas.microsoft.com/office/drawing/2014/main" id="{8BA98DB1-7DF9-D03F-EB86-01F551861831}"/>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8C871C0E-D048-9284-ACF3-D23F4DE18A36}"/>
              </a:ext>
            </a:extLst>
          </p:cNvPr>
          <p:cNvSpPr>
            <a:spLocks noGrp="1"/>
          </p:cNvSpPr>
          <p:nvPr>
            <p:ph type="sldNum" sz="quarter" idx="12"/>
          </p:nvPr>
        </p:nvSpPr>
        <p:spPr/>
        <p:txBody>
          <a:bodyPr/>
          <a:lstStyle/>
          <a:p>
            <a:fld id="{B007BCC5-C7C0-4679-90CF-D0812B41D13E}" type="slidenum">
              <a:rPr lang="en-CA" smtClean="0"/>
              <a:t>17</a:t>
            </a:fld>
            <a:endParaRPr lang="en-CA"/>
          </a:p>
        </p:txBody>
      </p:sp>
    </p:spTree>
    <p:extLst>
      <p:ext uri="{BB962C8B-B14F-4D97-AF65-F5344CB8AC3E}">
        <p14:creationId xmlns:p14="http://schemas.microsoft.com/office/powerpoint/2010/main" val="194039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2BBD-237A-65C8-00A4-733B0060D501}"/>
              </a:ext>
            </a:extLst>
          </p:cNvPr>
          <p:cNvSpPr>
            <a:spLocks noGrp="1"/>
          </p:cNvSpPr>
          <p:nvPr>
            <p:ph type="title"/>
          </p:nvPr>
        </p:nvSpPr>
        <p:spPr/>
        <p:txBody>
          <a:bodyPr>
            <a:normAutofit/>
          </a:bodyPr>
          <a:lstStyle/>
          <a:p>
            <a:r>
              <a:rPr lang="en-US" sz="2400" b="0" i="0" dirty="0">
                <a:solidFill>
                  <a:srgbClr val="333333"/>
                </a:solidFill>
                <a:effectLst/>
                <a:latin typeface="inter-regular"/>
              </a:rPr>
              <a:t>By adding the third dimension, the sample space will become as below image:</a:t>
            </a:r>
            <a:endParaRPr lang="en-CA" sz="2400" dirty="0"/>
          </a:p>
        </p:txBody>
      </p:sp>
      <p:pic>
        <p:nvPicPr>
          <p:cNvPr id="5" name="Content Placeholder 4">
            <a:extLst>
              <a:ext uri="{FF2B5EF4-FFF2-40B4-BE49-F238E27FC236}">
                <a16:creationId xmlns:a16="http://schemas.microsoft.com/office/drawing/2014/main" id="{4BE26857-2C3F-2955-437E-E0CDE2AE7AE9}"/>
              </a:ext>
            </a:extLst>
          </p:cNvPr>
          <p:cNvPicPr>
            <a:picLocks noGrp="1" noChangeAspect="1"/>
          </p:cNvPicPr>
          <p:nvPr>
            <p:ph idx="1"/>
          </p:nvPr>
        </p:nvPicPr>
        <p:blipFill>
          <a:blip r:embed="rId2"/>
          <a:stretch>
            <a:fillRect/>
          </a:stretch>
        </p:blipFill>
        <p:spPr>
          <a:xfrm>
            <a:off x="3881128" y="1991238"/>
            <a:ext cx="4429743" cy="4020111"/>
          </a:xfrm>
        </p:spPr>
      </p:pic>
      <p:sp>
        <p:nvSpPr>
          <p:cNvPr id="3" name="Footer Placeholder 2">
            <a:extLst>
              <a:ext uri="{FF2B5EF4-FFF2-40B4-BE49-F238E27FC236}">
                <a16:creationId xmlns:a16="http://schemas.microsoft.com/office/drawing/2014/main" id="{E5A26341-77A0-EC2E-4650-C32C88B15448}"/>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482B8392-24A1-3ABE-D48C-5F18C9BC1D4B}"/>
              </a:ext>
            </a:extLst>
          </p:cNvPr>
          <p:cNvSpPr>
            <a:spLocks noGrp="1"/>
          </p:cNvSpPr>
          <p:nvPr>
            <p:ph type="sldNum" sz="quarter" idx="12"/>
          </p:nvPr>
        </p:nvSpPr>
        <p:spPr/>
        <p:txBody>
          <a:bodyPr/>
          <a:lstStyle/>
          <a:p>
            <a:fld id="{B007BCC5-C7C0-4679-90CF-D0812B41D13E}" type="slidenum">
              <a:rPr lang="en-CA" smtClean="0"/>
              <a:t>18</a:t>
            </a:fld>
            <a:endParaRPr lang="en-CA"/>
          </a:p>
        </p:txBody>
      </p:sp>
    </p:spTree>
    <p:extLst>
      <p:ext uri="{BB962C8B-B14F-4D97-AF65-F5344CB8AC3E}">
        <p14:creationId xmlns:p14="http://schemas.microsoft.com/office/powerpoint/2010/main" val="304205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70F352-0349-E0A3-7393-CD84135EDE28}"/>
              </a:ext>
            </a:extLst>
          </p:cNvPr>
          <p:cNvPicPr>
            <a:picLocks noGrp="1" noChangeAspect="1"/>
          </p:cNvPicPr>
          <p:nvPr>
            <p:ph idx="1"/>
          </p:nvPr>
        </p:nvPicPr>
        <p:blipFill>
          <a:blip r:embed="rId2"/>
          <a:stretch>
            <a:fillRect/>
          </a:stretch>
        </p:blipFill>
        <p:spPr>
          <a:xfrm>
            <a:off x="1170527" y="2331696"/>
            <a:ext cx="4010585" cy="3791479"/>
          </a:xfrm>
        </p:spPr>
      </p:pic>
      <p:sp>
        <p:nvSpPr>
          <p:cNvPr id="4" name="TextBox 3">
            <a:extLst>
              <a:ext uri="{FF2B5EF4-FFF2-40B4-BE49-F238E27FC236}">
                <a16:creationId xmlns:a16="http://schemas.microsoft.com/office/drawing/2014/main" id="{E7293FE4-B34F-E798-5693-7F4AC9BD066F}"/>
              </a:ext>
            </a:extLst>
          </p:cNvPr>
          <p:cNvSpPr txBox="1"/>
          <p:nvPr/>
        </p:nvSpPr>
        <p:spPr>
          <a:xfrm>
            <a:off x="267929" y="1031040"/>
            <a:ext cx="5744497" cy="923330"/>
          </a:xfrm>
          <a:prstGeom prst="rect">
            <a:avLst/>
          </a:prstGeom>
          <a:noFill/>
        </p:spPr>
        <p:txBody>
          <a:bodyPr wrap="square">
            <a:spAutoFit/>
          </a:bodyPr>
          <a:lstStyle/>
          <a:p>
            <a:r>
              <a:rPr lang="en-US" dirty="0"/>
              <a:t>SVM will divide the datasets into classes. </a:t>
            </a:r>
            <a:r>
              <a:rPr lang="en-US" sz="1800" dirty="0"/>
              <a:t>Since we are in 3-d Space, hence, it is looking like a plane parallel to the x-axis. </a:t>
            </a:r>
            <a:endParaRPr lang="en-US" sz="1400" dirty="0"/>
          </a:p>
        </p:txBody>
      </p:sp>
      <p:sp>
        <p:nvSpPr>
          <p:cNvPr id="7" name="TextBox 6">
            <a:extLst>
              <a:ext uri="{FF2B5EF4-FFF2-40B4-BE49-F238E27FC236}">
                <a16:creationId xmlns:a16="http://schemas.microsoft.com/office/drawing/2014/main" id="{EAAE4B56-4D64-4709-92B2-76C4E7E3A2CD}"/>
              </a:ext>
            </a:extLst>
          </p:cNvPr>
          <p:cNvSpPr txBox="1"/>
          <p:nvPr/>
        </p:nvSpPr>
        <p:spPr>
          <a:xfrm>
            <a:off x="6447502" y="1007133"/>
            <a:ext cx="5744497" cy="923330"/>
          </a:xfrm>
          <a:prstGeom prst="rect">
            <a:avLst/>
          </a:prstGeom>
          <a:noFill/>
        </p:spPr>
        <p:txBody>
          <a:bodyPr wrap="square">
            <a:spAutoFit/>
          </a:bodyPr>
          <a:lstStyle/>
          <a:p>
            <a:r>
              <a:rPr lang="en-US" sz="1800" dirty="0"/>
              <a:t>If we convert it in 2d space with z=1, then it will look like below Figure. We get a circumference of radius 1 in case of non-linear data</a:t>
            </a:r>
            <a:r>
              <a:rPr lang="en-US" sz="1400" dirty="0"/>
              <a:t>.</a:t>
            </a:r>
          </a:p>
        </p:txBody>
      </p:sp>
      <p:pic>
        <p:nvPicPr>
          <p:cNvPr id="8" name="Picture 7">
            <a:extLst>
              <a:ext uri="{FF2B5EF4-FFF2-40B4-BE49-F238E27FC236}">
                <a16:creationId xmlns:a16="http://schemas.microsoft.com/office/drawing/2014/main" id="{DF317A97-0EED-B451-D931-460C8BF2F71E}"/>
              </a:ext>
            </a:extLst>
          </p:cNvPr>
          <p:cNvPicPr>
            <a:picLocks noChangeAspect="1"/>
          </p:cNvPicPr>
          <p:nvPr/>
        </p:nvPicPr>
        <p:blipFill>
          <a:blip r:embed="rId3"/>
          <a:stretch>
            <a:fillRect/>
          </a:stretch>
        </p:blipFill>
        <p:spPr>
          <a:xfrm>
            <a:off x="6794090" y="2082189"/>
            <a:ext cx="3814916" cy="3871595"/>
          </a:xfrm>
          <a:prstGeom prst="rect">
            <a:avLst/>
          </a:prstGeom>
        </p:spPr>
      </p:pic>
      <p:sp>
        <p:nvSpPr>
          <p:cNvPr id="2" name="Footer Placeholder 1">
            <a:extLst>
              <a:ext uri="{FF2B5EF4-FFF2-40B4-BE49-F238E27FC236}">
                <a16:creationId xmlns:a16="http://schemas.microsoft.com/office/drawing/2014/main" id="{92EBC8D6-0799-0F26-01E8-21E6A568450D}"/>
              </a:ext>
            </a:extLst>
          </p:cNvPr>
          <p:cNvSpPr>
            <a:spLocks noGrp="1"/>
          </p:cNvSpPr>
          <p:nvPr>
            <p:ph type="ftr" sz="quarter" idx="11"/>
          </p:nvPr>
        </p:nvSpPr>
        <p:spPr/>
        <p:txBody>
          <a:bodyPr/>
          <a:lstStyle/>
          <a:p>
            <a:r>
              <a:rPr lang="en-CA"/>
              <a:t>Dr. Sharma T</a:t>
            </a:r>
          </a:p>
        </p:txBody>
      </p:sp>
      <p:sp>
        <p:nvSpPr>
          <p:cNvPr id="3" name="Slide Number Placeholder 2">
            <a:extLst>
              <a:ext uri="{FF2B5EF4-FFF2-40B4-BE49-F238E27FC236}">
                <a16:creationId xmlns:a16="http://schemas.microsoft.com/office/drawing/2014/main" id="{29472188-FA64-112C-21D1-920F692A5E8C}"/>
              </a:ext>
            </a:extLst>
          </p:cNvPr>
          <p:cNvSpPr>
            <a:spLocks noGrp="1"/>
          </p:cNvSpPr>
          <p:nvPr>
            <p:ph type="sldNum" sz="quarter" idx="12"/>
          </p:nvPr>
        </p:nvSpPr>
        <p:spPr/>
        <p:txBody>
          <a:bodyPr/>
          <a:lstStyle/>
          <a:p>
            <a:fld id="{B007BCC5-C7C0-4679-90CF-D0812B41D13E}" type="slidenum">
              <a:rPr lang="en-CA" smtClean="0"/>
              <a:t>19</a:t>
            </a:fld>
            <a:endParaRPr lang="en-CA"/>
          </a:p>
        </p:txBody>
      </p:sp>
    </p:spTree>
    <p:extLst>
      <p:ext uri="{BB962C8B-B14F-4D97-AF65-F5344CB8AC3E}">
        <p14:creationId xmlns:p14="http://schemas.microsoft.com/office/powerpoint/2010/main" val="278621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E2FE04-14E2-8D93-25E0-994962B7F939}"/>
              </a:ext>
            </a:extLst>
          </p:cNvPr>
          <p:cNvSpPr>
            <a:spLocks noGrp="1"/>
          </p:cNvSpPr>
          <p:nvPr>
            <p:ph type="subTitle" idx="1"/>
          </p:nvPr>
        </p:nvSpPr>
        <p:spPr>
          <a:xfrm>
            <a:off x="1409075" y="2563318"/>
            <a:ext cx="9258925" cy="2694482"/>
          </a:xfrm>
        </p:spPr>
        <p:txBody>
          <a:bodyPr>
            <a:normAutofit/>
          </a:bodyPr>
          <a:lstStyle/>
          <a:p>
            <a:r>
              <a:rPr kumimoji="0" lang="en-CA" sz="5400" b="0" i="0" u="none" strike="noStrike" kern="1200" cap="none" spc="0" normalizeH="0" baseline="0" noProof="0" dirty="0">
                <a:ln>
                  <a:noFill/>
                </a:ln>
                <a:solidFill>
                  <a:prstClr val="black"/>
                </a:solidFill>
                <a:effectLst/>
                <a:uLnTx/>
                <a:uFillTx/>
                <a:latin typeface="Aptos Display" panose="02110004020202020204"/>
                <a:ea typeface="+mj-ea"/>
                <a:cs typeface="+mj-cs"/>
              </a:rPr>
              <a:t>Support Vector machine (SVM)</a:t>
            </a:r>
            <a:endParaRPr lang="en-CA" dirty="0"/>
          </a:p>
        </p:txBody>
      </p:sp>
      <p:sp>
        <p:nvSpPr>
          <p:cNvPr id="2" name="Footer Placeholder 1">
            <a:extLst>
              <a:ext uri="{FF2B5EF4-FFF2-40B4-BE49-F238E27FC236}">
                <a16:creationId xmlns:a16="http://schemas.microsoft.com/office/drawing/2014/main" id="{EC25671A-4CA4-2EC9-9DA2-E309D7897021}"/>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5496B70E-65B8-7061-ADF9-8103BD1CDFE5}"/>
              </a:ext>
            </a:extLst>
          </p:cNvPr>
          <p:cNvSpPr>
            <a:spLocks noGrp="1"/>
          </p:cNvSpPr>
          <p:nvPr>
            <p:ph type="sldNum" sz="quarter" idx="12"/>
          </p:nvPr>
        </p:nvSpPr>
        <p:spPr/>
        <p:txBody>
          <a:bodyPr/>
          <a:lstStyle/>
          <a:p>
            <a:fld id="{B007BCC5-C7C0-4679-90CF-D0812B41D13E}" type="slidenum">
              <a:rPr lang="en-CA" smtClean="0"/>
              <a:t>2</a:t>
            </a:fld>
            <a:endParaRPr lang="en-CA"/>
          </a:p>
        </p:txBody>
      </p:sp>
    </p:spTree>
    <p:extLst>
      <p:ext uri="{BB962C8B-B14F-4D97-AF65-F5344CB8AC3E}">
        <p14:creationId xmlns:p14="http://schemas.microsoft.com/office/powerpoint/2010/main" val="415531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11070590" y="6444610"/>
            <a:ext cx="241300" cy="202565"/>
          </a:xfrm>
          <a:prstGeom prst="rect">
            <a:avLst/>
          </a:prstGeom>
        </p:spPr>
        <p:txBody>
          <a:bodyPr vert="horz" wrap="square" lIns="0" tIns="0" rIns="0" bIns="0" rtlCol="0">
            <a:spAutoFit/>
          </a:bodyPr>
          <a:lstStyle>
            <a:defPPr>
              <a:defRPr kern="0"/>
            </a:defPPr>
            <a:lvl1pPr>
              <a:defRPr sz="1200" b="0" i="0">
                <a:solidFill>
                  <a:srgbClr val="898989"/>
                </a:solidFill>
                <a:latin typeface="Gill Sans MT"/>
                <a:cs typeface="Gill Sans MT"/>
              </a:defRPr>
            </a:lvl1pPr>
          </a:lstStyle>
          <a:p>
            <a:pPr marL="38100">
              <a:lnSpc>
                <a:spcPct val="100000"/>
              </a:lnSpc>
              <a:spcBef>
                <a:spcPts val="15"/>
              </a:spcBef>
            </a:pPr>
            <a:fld id="{81D60167-4931-47E6-BA6A-407CBD079E47}" type="slidenum">
              <a:rPr lang="en-CA" spc="-25" smtClean="0"/>
              <a:pPr marL="38100">
                <a:lnSpc>
                  <a:spcPct val="100000"/>
                </a:lnSpc>
                <a:spcBef>
                  <a:spcPts val="15"/>
                </a:spcBef>
              </a:pPr>
              <a:t>20</a:t>
            </a:fld>
            <a:endParaRPr spc="-25" dirty="0"/>
          </a:p>
        </p:txBody>
      </p:sp>
      <p:sp>
        <p:nvSpPr>
          <p:cNvPr id="2" name="object 2"/>
          <p:cNvSpPr txBox="1"/>
          <p:nvPr/>
        </p:nvSpPr>
        <p:spPr>
          <a:xfrm>
            <a:off x="894361" y="809469"/>
            <a:ext cx="10699115" cy="4560736"/>
          </a:xfrm>
          <a:prstGeom prst="rect">
            <a:avLst/>
          </a:prstGeom>
        </p:spPr>
        <p:txBody>
          <a:bodyPr vert="horz" wrap="square" lIns="0" tIns="12700" rIns="0" bIns="0" rtlCol="0">
            <a:spAutoFit/>
          </a:bodyPr>
          <a:lstStyle/>
          <a:p>
            <a:pPr marL="12700">
              <a:lnSpc>
                <a:spcPct val="100000"/>
              </a:lnSpc>
              <a:spcBef>
                <a:spcPts val="100"/>
              </a:spcBef>
            </a:pPr>
            <a:r>
              <a:rPr sz="4400" dirty="0">
                <a:latin typeface="Gill Sans MT"/>
                <a:cs typeface="Gill Sans MT"/>
              </a:rPr>
              <a:t>Class</a:t>
            </a:r>
            <a:r>
              <a:rPr sz="4400" spc="-30" dirty="0">
                <a:latin typeface="Gill Sans MT"/>
                <a:cs typeface="Gill Sans MT"/>
              </a:rPr>
              <a:t> </a:t>
            </a:r>
            <a:r>
              <a:rPr sz="4400" spc="-10" dirty="0">
                <a:latin typeface="Gill Sans MT"/>
                <a:cs typeface="Gill Sans MT"/>
              </a:rPr>
              <a:t>Exercise</a:t>
            </a:r>
            <a:endParaRPr sz="4400" dirty="0">
              <a:latin typeface="Gill Sans MT"/>
              <a:cs typeface="Gill Sans MT"/>
            </a:endParaRPr>
          </a:p>
          <a:p>
            <a:pPr>
              <a:lnSpc>
                <a:spcPct val="100000"/>
              </a:lnSpc>
              <a:spcBef>
                <a:spcPts val="4880"/>
              </a:spcBef>
            </a:pPr>
            <a:endParaRPr sz="4400" dirty="0">
              <a:latin typeface="Gill Sans MT"/>
              <a:cs typeface="Gill Sans MT"/>
            </a:endParaRPr>
          </a:p>
          <a:p>
            <a:pPr marL="241300" marR="5080" indent="-228600">
              <a:lnSpc>
                <a:spcPct val="90000"/>
              </a:lnSpc>
              <a:buFont typeface="Arial"/>
              <a:buChar char="•"/>
              <a:tabLst>
                <a:tab pos="241300" algn="l"/>
              </a:tabLst>
            </a:pPr>
            <a:r>
              <a:rPr sz="4400" dirty="0">
                <a:solidFill>
                  <a:srgbClr val="C00000"/>
                </a:solidFill>
                <a:latin typeface="Gill Sans MT"/>
                <a:cs typeface="Gill Sans MT"/>
              </a:rPr>
              <a:t>Revise</a:t>
            </a:r>
            <a:r>
              <a:rPr sz="4400" spc="-114" dirty="0">
                <a:solidFill>
                  <a:srgbClr val="C00000"/>
                </a:solidFill>
                <a:latin typeface="Gill Sans MT"/>
                <a:cs typeface="Gill Sans MT"/>
              </a:rPr>
              <a:t> </a:t>
            </a:r>
            <a:r>
              <a:rPr sz="4400" dirty="0">
                <a:solidFill>
                  <a:srgbClr val="C00000"/>
                </a:solidFill>
                <a:latin typeface="Gill Sans MT"/>
                <a:cs typeface="Gill Sans MT"/>
              </a:rPr>
              <a:t>Jupiter</a:t>
            </a:r>
            <a:r>
              <a:rPr sz="4400" spc="-120" dirty="0">
                <a:solidFill>
                  <a:srgbClr val="C00000"/>
                </a:solidFill>
                <a:latin typeface="Gill Sans MT"/>
                <a:cs typeface="Gill Sans MT"/>
              </a:rPr>
              <a:t> </a:t>
            </a:r>
            <a:r>
              <a:rPr sz="4400" dirty="0">
                <a:solidFill>
                  <a:srgbClr val="C00000"/>
                </a:solidFill>
                <a:latin typeface="Gill Sans MT"/>
                <a:cs typeface="Gill Sans MT"/>
              </a:rPr>
              <a:t>notebook</a:t>
            </a:r>
            <a:r>
              <a:rPr sz="4400" spc="-114" dirty="0">
                <a:solidFill>
                  <a:srgbClr val="C00000"/>
                </a:solidFill>
                <a:latin typeface="Gill Sans MT"/>
                <a:cs typeface="Gill Sans MT"/>
              </a:rPr>
              <a:t> </a:t>
            </a:r>
            <a:r>
              <a:rPr sz="4400" dirty="0">
                <a:solidFill>
                  <a:srgbClr val="C00000"/>
                </a:solidFill>
                <a:latin typeface="Gill Sans MT"/>
                <a:cs typeface="Gill Sans MT"/>
              </a:rPr>
              <a:t>from</a:t>
            </a:r>
            <a:r>
              <a:rPr sz="4400" spc="-120" dirty="0">
                <a:solidFill>
                  <a:srgbClr val="C00000"/>
                </a:solidFill>
                <a:latin typeface="Gill Sans MT"/>
                <a:cs typeface="Gill Sans MT"/>
              </a:rPr>
              <a:t> </a:t>
            </a:r>
            <a:r>
              <a:rPr sz="4400" spc="-10" dirty="0">
                <a:solidFill>
                  <a:srgbClr val="C00000"/>
                </a:solidFill>
                <a:latin typeface="Gill Sans MT"/>
                <a:cs typeface="Gill Sans MT"/>
              </a:rPr>
              <a:t>previous </a:t>
            </a:r>
            <a:r>
              <a:rPr sz="4400" dirty="0">
                <a:solidFill>
                  <a:srgbClr val="C00000"/>
                </a:solidFill>
                <a:latin typeface="Gill Sans MT"/>
                <a:cs typeface="Gill Sans MT"/>
              </a:rPr>
              <a:t>lecture</a:t>
            </a:r>
            <a:r>
              <a:rPr sz="4400" spc="-55" dirty="0">
                <a:solidFill>
                  <a:srgbClr val="C00000"/>
                </a:solidFill>
                <a:latin typeface="Gill Sans MT"/>
                <a:cs typeface="Gill Sans MT"/>
              </a:rPr>
              <a:t> </a:t>
            </a:r>
            <a:r>
              <a:rPr lang="en-CA" sz="4400" dirty="0">
                <a:solidFill>
                  <a:srgbClr val="C00000"/>
                </a:solidFill>
                <a:latin typeface="Gill Sans MT"/>
                <a:cs typeface="Gill Sans MT"/>
              </a:rPr>
              <a:t>for </a:t>
            </a:r>
            <a:r>
              <a:rPr sz="4400" dirty="0">
                <a:solidFill>
                  <a:srgbClr val="C00000"/>
                </a:solidFill>
                <a:latin typeface="Gill Sans MT"/>
                <a:cs typeface="Gill Sans MT"/>
              </a:rPr>
              <a:t>the</a:t>
            </a:r>
            <a:r>
              <a:rPr sz="4400" spc="-50" dirty="0">
                <a:solidFill>
                  <a:srgbClr val="C00000"/>
                </a:solidFill>
                <a:latin typeface="Gill Sans MT"/>
                <a:cs typeface="Gill Sans MT"/>
              </a:rPr>
              <a:t> </a:t>
            </a:r>
            <a:r>
              <a:rPr sz="4400" dirty="0">
                <a:solidFill>
                  <a:srgbClr val="C00000"/>
                </a:solidFill>
                <a:latin typeface="Gill Sans MT"/>
                <a:cs typeface="Gill Sans MT"/>
              </a:rPr>
              <a:t>dataset</a:t>
            </a:r>
            <a:r>
              <a:rPr sz="4400" spc="-60" dirty="0">
                <a:solidFill>
                  <a:srgbClr val="C00000"/>
                </a:solidFill>
                <a:latin typeface="Gill Sans MT"/>
                <a:cs typeface="Gill Sans MT"/>
              </a:rPr>
              <a:t> </a:t>
            </a:r>
            <a:r>
              <a:rPr sz="4400" dirty="0">
                <a:solidFill>
                  <a:srgbClr val="C00000"/>
                </a:solidFill>
                <a:latin typeface="Gill Sans MT"/>
                <a:cs typeface="Gill Sans MT"/>
              </a:rPr>
              <a:t>using</a:t>
            </a:r>
            <a:r>
              <a:rPr sz="4400" spc="-65" dirty="0">
                <a:solidFill>
                  <a:srgbClr val="C00000"/>
                </a:solidFill>
                <a:latin typeface="Gill Sans MT"/>
                <a:cs typeface="Gill Sans MT"/>
              </a:rPr>
              <a:t> </a:t>
            </a:r>
            <a:r>
              <a:rPr lang="en-CA" sz="4400" spc="-10" dirty="0">
                <a:solidFill>
                  <a:srgbClr val="C00000"/>
                </a:solidFill>
                <a:latin typeface="Gill Sans MT"/>
                <a:cs typeface="Gill Sans MT"/>
              </a:rPr>
              <a:t>SVM</a:t>
            </a:r>
            <a:r>
              <a:rPr sz="4400" spc="-10" dirty="0">
                <a:solidFill>
                  <a:srgbClr val="C00000"/>
                </a:solidFill>
                <a:latin typeface="Gill Sans MT"/>
                <a:cs typeface="Gill Sans MT"/>
              </a:rPr>
              <a:t>.</a:t>
            </a:r>
            <a:endParaRPr sz="4400" dirty="0">
              <a:latin typeface="Gill Sans MT"/>
              <a:cs typeface="Gill Sans MT"/>
            </a:endParaRPr>
          </a:p>
          <a:p>
            <a:pPr marL="241300" marR="1230630" indent="-228600">
              <a:lnSpc>
                <a:spcPts val="4700"/>
              </a:lnSpc>
              <a:spcBef>
                <a:spcPts val="1145"/>
              </a:spcBef>
              <a:buFont typeface="Arial"/>
              <a:buChar char="•"/>
              <a:tabLst>
                <a:tab pos="241300" algn="l"/>
              </a:tabLst>
            </a:pPr>
            <a:r>
              <a:rPr sz="4400" dirty="0">
                <a:solidFill>
                  <a:srgbClr val="C00000"/>
                </a:solidFill>
                <a:latin typeface="Gill Sans MT"/>
                <a:cs typeface="Gill Sans MT"/>
              </a:rPr>
              <a:t>Note</a:t>
            </a:r>
            <a:r>
              <a:rPr sz="4400" spc="-55" dirty="0">
                <a:solidFill>
                  <a:srgbClr val="C00000"/>
                </a:solidFill>
                <a:latin typeface="Gill Sans MT"/>
                <a:cs typeface="Gill Sans MT"/>
              </a:rPr>
              <a:t> </a:t>
            </a:r>
            <a:r>
              <a:rPr sz="4400" dirty="0">
                <a:solidFill>
                  <a:srgbClr val="C00000"/>
                </a:solidFill>
                <a:latin typeface="Gill Sans MT"/>
                <a:cs typeface="Gill Sans MT"/>
              </a:rPr>
              <a:t>the</a:t>
            </a:r>
            <a:r>
              <a:rPr sz="4400" spc="-50" dirty="0">
                <a:solidFill>
                  <a:srgbClr val="C00000"/>
                </a:solidFill>
                <a:latin typeface="Gill Sans MT"/>
                <a:cs typeface="Gill Sans MT"/>
              </a:rPr>
              <a:t> </a:t>
            </a:r>
            <a:r>
              <a:rPr sz="4400" dirty="0">
                <a:solidFill>
                  <a:srgbClr val="C00000"/>
                </a:solidFill>
                <a:latin typeface="Gill Sans MT"/>
                <a:cs typeface="Gill Sans MT"/>
              </a:rPr>
              <a:t>change</a:t>
            </a:r>
            <a:r>
              <a:rPr sz="4400" spc="-55" dirty="0">
                <a:solidFill>
                  <a:srgbClr val="C00000"/>
                </a:solidFill>
                <a:latin typeface="Gill Sans MT"/>
                <a:cs typeface="Gill Sans MT"/>
              </a:rPr>
              <a:t> </a:t>
            </a:r>
            <a:r>
              <a:rPr lang="en-CA" sz="4400" spc="-55" dirty="0">
                <a:solidFill>
                  <a:srgbClr val="C00000"/>
                </a:solidFill>
                <a:latin typeface="Gill Sans MT"/>
                <a:cs typeface="Gill Sans MT"/>
              </a:rPr>
              <a:t>in </a:t>
            </a:r>
            <a:r>
              <a:rPr sz="4400" dirty="0">
                <a:solidFill>
                  <a:srgbClr val="C00000"/>
                </a:solidFill>
                <a:latin typeface="Gill Sans MT"/>
                <a:cs typeface="Gill Sans MT"/>
              </a:rPr>
              <a:t>the</a:t>
            </a:r>
            <a:r>
              <a:rPr sz="4400" spc="-50" dirty="0">
                <a:solidFill>
                  <a:srgbClr val="C00000"/>
                </a:solidFill>
                <a:latin typeface="Gill Sans MT"/>
                <a:cs typeface="Gill Sans MT"/>
              </a:rPr>
              <a:t> </a:t>
            </a:r>
            <a:r>
              <a:rPr sz="4400" dirty="0">
                <a:solidFill>
                  <a:srgbClr val="C00000"/>
                </a:solidFill>
                <a:latin typeface="Gill Sans MT"/>
                <a:cs typeface="Gill Sans MT"/>
              </a:rPr>
              <a:t>performance</a:t>
            </a:r>
            <a:r>
              <a:rPr sz="4400" spc="-55" dirty="0">
                <a:solidFill>
                  <a:srgbClr val="C00000"/>
                </a:solidFill>
                <a:latin typeface="Gill Sans MT"/>
                <a:cs typeface="Gill Sans MT"/>
              </a:rPr>
              <a:t> </a:t>
            </a:r>
            <a:r>
              <a:rPr sz="4400" dirty="0">
                <a:solidFill>
                  <a:srgbClr val="C00000"/>
                </a:solidFill>
                <a:latin typeface="Gill Sans MT"/>
                <a:cs typeface="Gill Sans MT"/>
              </a:rPr>
              <a:t>of</a:t>
            </a:r>
            <a:r>
              <a:rPr sz="4400" spc="-55" dirty="0">
                <a:solidFill>
                  <a:srgbClr val="C00000"/>
                </a:solidFill>
                <a:latin typeface="Gill Sans MT"/>
                <a:cs typeface="Gill Sans MT"/>
              </a:rPr>
              <a:t> </a:t>
            </a:r>
            <a:r>
              <a:rPr sz="4400" spc="-25" dirty="0">
                <a:solidFill>
                  <a:srgbClr val="C00000"/>
                </a:solidFill>
                <a:latin typeface="Gill Sans MT"/>
                <a:cs typeface="Gill Sans MT"/>
              </a:rPr>
              <a:t>the </a:t>
            </a:r>
            <a:r>
              <a:rPr sz="4400" spc="-10" dirty="0">
                <a:solidFill>
                  <a:srgbClr val="C00000"/>
                </a:solidFill>
                <a:latin typeface="Gill Sans MT"/>
                <a:cs typeface="Gill Sans MT"/>
              </a:rPr>
              <a:t>model</a:t>
            </a:r>
            <a:r>
              <a:rPr lang="en-CA" sz="4400" spc="-10" dirty="0">
                <a:solidFill>
                  <a:srgbClr val="C00000"/>
                </a:solidFill>
                <a:latin typeface="Gill Sans MT"/>
                <a:cs typeface="Gill Sans MT"/>
              </a:rPr>
              <a:t> for different hyperparameters.</a:t>
            </a:r>
            <a:endParaRPr sz="4400" dirty="0">
              <a:latin typeface="Gill Sans MT"/>
              <a:cs typeface="Gill Sans MT"/>
            </a:endParaRPr>
          </a:p>
        </p:txBody>
      </p:sp>
      <p:sp>
        <p:nvSpPr>
          <p:cNvPr id="4" name="Footer Placeholder 3">
            <a:extLst>
              <a:ext uri="{FF2B5EF4-FFF2-40B4-BE49-F238E27FC236}">
                <a16:creationId xmlns:a16="http://schemas.microsoft.com/office/drawing/2014/main" id="{5D93C061-679E-9090-9D29-B61E41635A93}"/>
              </a:ext>
            </a:extLst>
          </p:cNvPr>
          <p:cNvSpPr>
            <a:spLocks noGrp="1"/>
          </p:cNvSpPr>
          <p:nvPr>
            <p:ph type="ftr" sz="quarter" idx="11"/>
          </p:nvPr>
        </p:nvSpPr>
        <p:spPr/>
        <p:txBody>
          <a:bodyPr/>
          <a:lstStyle/>
          <a:p>
            <a:r>
              <a:rPr lang="en-CA"/>
              <a:t>Dr. Sharma 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FBDB-C98E-6E50-7EE6-4F6B7AA223AB}"/>
              </a:ext>
            </a:extLst>
          </p:cNvPr>
          <p:cNvSpPr>
            <a:spLocks noGrp="1"/>
          </p:cNvSpPr>
          <p:nvPr>
            <p:ph type="title"/>
          </p:nvPr>
        </p:nvSpPr>
        <p:spPr>
          <a:xfrm>
            <a:off x="838200" y="365126"/>
            <a:ext cx="10515600" cy="1089602"/>
          </a:xfrm>
        </p:spPr>
        <p:txBody>
          <a:bodyPr/>
          <a:lstStyle/>
          <a:p>
            <a:r>
              <a:rPr lang="en-CA" dirty="0">
                <a:solidFill>
                  <a:srgbClr val="C00000"/>
                </a:solidFill>
              </a:rPr>
              <a:t>Task to perform</a:t>
            </a:r>
          </a:p>
        </p:txBody>
      </p:sp>
      <p:sp>
        <p:nvSpPr>
          <p:cNvPr id="3" name="Content Placeholder 2">
            <a:extLst>
              <a:ext uri="{FF2B5EF4-FFF2-40B4-BE49-F238E27FC236}">
                <a16:creationId xmlns:a16="http://schemas.microsoft.com/office/drawing/2014/main" id="{ABE850D1-5385-AB5B-05B4-9A0BEE04B667}"/>
              </a:ext>
            </a:extLst>
          </p:cNvPr>
          <p:cNvSpPr>
            <a:spLocks noGrp="1"/>
          </p:cNvSpPr>
          <p:nvPr>
            <p:ph idx="1"/>
          </p:nvPr>
        </p:nvSpPr>
        <p:spPr>
          <a:xfrm>
            <a:off x="838200" y="1825625"/>
            <a:ext cx="11026422" cy="4351338"/>
          </a:xfrm>
        </p:spPr>
        <p:txBody>
          <a:bodyPr>
            <a:normAutofit fontScale="92500"/>
          </a:bodyPr>
          <a:lstStyle/>
          <a:p>
            <a:r>
              <a:rPr lang="en-CA" dirty="0">
                <a:solidFill>
                  <a:srgbClr val="C00000"/>
                </a:solidFill>
              </a:rPr>
              <a:t>Run SVM with default hyperparameters</a:t>
            </a:r>
          </a:p>
          <a:p>
            <a:r>
              <a:rPr lang="en-CA" dirty="0">
                <a:solidFill>
                  <a:srgbClr val="C00000"/>
                </a:solidFill>
              </a:rPr>
              <a:t>Run SVM with linear kernel</a:t>
            </a:r>
          </a:p>
          <a:p>
            <a:r>
              <a:rPr lang="en-CA" dirty="0">
                <a:solidFill>
                  <a:srgbClr val="C00000"/>
                </a:solidFill>
              </a:rPr>
              <a:t>Run SVM with polynomial kernel</a:t>
            </a:r>
          </a:p>
          <a:p>
            <a:r>
              <a:rPr lang="en-CA" dirty="0">
                <a:solidFill>
                  <a:srgbClr val="C00000"/>
                </a:solidFill>
              </a:rPr>
              <a:t>Run SVM with sigmoid kernel</a:t>
            </a:r>
          </a:p>
          <a:p>
            <a:r>
              <a:rPr lang="en-CA" dirty="0">
                <a:solidFill>
                  <a:srgbClr val="C00000"/>
                </a:solidFill>
              </a:rPr>
              <a:t>Confusion matrix</a:t>
            </a:r>
          </a:p>
          <a:p>
            <a:r>
              <a:rPr lang="en-CA" dirty="0">
                <a:solidFill>
                  <a:srgbClr val="C00000"/>
                </a:solidFill>
              </a:rPr>
              <a:t>Classification metrices</a:t>
            </a:r>
          </a:p>
          <a:p>
            <a:r>
              <a:rPr lang="en-CA" dirty="0">
                <a:solidFill>
                  <a:srgbClr val="C00000"/>
                </a:solidFill>
              </a:rPr>
              <a:t>ROC - AUC</a:t>
            </a:r>
          </a:p>
          <a:p>
            <a:r>
              <a:rPr lang="en-CA" dirty="0">
                <a:solidFill>
                  <a:srgbClr val="C00000"/>
                </a:solidFill>
              </a:rPr>
              <a:t>Stratified k-fold Cross Validation with shuffle split</a:t>
            </a:r>
          </a:p>
          <a:p>
            <a:r>
              <a:rPr lang="en-CA" dirty="0">
                <a:solidFill>
                  <a:srgbClr val="C00000"/>
                </a:solidFill>
              </a:rPr>
              <a:t>Hyperparameter optimization using </a:t>
            </a:r>
            <a:r>
              <a:rPr lang="en-CA" dirty="0" err="1">
                <a:solidFill>
                  <a:srgbClr val="C00000"/>
                </a:solidFill>
              </a:rPr>
              <a:t>GridSearch</a:t>
            </a:r>
            <a:r>
              <a:rPr lang="en-CA" dirty="0">
                <a:solidFill>
                  <a:srgbClr val="C00000"/>
                </a:solidFill>
              </a:rPr>
              <a:t> CV and </a:t>
            </a:r>
            <a:r>
              <a:rPr lang="en-CA" dirty="0" err="1">
                <a:solidFill>
                  <a:srgbClr val="C00000"/>
                </a:solidFill>
              </a:rPr>
              <a:t>RandomSearch</a:t>
            </a:r>
            <a:r>
              <a:rPr lang="en-CA" dirty="0">
                <a:solidFill>
                  <a:srgbClr val="C00000"/>
                </a:solidFill>
              </a:rPr>
              <a:t> CV</a:t>
            </a:r>
          </a:p>
        </p:txBody>
      </p:sp>
      <p:sp>
        <p:nvSpPr>
          <p:cNvPr id="4" name="Footer Placeholder 3">
            <a:extLst>
              <a:ext uri="{FF2B5EF4-FFF2-40B4-BE49-F238E27FC236}">
                <a16:creationId xmlns:a16="http://schemas.microsoft.com/office/drawing/2014/main" id="{D770E96D-C55E-BA5B-8E39-287BDC0EFEE3}"/>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3C957735-2FB7-D901-DB71-DBE2800B942F}"/>
              </a:ext>
            </a:extLst>
          </p:cNvPr>
          <p:cNvSpPr>
            <a:spLocks noGrp="1"/>
          </p:cNvSpPr>
          <p:nvPr>
            <p:ph type="sldNum" sz="quarter" idx="12"/>
          </p:nvPr>
        </p:nvSpPr>
        <p:spPr/>
        <p:txBody>
          <a:bodyPr/>
          <a:lstStyle/>
          <a:p>
            <a:fld id="{B007BCC5-C7C0-4679-90CF-D0812B41D13E}" type="slidenum">
              <a:rPr lang="en-CA" smtClean="0"/>
              <a:t>21</a:t>
            </a:fld>
            <a:endParaRPr lang="en-CA"/>
          </a:p>
        </p:txBody>
      </p:sp>
    </p:spTree>
    <p:extLst>
      <p:ext uri="{BB962C8B-B14F-4D97-AF65-F5344CB8AC3E}">
        <p14:creationId xmlns:p14="http://schemas.microsoft.com/office/powerpoint/2010/main" val="134145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75C8-7F9F-C699-C1F3-D609122F24F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4E885F6-2B71-B7C1-BDD6-6F0D232E8F1F}"/>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808BAC74-FCCF-DB01-16EB-D274B9DFCEC0}"/>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8FBDF66D-DBC8-E3F8-100C-B711CDA1CF3F}"/>
              </a:ext>
            </a:extLst>
          </p:cNvPr>
          <p:cNvSpPr>
            <a:spLocks noGrp="1"/>
          </p:cNvSpPr>
          <p:nvPr>
            <p:ph type="sldNum" sz="quarter" idx="12"/>
          </p:nvPr>
        </p:nvSpPr>
        <p:spPr/>
        <p:txBody>
          <a:bodyPr/>
          <a:lstStyle/>
          <a:p>
            <a:fld id="{B007BCC5-C7C0-4679-90CF-D0812B41D13E}" type="slidenum">
              <a:rPr lang="en-CA" smtClean="0"/>
              <a:t>22</a:t>
            </a:fld>
            <a:endParaRPr lang="en-CA"/>
          </a:p>
        </p:txBody>
      </p:sp>
    </p:spTree>
    <p:extLst>
      <p:ext uri="{BB962C8B-B14F-4D97-AF65-F5344CB8AC3E}">
        <p14:creationId xmlns:p14="http://schemas.microsoft.com/office/powerpoint/2010/main" val="137219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1869-CF51-9985-046C-D74BEE76DF80}"/>
              </a:ext>
            </a:extLst>
          </p:cNvPr>
          <p:cNvSpPr>
            <a:spLocks noGrp="1"/>
          </p:cNvSpPr>
          <p:nvPr>
            <p:ph type="ctrTitle"/>
          </p:nvPr>
        </p:nvSpPr>
        <p:spPr>
          <a:xfrm>
            <a:off x="1828800" y="848412"/>
            <a:ext cx="8634953" cy="1451728"/>
          </a:xfrm>
        </p:spPr>
        <p:txBody>
          <a:bodyPr>
            <a:normAutofit/>
          </a:bodyPr>
          <a:lstStyle/>
          <a:p>
            <a:r>
              <a:rPr lang="en-CA" sz="3600" b="0" i="0" dirty="0">
                <a:effectLst/>
                <a:latin typeface="erdana"/>
              </a:rPr>
              <a:t>Support Vector Machine Algorithm</a:t>
            </a:r>
            <a:br>
              <a:rPr lang="en-CA" b="0" i="0" dirty="0">
                <a:effectLst/>
                <a:latin typeface="erdana"/>
              </a:rPr>
            </a:br>
            <a:endParaRPr lang="en-CA" dirty="0"/>
          </a:p>
        </p:txBody>
      </p:sp>
      <p:sp>
        <p:nvSpPr>
          <p:cNvPr id="3" name="Subtitle 2">
            <a:extLst>
              <a:ext uri="{FF2B5EF4-FFF2-40B4-BE49-F238E27FC236}">
                <a16:creationId xmlns:a16="http://schemas.microsoft.com/office/drawing/2014/main" id="{0FD461BF-B104-251A-89AE-7F36D84DE42F}"/>
              </a:ext>
            </a:extLst>
          </p:cNvPr>
          <p:cNvSpPr>
            <a:spLocks noGrp="1"/>
          </p:cNvSpPr>
          <p:nvPr>
            <p:ph type="subTitle" idx="1"/>
          </p:nvPr>
        </p:nvSpPr>
        <p:spPr>
          <a:xfrm>
            <a:off x="724619" y="1872344"/>
            <a:ext cx="10800272" cy="4304170"/>
          </a:xfrm>
        </p:spPr>
        <p:txBody>
          <a:bodyPr>
            <a:normAutofit/>
          </a:bodyPr>
          <a:lstStyle/>
          <a:p>
            <a:pPr marL="342900" indent="-342900" algn="just">
              <a:buFont typeface="Arial" panose="020B0604020202020204" pitchFamily="34" charset="0"/>
              <a:buChar char="•"/>
            </a:pPr>
            <a:r>
              <a:rPr lang="en-US" dirty="0">
                <a:solidFill>
                  <a:srgbClr val="333333"/>
                </a:solidFill>
                <a:latin typeface="inter-regular"/>
              </a:rPr>
              <a:t>M</a:t>
            </a:r>
            <a:r>
              <a:rPr lang="en-US" b="0" i="0" dirty="0">
                <a:solidFill>
                  <a:srgbClr val="333333"/>
                </a:solidFill>
                <a:effectLst/>
                <a:latin typeface="inter-regular"/>
              </a:rPr>
              <a:t>ost popular Supervised Learning algorithms, which is used for Classification as well as Regression problems.</a:t>
            </a:r>
          </a:p>
          <a:p>
            <a:pPr marL="342900" indent="-342900" algn="just">
              <a:buFont typeface="Arial" panose="020B0604020202020204" pitchFamily="34" charset="0"/>
              <a:buChar char="•"/>
            </a:pPr>
            <a:r>
              <a:rPr lang="en-US" b="0" i="0" dirty="0">
                <a:solidFill>
                  <a:srgbClr val="333333"/>
                </a:solidFill>
                <a:effectLst/>
                <a:latin typeface="inter-regular"/>
              </a:rPr>
              <a:t>Goal: To create the </a:t>
            </a:r>
            <a:r>
              <a:rPr lang="en-US" b="1" i="0" dirty="0">
                <a:solidFill>
                  <a:srgbClr val="333333"/>
                </a:solidFill>
                <a:effectLst/>
                <a:latin typeface="inter-regular"/>
              </a:rPr>
              <a:t>best line or decision boundary </a:t>
            </a:r>
            <a:r>
              <a:rPr lang="en-US" b="0" i="0" dirty="0">
                <a:solidFill>
                  <a:srgbClr val="333333"/>
                </a:solidFill>
                <a:effectLst/>
                <a:latin typeface="inter-regular"/>
              </a:rPr>
              <a:t>that can segregate n-dimensional space into classes so that we can easily put the new data point in the correct category in the future. This best decision boundary is called a </a:t>
            </a:r>
            <a:r>
              <a:rPr lang="en-US" b="1" i="0" dirty="0">
                <a:solidFill>
                  <a:srgbClr val="333333"/>
                </a:solidFill>
                <a:effectLst/>
                <a:latin typeface="inter-regular"/>
              </a:rPr>
              <a:t>hyperplane</a:t>
            </a:r>
            <a:r>
              <a:rPr lang="en-US" b="0" i="0" dirty="0">
                <a:solidFill>
                  <a:srgbClr val="333333"/>
                </a:solidFill>
                <a:effectLst/>
                <a:latin typeface="inter-regular"/>
              </a:rPr>
              <a:t>.</a:t>
            </a:r>
          </a:p>
          <a:p>
            <a:pPr marL="342900" indent="-342900" algn="just">
              <a:buFont typeface="Arial" panose="020B0604020202020204" pitchFamily="34" charset="0"/>
              <a:buChar char="•"/>
            </a:pPr>
            <a:r>
              <a:rPr lang="en-US" b="0" i="0" dirty="0">
                <a:solidFill>
                  <a:srgbClr val="333333"/>
                </a:solidFill>
                <a:effectLst/>
                <a:latin typeface="inter-regular"/>
              </a:rPr>
              <a:t>SVM chooses the extreme points/vectors that help in creating the hyperplane.</a:t>
            </a:r>
          </a:p>
          <a:p>
            <a:pPr marL="342900" indent="-342900" algn="just">
              <a:buFont typeface="Arial" panose="020B0604020202020204" pitchFamily="34" charset="0"/>
              <a:buChar char="•"/>
            </a:pPr>
            <a:r>
              <a:rPr lang="en-US" b="0" i="0" dirty="0">
                <a:solidFill>
                  <a:srgbClr val="333333"/>
                </a:solidFill>
                <a:effectLst/>
                <a:latin typeface="inter-regular"/>
              </a:rPr>
              <a:t>These extreme cases are called as support vectors, and hence algorithm is termed as Support Vector Machine.</a:t>
            </a:r>
          </a:p>
          <a:p>
            <a:pPr marL="342900" indent="-3429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FC5A33D7-CCBE-0329-FE96-21C4B93A00AB}"/>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D6B24946-552F-575F-B1A5-1E3CBA86392C}"/>
              </a:ext>
            </a:extLst>
          </p:cNvPr>
          <p:cNvSpPr>
            <a:spLocks noGrp="1"/>
          </p:cNvSpPr>
          <p:nvPr>
            <p:ph type="sldNum" sz="quarter" idx="12"/>
          </p:nvPr>
        </p:nvSpPr>
        <p:spPr/>
        <p:txBody>
          <a:bodyPr/>
          <a:lstStyle/>
          <a:p>
            <a:fld id="{B007BCC5-C7C0-4679-90CF-D0812B41D13E}" type="slidenum">
              <a:rPr lang="en-CA" smtClean="0"/>
              <a:t>3</a:t>
            </a:fld>
            <a:endParaRPr lang="en-CA"/>
          </a:p>
        </p:txBody>
      </p:sp>
    </p:spTree>
    <p:extLst>
      <p:ext uri="{BB962C8B-B14F-4D97-AF65-F5344CB8AC3E}">
        <p14:creationId xmlns:p14="http://schemas.microsoft.com/office/powerpoint/2010/main" val="382662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B516-B4A0-E97C-4974-BE713B231EF1}"/>
              </a:ext>
            </a:extLst>
          </p:cNvPr>
          <p:cNvSpPr>
            <a:spLocks noGrp="1"/>
          </p:cNvSpPr>
          <p:nvPr>
            <p:ph type="title"/>
          </p:nvPr>
        </p:nvSpPr>
        <p:spPr/>
        <p:txBody>
          <a:bodyPr/>
          <a:lstStyle/>
          <a:p>
            <a:r>
              <a:rPr lang="en-CA" dirty="0"/>
              <a:t>SVM</a:t>
            </a:r>
          </a:p>
        </p:txBody>
      </p:sp>
      <p:sp>
        <p:nvSpPr>
          <p:cNvPr id="3" name="Content Placeholder 2">
            <a:extLst>
              <a:ext uri="{FF2B5EF4-FFF2-40B4-BE49-F238E27FC236}">
                <a16:creationId xmlns:a16="http://schemas.microsoft.com/office/drawing/2014/main" id="{08E02D6F-FF10-4BB5-723C-2A9AA9464CEC}"/>
              </a:ext>
            </a:extLst>
          </p:cNvPr>
          <p:cNvSpPr>
            <a:spLocks noGrp="1"/>
          </p:cNvSpPr>
          <p:nvPr>
            <p:ph idx="1"/>
          </p:nvPr>
        </p:nvSpPr>
        <p:spPr>
          <a:xfrm>
            <a:off x="838200" y="1825625"/>
            <a:ext cx="11049000" cy="4351338"/>
          </a:xfrm>
        </p:spPr>
        <p:txBody>
          <a:bodyPr/>
          <a:lstStyle/>
          <a:p>
            <a:r>
              <a:rPr lang="en-CA" dirty="0"/>
              <a:t>SVM finds a hyperplane that segregates the labeled dataset (supervised machine learning) into two classes</a:t>
            </a:r>
          </a:p>
          <a:p>
            <a:pPr marL="0" indent="0">
              <a:buNone/>
            </a:pPr>
            <a:endParaRPr lang="en-CA" dirty="0"/>
          </a:p>
          <a:p>
            <a:r>
              <a:rPr lang="en-CA" dirty="0"/>
              <a:t>To choose the right hyperplane we need margin.</a:t>
            </a:r>
          </a:p>
          <a:p>
            <a:pPr marL="0" indent="0">
              <a:buNone/>
            </a:pPr>
            <a:endParaRPr lang="en-CA" dirty="0"/>
          </a:p>
          <a:p>
            <a:r>
              <a:rPr lang="en-CA" dirty="0"/>
              <a:t>Margin is the distance between the hyperplane and the closest point from either set.</a:t>
            </a:r>
          </a:p>
          <a:p>
            <a:endParaRPr lang="en-CA" dirty="0"/>
          </a:p>
        </p:txBody>
      </p:sp>
      <p:sp>
        <p:nvSpPr>
          <p:cNvPr id="4" name="Footer Placeholder 3">
            <a:extLst>
              <a:ext uri="{FF2B5EF4-FFF2-40B4-BE49-F238E27FC236}">
                <a16:creationId xmlns:a16="http://schemas.microsoft.com/office/drawing/2014/main" id="{3447BEB5-3919-D8E2-3D8C-F9A7FBA7BE0B}"/>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5A6CD28D-80AA-6377-4041-B34B092FD574}"/>
              </a:ext>
            </a:extLst>
          </p:cNvPr>
          <p:cNvSpPr>
            <a:spLocks noGrp="1"/>
          </p:cNvSpPr>
          <p:nvPr>
            <p:ph type="sldNum" sz="quarter" idx="12"/>
          </p:nvPr>
        </p:nvSpPr>
        <p:spPr/>
        <p:txBody>
          <a:bodyPr/>
          <a:lstStyle/>
          <a:p>
            <a:fld id="{B007BCC5-C7C0-4679-90CF-D0812B41D13E}" type="slidenum">
              <a:rPr lang="en-CA" smtClean="0"/>
              <a:t>4</a:t>
            </a:fld>
            <a:endParaRPr lang="en-CA"/>
          </a:p>
        </p:txBody>
      </p:sp>
    </p:spTree>
    <p:extLst>
      <p:ext uri="{BB962C8B-B14F-4D97-AF65-F5344CB8AC3E}">
        <p14:creationId xmlns:p14="http://schemas.microsoft.com/office/powerpoint/2010/main" val="138837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2A74-CA89-94DB-35FB-287589C5C505}"/>
              </a:ext>
            </a:extLst>
          </p:cNvPr>
          <p:cNvSpPr>
            <a:spLocks noGrp="1"/>
          </p:cNvSpPr>
          <p:nvPr>
            <p:ph type="title"/>
          </p:nvPr>
        </p:nvSpPr>
        <p:spPr/>
        <p:txBody>
          <a:bodyPr>
            <a:normAutofit/>
          </a:bodyPr>
          <a:lstStyle/>
          <a:p>
            <a:r>
              <a:rPr lang="en-US" b="0" i="0" dirty="0">
                <a:effectLst/>
                <a:latin typeface="erdana"/>
              </a:rPr>
              <a:t>Hyperplane and Support Vectors</a:t>
            </a:r>
            <a:br>
              <a:rPr lang="en-US" b="0" i="0" dirty="0">
                <a:effectLst/>
                <a:latin typeface="erdana"/>
              </a:rPr>
            </a:br>
            <a:endParaRPr lang="en-CA" dirty="0"/>
          </a:p>
        </p:txBody>
      </p:sp>
      <p:sp>
        <p:nvSpPr>
          <p:cNvPr id="3" name="Content Placeholder 2">
            <a:extLst>
              <a:ext uri="{FF2B5EF4-FFF2-40B4-BE49-F238E27FC236}">
                <a16:creationId xmlns:a16="http://schemas.microsoft.com/office/drawing/2014/main" id="{98CE0BC4-9551-0AE5-8346-A8A4CB4292F0}"/>
              </a:ext>
            </a:extLst>
          </p:cNvPr>
          <p:cNvSpPr>
            <a:spLocks noGrp="1"/>
          </p:cNvSpPr>
          <p:nvPr>
            <p:ph idx="1"/>
          </p:nvPr>
        </p:nvSpPr>
        <p:spPr/>
        <p:txBody>
          <a:bodyPr>
            <a:normAutofit fontScale="77500" lnSpcReduction="20000"/>
          </a:bodyPr>
          <a:lstStyle/>
          <a:p>
            <a:r>
              <a:rPr lang="en-US" b="1" dirty="0">
                <a:latin typeface="inter-regular"/>
              </a:rPr>
              <a:t>Hyperplane: </a:t>
            </a:r>
            <a:r>
              <a:rPr lang="en-US" dirty="0">
                <a:latin typeface="inter-regular"/>
              </a:rPr>
              <a:t>There can be multiple lines/decision boundaries to segregate the classes in n-dimensional space, but we need to find out the best decision boundary that helps to classify the data points. This best boundary is known as the hyperplane of SVM.</a:t>
            </a:r>
          </a:p>
          <a:p>
            <a:endParaRPr lang="en-US" dirty="0">
              <a:latin typeface="inter-regular"/>
            </a:endParaRPr>
          </a:p>
          <a:p>
            <a:r>
              <a:rPr lang="en-US" dirty="0">
                <a:latin typeface="inter-regular"/>
              </a:rPr>
              <a:t>The dimensions of the hyperplane depend on the features present in the dataset, which means if there are 2 features then hyperplane will be a straight line. And if there are 3 features, then hyperplane will be a 2-dimension plane.</a:t>
            </a:r>
          </a:p>
          <a:p>
            <a:endParaRPr lang="en-US" dirty="0">
              <a:latin typeface="inter-regular"/>
            </a:endParaRPr>
          </a:p>
          <a:p>
            <a:r>
              <a:rPr lang="en-US" dirty="0">
                <a:latin typeface="inter-regular"/>
              </a:rPr>
              <a:t>We always create a hyperplane that has a maximum margin, which means the maximum distance between the data points.</a:t>
            </a:r>
          </a:p>
          <a:p>
            <a:endParaRPr lang="en-US" dirty="0">
              <a:latin typeface="inter-regular"/>
            </a:endParaRPr>
          </a:p>
          <a:p>
            <a:r>
              <a:rPr lang="en-US" b="1" i="0" dirty="0">
                <a:solidFill>
                  <a:srgbClr val="333333"/>
                </a:solidFill>
                <a:effectLst/>
                <a:latin typeface="inter-regular"/>
              </a:rPr>
              <a:t>Support Vectors: </a:t>
            </a:r>
            <a:r>
              <a:rPr lang="en-US" b="0" i="0" dirty="0">
                <a:solidFill>
                  <a:srgbClr val="333333"/>
                </a:solidFill>
                <a:effectLst/>
                <a:latin typeface="inter-regular"/>
              </a:rPr>
              <a:t>The data points or vectors that are the closest to the hyperplane and which affect the position of the hyperplane are termed as Support Vector. Since these vectors support the hyperplane, hence called a </a:t>
            </a:r>
            <a:r>
              <a:rPr lang="en-US" b="1" i="0" dirty="0">
                <a:solidFill>
                  <a:srgbClr val="333333"/>
                </a:solidFill>
                <a:effectLst/>
                <a:latin typeface="inter-regular"/>
              </a:rPr>
              <a:t>Support vector</a:t>
            </a:r>
            <a:r>
              <a:rPr lang="en-US" b="0" i="0" dirty="0">
                <a:solidFill>
                  <a:srgbClr val="333333"/>
                </a:solidFill>
                <a:effectLst/>
                <a:latin typeface="inter-regular"/>
              </a:rPr>
              <a:t>.</a:t>
            </a:r>
            <a:endParaRPr lang="en-US" dirty="0">
              <a:latin typeface="inter-regular"/>
            </a:endParaRPr>
          </a:p>
          <a:p>
            <a:endParaRPr lang="en-US" dirty="0"/>
          </a:p>
          <a:p>
            <a:pPr marL="0" indent="0">
              <a:buNone/>
            </a:pPr>
            <a:endParaRPr lang="en-CA" dirty="0"/>
          </a:p>
        </p:txBody>
      </p:sp>
      <p:sp>
        <p:nvSpPr>
          <p:cNvPr id="4" name="Footer Placeholder 3">
            <a:extLst>
              <a:ext uri="{FF2B5EF4-FFF2-40B4-BE49-F238E27FC236}">
                <a16:creationId xmlns:a16="http://schemas.microsoft.com/office/drawing/2014/main" id="{4D30805F-A477-99A6-A605-4086655F8D06}"/>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F0E51B04-2D19-3C78-A1ED-4C4A52657602}"/>
              </a:ext>
            </a:extLst>
          </p:cNvPr>
          <p:cNvSpPr>
            <a:spLocks noGrp="1"/>
          </p:cNvSpPr>
          <p:nvPr>
            <p:ph type="sldNum" sz="quarter" idx="12"/>
          </p:nvPr>
        </p:nvSpPr>
        <p:spPr/>
        <p:txBody>
          <a:bodyPr/>
          <a:lstStyle/>
          <a:p>
            <a:fld id="{B007BCC5-C7C0-4679-90CF-D0812B41D13E}" type="slidenum">
              <a:rPr lang="en-CA" smtClean="0"/>
              <a:t>5</a:t>
            </a:fld>
            <a:endParaRPr lang="en-CA"/>
          </a:p>
        </p:txBody>
      </p:sp>
    </p:spTree>
    <p:extLst>
      <p:ext uri="{BB962C8B-B14F-4D97-AF65-F5344CB8AC3E}">
        <p14:creationId xmlns:p14="http://schemas.microsoft.com/office/powerpoint/2010/main" val="269010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EC5-B05D-59BA-79B0-725017061776}"/>
              </a:ext>
            </a:extLst>
          </p:cNvPr>
          <p:cNvSpPr>
            <a:spLocks noGrp="1"/>
          </p:cNvSpPr>
          <p:nvPr>
            <p:ph type="title"/>
          </p:nvPr>
        </p:nvSpPr>
        <p:spPr/>
        <p:txBody>
          <a:bodyPr/>
          <a:lstStyle/>
          <a:p>
            <a:r>
              <a:rPr lang="en-US" dirty="0"/>
              <a:t>Two different categories that are classified using a decision boundary or hyperplane:</a:t>
            </a:r>
            <a:endParaRPr lang="en-CA" dirty="0"/>
          </a:p>
        </p:txBody>
      </p:sp>
      <p:pic>
        <p:nvPicPr>
          <p:cNvPr id="5" name="Content Placeholder 4">
            <a:extLst>
              <a:ext uri="{FF2B5EF4-FFF2-40B4-BE49-F238E27FC236}">
                <a16:creationId xmlns:a16="http://schemas.microsoft.com/office/drawing/2014/main" id="{F377AA1E-05A7-ED9F-9A4C-0E3A5259D4D4}"/>
              </a:ext>
            </a:extLst>
          </p:cNvPr>
          <p:cNvPicPr>
            <a:picLocks noGrp="1" noChangeAspect="1"/>
          </p:cNvPicPr>
          <p:nvPr>
            <p:ph idx="1"/>
          </p:nvPr>
        </p:nvPicPr>
        <p:blipFill>
          <a:blip r:embed="rId2"/>
          <a:stretch>
            <a:fillRect/>
          </a:stretch>
        </p:blipFill>
        <p:spPr>
          <a:xfrm>
            <a:off x="2667001" y="2015054"/>
            <a:ext cx="6832600" cy="3920545"/>
          </a:xfrm>
        </p:spPr>
      </p:pic>
      <p:sp>
        <p:nvSpPr>
          <p:cNvPr id="3" name="Footer Placeholder 2">
            <a:extLst>
              <a:ext uri="{FF2B5EF4-FFF2-40B4-BE49-F238E27FC236}">
                <a16:creationId xmlns:a16="http://schemas.microsoft.com/office/drawing/2014/main" id="{CED98625-ED49-AE6A-4694-BC37BBC79BB8}"/>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A00AA1A1-3180-D7E6-3594-0A12B01657A2}"/>
              </a:ext>
            </a:extLst>
          </p:cNvPr>
          <p:cNvSpPr>
            <a:spLocks noGrp="1"/>
          </p:cNvSpPr>
          <p:nvPr>
            <p:ph type="sldNum" sz="quarter" idx="12"/>
          </p:nvPr>
        </p:nvSpPr>
        <p:spPr/>
        <p:txBody>
          <a:bodyPr/>
          <a:lstStyle/>
          <a:p>
            <a:fld id="{B007BCC5-C7C0-4679-90CF-D0812B41D13E}" type="slidenum">
              <a:rPr lang="en-CA" smtClean="0"/>
              <a:t>6</a:t>
            </a:fld>
            <a:endParaRPr lang="en-CA"/>
          </a:p>
        </p:txBody>
      </p:sp>
    </p:spTree>
    <p:extLst>
      <p:ext uri="{BB962C8B-B14F-4D97-AF65-F5344CB8AC3E}">
        <p14:creationId xmlns:p14="http://schemas.microsoft.com/office/powerpoint/2010/main" val="176165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2EBC-748A-B905-4895-156D82EB9FDF}"/>
              </a:ext>
            </a:extLst>
          </p:cNvPr>
          <p:cNvSpPr>
            <a:spLocks noGrp="1"/>
          </p:cNvSpPr>
          <p:nvPr>
            <p:ph type="title"/>
          </p:nvPr>
        </p:nvSpPr>
        <p:spPr>
          <a:xfrm>
            <a:off x="648929" y="629267"/>
            <a:ext cx="3505495" cy="819984"/>
          </a:xfrm>
        </p:spPr>
        <p:txBody>
          <a:bodyPr>
            <a:normAutofit/>
          </a:bodyPr>
          <a:lstStyle/>
          <a:p>
            <a:r>
              <a:rPr lang="en-CA" dirty="0"/>
              <a:t>Example: </a:t>
            </a:r>
          </a:p>
        </p:txBody>
      </p:sp>
      <p:sp>
        <p:nvSpPr>
          <p:cNvPr id="9" name="Content Placeholder 8">
            <a:extLst>
              <a:ext uri="{FF2B5EF4-FFF2-40B4-BE49-F238E27FC236}">
                <a16:creationId xmlns:a16="http://schemas.microsoft.com/office/drawing/2014/main" id="{1CDD9692-7DBD-2D2F-9785-D7FDEDA9E8C9}"/>
              </a:ext>
            </a:extLst>
          </p:cNvPr>
          <p:cNvSpPr>
            <a:spLocks noGrp="1"/>
          </p:cNvSpPr>
          <p:nvPr>
            <p:ph idx="1"/>
          </p:nvPr>
        </p:nvSpPr>
        <p:spPr>
          <a:xfrm>
            <a:off x="648929" y="1524187"/>
            <a:ext cx="3505494" cy="4326008"/>
          </a:xfrm>
        </p:spPr>
        <p:txBody>
          <a:bodyPr>
            <a:normAutofit/>
          </a:bodyPr>
          <a:lstStyle/>
          <a:p>
            <a:r>
              <a:rPr lang="en-US" sz="2000" dirty="0"/>
              <a:t>support vector creates a decision boundary between these two data (cat and dog) and choose extreme cases (support vectors), it will see the extreme case of cat and dog. On the basis of the support vectors, it will classify it as a cat. </a:t>
            </a:r>
          </a:p>
          <a:p>
            <a:r>
              <a:rPr lang="fr-FR" sz="2000" dirty="0" err="1"/>
              <a:t>Other</a:t>
            </a:r>
            <a:r>
              <a:rPr lang="fr-FR" sz="2000" dirty="0"/>
              <a:t> applications: Face </a:t>
            </a:r>
            <a:r>
              <a:rPr lang="fr-FR" sz="2000" dirty="0" err="1"/>
              <a:t>detection</a:t>
            </a:r>
            <a:r>
              <a:rPr lang="fr-FR" sz="2000" dirty="0"/>
              <a:t>, image classification, </a:t>
            </a:r>
            <a:r>
              <a:rPr lang="fr-FR" sz="2000" dirty="0" err="1"/>
              <a:t>text</a:t>
            </a:r>
            <a:r>
              <a:rPr lang="fr-FR" sz="2000" dirty="0"/>
              <a:t> </a:t>
            </a:r>
            <a:r>
              <a:rPr lang="fr-FR" sz="2000" dirty="0" err="1"/>
              <a:t>categorization</a:t>
            </a:r>
            <a:r>
              <a:rPr lang="fr-FR" sz="2000" dirty="0"/>
              <a:t>, etc.</a:t>
            </a:r>
            <a:endParaRPr lang="en-US" sz="2000" dirty="0"/>
          </a:p>
        </p:txBody>
      </p:sp>
      <p:pic>
        <p:nvPicPr>
          <p:cNvPr id="5" name="Content Placeholder 4" descr="Diagram, company name&#10;&#10;Description automatically generated">
            <a:extLst>
              <a:ext uri="{FF2B5EF4-FFF2-40B4-BE49-F238E27FC236}">
                <a16:creationId xmlns:a16="http://schemas.microsoft.com/office/drawing/2014/main" id="{4C7592C3-5518-F799-E15B-430160F54667}"/>
              </a:ext>
            </a:extLst>
          </p:cNvPr>
          <p:cNvPicPr>
            <a:picLocks noChangeAspect="1"/>
          </p:cNvPicPr>
          <p:nvPr/>
        </p:nvPicPr>
        <p:blipFill>
          <a:blip r:embed="rId2"/>
          <a:stretch>
            <a:fillRect/>
          </a:stretch>
        </p:blipFill>
        <p:spPr>
          <a:xfrm>
            <a:off x="5405862" y="1449250"/>
            <a:ext cx="6019331" cy="3956253"/>
          </a:xfrm>
          <a:prstGeom prst="rect">
            <a:avLst/>
          </a:prstGeom>
          <a:effectLst/>
        </p:spPr>
      </p:pic>
      <p:sp>
        <p:nvSpPr>
          <p:cNvPr id="3" name="Footer Placeholder 2">
            <a:extLst>
              <a:ext uri="{FF2B5EF4-FFF2-40B4-BE49-F238E27FC236}">
                <a16:creationId xmlns:a16="http://schemas.microsoft.com/office/drawing/2014/main" id="{8A5D1EC2-C028-EFE7-4DB5-97E0B23D641E}"/>
              </a:ext>
            </a:extLst>
          </p:cNvPr>
          <p:cNvSpPr>
            <a:spLocks noGrp="1"/>
          </p:cNvSpPr>
          <p:nvPr>
            <p:ph type="ftr" sz="quarter" idx="11"/>
          </p:nvPr>
        </p:nvSpPr>
        <p:spPr/>
        <p:txBody>
          <a:bodyPr/>
          <a:lstStyle/>
          <a:p>
            <a:r>
              <a:rPr lang="en-CA"/>
              <a:t>Dr. Sharma T</a:t>
            </a:r>
          </a:p>
        </p:txBody>
      </p:sp>
      <p:sp>
        <p:nvSpPr>
          <p:cNvPr id="4" name="Slide Number Placeholder 3">
            <a:extLst>
              <a:ext uri="{FF2B5EF4-FFF2-40B4-BE49-F238E27FC236}">
                <a16:creationId xmlns:a16="http://schemas.microsoft.com/office/drawing/2014/main" id="{D0BD2A01-F742-A36A-9443-166C6DC09E9E}"/>
              </a:ext>
            </a:extLst>
          </p:cNvPr>
          <p:cNvSpPr>
            <a:spLocks noGrp="1"/>
          </p:cNvSpPr>
          <p:nvPr>
            <p:ph type="sldNum" sz="quarter" idx="12"/>
          </p:nvPr>
        </p:nvSpPr>
        <p:spPr/>
        <p:txBody>
          <a:bodyPr/>
          <a:lstStyle/>
          <a:p>
            <a:fld id="{B007BCC5-C7C0-4679-90CF-D0812B41D13E}" type="slidenum">
              <a:rPr lang="en-CA" smtClean="0"/>
              <a:t>7</a:t>
            </a:fld>
            <a:endParaRPr lang="en-CA"/>
          </a:p>
        </p:txBody>
      </p:sp>
    </p:spTree>
    <p:extLst>
      <p:ext uri="{BB962C8B-B14F-4D97-AF65-F5344CB8AC3E}">
        <p14:creationId xmlns:p14="http://schemas.microsoft.com/office/powerpoint/2010/main" val="10019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7071-B503-895C-DDD4-BE96D99D4CE7}"/>
              </a:ext>
            </a:extLst>
          </p:cNvPr>
          <p:cNvSpPr>
            <a:spLocks noGrp="1"/>
          </p:cNvSpPr>
          <p:nvPr>
            <p:ph type="title"/>
          </p:nvPr>
        </p:nvSpPr>
        <p:spPr/>
        <p:txBody>
          <a:bodyPr/>
          <a:lstStyle/>
          <a:p>
            <a:r>
              <a:rPr lang="en-CA" dirty="0"/>
              <a:t>Types of SVM</a:t>
            </a:r>
          </a:p>
        </p:txBody>
      </p:sp>
      <p:sp>
        <p:nvSpPr>
          <p:cNvPr id="3" name="Content Placeholder 2">
            <a:extLst>
              <a:ext uri="{FF2B5EF4-FFF2-40B4-BE49-F238E27FC236}">
                <a16:creationId xmlns:a16="http://schemas.microsoft.com/office/drawing/2014/main" id="{7EC23FDF-503D-082C-2CD2-1369EEC21ADD}"/>
              </a:ext>
            </a:extLst>
          </p:cNvPr>
          <p:cNvSpPr>
            <a:spLocks noGrp="1"/>
          </p:cNvSpPr>
          <p:nvPr>
            <p:ph idx="1"/>
          </p:nvPr>
        </p:nvSpPr>
        <p:spPr>
          <a:xfrm>
            <a:off x="838200" y="1690688"/>
            <a:ext cx="10075606" cy="4351338"/>
          </a:xfrm>
        </p:spPr>
        <p:txBody>
          <a:bodyPr>
            <a:normAutofit fontScale="92500"/>
          </a:bodyPr>
          <a:lstStyle/>
          <a:p>
            <a:pPr algn="just">
              <a:buFont typeface="Arial" panose="020B0604020202020204" pitchFamily="34" charset="0"/>
              <a:buChar char="•"/>
            </a:pPr>
            <a:r>
              <a:rPr lang="en-US" sz="3100" b="1" i="0" dirty="0">
                <a:solidFill>
                  <a:srgbClr val="000000"/>
                </a:solidFill>
                <a:effectLst/>
                <a:latin typeface="inter-bold"/>
              </a:rPr>
              <a:t>Linear SVM:</a:t>
            </a:r>
            <a:r>
              <a:rPr lang="en-US" sz="3100" b="0" i="0" dirty="0">
                <a:solidFill>
                  <a:srgbClr val="000000"/>
                </a:solidFill>
                <a:effectLst/>
                <a:latin typeface="inter-regular"/>
              </a:rPr>
              <a:t> Linear SVM is used for linearly separable data, which means if a dataset can be classified into two classes by using a single straight line, then such data is termed as linearly separable data, and classifier is called as Linear SVM classifier</a:t>
            </a:r>
            <a:r>
              <a:rPr lang="en-US" sz="3100" dirty="0">
                <a:solidFill>
                  <a:srgbClr val="000000"/>
                </a:solidFill>
                <a:latin typeface="inter-regular"/>
              </a:rPr>
              <a:t>.</a:t>
            </a:r>
            <a:endParaRPr lang="en-US" sz="3100" b="0" i="0" dirty="0">
              <a:solidFill>
                <a:srgbClr val="000000"/>
              </a:solidFill>
              <a:effectLst/>
              <a:latin typeface="inter-regular"/>
            </a:endParaRPr>
          </a:p>
          <a:p>
            <a:pPr marL="0" indent="0" algn="just">
              <a:buNone/>
            </a:pPr>
            <a:endParaRPr lang="en-US" sz="3100" b="0" i="0" dirty="0">
              <a:solidFill>
                <a:srgbClr val="000000"/>
              </a:solidFill>
              <a:effectLst/>
              <a:latin typeface="inter-regular"/>
            </a:endParaRPr>
          </a:p>
          <a:p>
            <a:pPr algn="just">
              <a:buFont typeface="Arial" panose="020B0604020202020204" pitchFamily="34" charset="0"/>
              <a:buChar char="•"/>
            </a:pPr>
            <a:r>
              <a:rPr lang="en-US" sz="3100" b="1" i="0" dirty="0">
                <a:solidFill>
                  <a:srgbClr val="000000"/>
                </a:solidFill>
                <a:effectLst/>
                <a:latin typeface="inter-bold"/>
              </a:rPr>
              <a:t>Non-linear SVM:</a:t>
            </a:r>
            <a:r>
              <a:rPr lang="en-US" sz="3100" b="0" i="0" dirty="0">
                <a:solidFill>
                  <a:srgbClr val="000000"/>
                </a:solidFill>
                <a:effectLst/>
                <a:latin typeface="inter-regular"/>
              </a:rPr>
              <a:t> Non-Linear SVM is used for non-linearly separated data, which means if a dataset cannot be classified by using a straight line, then such data is termed as non-linear data and classifier used is called as Non-linear SVM classifier.</a:t>
            </a:r>
          </a:p>
          <a:p>
            <a:endParaRPr lang="en-CA" dirty="0"/>
          </a:p>
        </p:txBody>
      </p:sp>
      <p:sp>
        <p:nvSpPr>
          <p:cNvPr id="4" name="Footer Placeholder 3">
            <a:extLst>
              <a:ext uri="{FF2B5EF4-FFF2-40B4-BE49-F238E27FC236}">
                <a16:creationId xmlns:a16="http://schemas.microsoft.com/office/drawing/2014/main" id="{4B6BA49A-9647-F46C-CFAF-2E277162F9E2}"/>
              </a:ext>
            </a:extLst>
          </p:cNvPr>
          <p:cNvSpPr>
            <a:spLocks noGrp="1"/>
          </p:cNvSpPr>
          <p:nvPr>
            <p:ph type="ftr" sz="quarter" idx="11"/>
          </p:nvPr>
        </p:nvSpPr>
        <p:spPr/>
        <p:txBody>
          <a:bodyPr/>
          <a:lstStyle/>
          <a:p>
            <a:r>
              <a:rPr lang="en-CA"/>
              <a:t>Dr. Sharma T</a:t>
            </a:r>
          </a:p>
        </p:txBody>
      </p:sp>
      <p:sp>
        <p:nvSpPr>
          <p:cNvPr id="5" name="Slide Number Placeholder 4">
            <a:extLst>
              <a:ext uri="{FF2B5EF4-FFF2-40B4-BE49-F238E27FC236}">
                <a16:creationId xmlns:a16="http://schemas.microsoft.com/office/drawing/2014/main" id="{6D3F7AFA-3C34-A711-AB87-709C59576367}"/>
              </a:ext>
            </a:extLst>
          </p:cNvPr>
          <p:cNvSpPr>
            <a:spLocks noGrp="1"/>
          </p:cNvSpPr>
          <p:nvPr>
            <p:ph type="sldNum" sz="quarter" idx="12"/>
          </p:nvPr>
        </p:nvSpPr>
        <p:spPr/>
        <p:txBody>
          <a:bodyPr/>
          <a:lstStyle/>
          <a:p>
            <a:fld id="{B007BCC5-C7C0-4679-90CF-D0812B41D13E}" type="slidenum">
              <a:rPr lang="en-CA" smtClean="0"/>
              <a:t>8</a:t>
            </a:fld>
            <a:endParaRPr lang="en-CA"/>
          </a:p>
        </p:txBody>
      </p:sp>
    </p:spTree>
    <p:extLst>
      <p:ext uri="{BB962C8B-B14F-4D97-AF65-F5344CB8AC3E}">
        <p14:creationId xmlns:p14="http://schemas.microsoft.com/office/powerpoint/2010/main" val="153550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59B2-FEFD-2AF3-8BF5-1CB6400BAA0D}"/>
              </a:ext>
            </a:extLst>
          </p:cNvPr>
          <p:cNvSpPr>
            <a:spLocks noGrp="1"/>
          </p:cNvSpPr>
          <p:nvPr>
            <p:ph type="title"/>
          </p:nvPr>
        </p:nvSpPr>
        <p:spPr>
          <a:xfrm>
            <a:off x="262194" y="344132"/>
            <a:ext cx="5175045" cy="1174134"/>
          </a:xfrm>
        </p:spPr>
        <p:txBody>
          <a:bodyPr>
            <a:normAutofit fontScale="90000"/>
          </a:bodyPr>
          <a:lstStyle/>
          <a:p>
            <a:r>
              <a:rPr lang="en-CA" dirty="0"/>
              <a:t>How does SVM works?</a:t>
            </a:r>
          </a:p>
        </p:txBody>
      </p:sp>
      <p:sp>
        <p:nvSpPr>
          <p:cNvPr id="3" name="Content Placeholder 2">
            <a:extLst>
              <a:ext uri="{FF2B5EF4-FFF2-40B4-BE49-F238E27FC236}">
                <a16:creationId xmlns:a16="http://schemas.microsoft.com/office/drawing/2014/main" id="{B3FFF665-6788-35CD-4398-C0068635BE7B}"/>
              </a:ext>
            </a:extLst>
          </p:cNvPr>
          <p:cNvSpPr>
            <a:spLocks noGrp="1"/>
          </p:cNvSpPr>
          <p:nvPr>
            <p:ph idx="1"/>
          </p:nvPr>
        </p:nvSpPr>
        <p:spPr>
          <a:xfrm>
            <a:off x="705796" y="1651819"/>
            <a:ext cx="6157119" cy="3785419"/>
          </a:xfrm>
        </p:spPr>
        <p:txBody>
          <a:bodyPr>
            <a:noAutofit/>
          </a:bodyPr>
          <a:lstStyle/>
          <a:p>
            <a:pPr marL="0" indent="0">
              <a:buNone/>
            </a:pPr>
            <a:r>
              <a:rPr lang="en-CA" sz="2200" b="1" dirty="0"/>
              <a:t>Linear SVM:</a:t>
            </a:r>
          </a:p>
          <a:p>
            <a:r>
              <a:rPr lang="en-US" sz="2200" b="0" i="0" dirty="0">
                <a:solidFill>
                  <a:srgbClr val="333333"/>
                </a:solidFill>
                <a:effectLst/>
                <a:latin typeface="inter-regular"/>
              </a:rPr>
              <a:t>Suppose we have a dataset that has two tags (green and blue), and the dataset has two features x1 and x2. </a:t>
            </a:r>
          </a:p>
          <a:p>
            <a:r>
              <a:rPr lang="en-US" sz="2200" b="0" i="0" dirty="0">
                <a:solidFill>
                  <a:srgbClr val="333333"/>
                </a:solidFill>
                <a:effectLst/>
                <a:latin typeface="inter-regular"/>
              </a:rPr>
              <a:t>We want a classifier that can classify the pair(x1, x2) of coordinates in either green or blue. </a:t>
            </a:r>
          </a:p>
          <a:p>
            <a:r>
              <a:rPr lang="en-US" sz="2200" dirty="0">
                <a:solidFill>
                  <a:srgbClr val="333333"/>
                </a:solidFill>
                <a:latin typeface="inter-regular"/>
              </a:rPr>
              <a:t>I</a:t>
            </a:r>
            <a:r>
              <a:rPr lang="en-US" sz="2200" b="0" i="0" dirty="0">
                <a:solidFill>
                  <a:srgbClr val="333333"/>
                </a:solidFill>
                <a:effectLst/>
                <a:latin typeface="inter-regular"/>
              </a:rPr>
              <a:t>t is 2-d space so by just using a straight line, we can easily separate these two classes. But there can be multiple lines that can separate these classes.</a:t>
            </a:r>
          </a:p>
          <a:p>
            <a:r>
              <a:rPr lang="en-US" sz="2200" dirty="0"/>
              <a:t>Hence, the SVM algorithm helps to find the best line or decision boundary; this best boundary or region is called as a hyperplane.</a:t>
            </a:r>
          </a:p>
          <a:p>
            <a:endParaRPr lang="en-CA" sz="2000" dirty="0"/>
          </a:p>
        </p:txBody>
      </p:sp>
      <p:pic>
        <p:nvPicPr>
          <p:cNvPr id="5" name="Picture 4">
            <a:extLst>
              <a:ext uri="{FF2B5EF4-FFF2-40B4-BE49-F238E27FC236}">
                <a16:creationId xmlns:a16="http://schemas.microsoft.com/office/drawing/2014/main" id="{C33DD6FE-567C-B9D0-3EFC-F82304E66253}"/>
              </a:ext>
            </a:extLst>
          </p:cNvPr>
          <p:cNvPicPr>
            <a:picLocks noChangeAspect="1"/>
          </p:cNvPicPr>
          <p:nvPr/>
        </p:nvPicPr>
        <p:blipFill>
          <a:blip r:embed="rId2"/>
          <a:stretch>
            <a:fillRect/>
          </a:stretch>
        </p:blipFill>
        <p:spPr>
          <a:xfrm>
            <a:off x="7514365" y="620779"/>
            <a:ext cx="3497764" cy="3245439"/>
          </a:xfrm>
          <a:prstGeom prst="rect">
            <a:avLst/>
          </a:prstGeom>
          <a:effectLst/>
        </p:spPr>
      </p:pic>
      <p:pic>
        <p:nvPicPr>
          <p:cNvPr id="4" name="Picture 3">
            <a:extLst>
              <a:ext uri="{FF2B5EF4-FFF2-40B4-BE49-F238E27FC236}">
                <a16:creationId xmlns:a16="http://schemas.microsoft.com/office/drawing/2014/main" id="{F5F4A914-6132-A322-CB7D-3E9296BF7F30}"/>
              </a:ext>
            </a:extLst>
          </p:cNvPr>
          <p:cNvPicPr>
            <a:picLocks noChangeAspect="1"/>
          </p:cNvPicPr>
          <p:nvPr/>
        </p:nvPicPr>
        <p:blipFill>
          <a:blip r:embed="rId3"/>
          <a:stretch>
            <a:fillRect/>
          </a:stretch>
        </p:blipFill>
        <p:spPr>
          <a:xfrm>
            <a:off x="7514365" y="4031801"/>
            <a:ext cx="3340448" cy="2609314"/>
          </a:xfrm>
          <a:prstGeom prst="rect">
            <a:avLst/>
          </a:prstGeom>
        </p:spPr>
      </p:pic>
      <p:sp>
        <p:nvSpPr>
          <p:cNvPr id="6" name="Footer Placeholder 5">
            <a:extLst>
              <a:ext uri="{FF2B5EF4-FFF2-40B4-BE49-F238E27FC236}">
                <a16:creationId xmlns:a16="http://schemas.microsoft.com/office/drawing/2014/main" id="{A70BFF87-6B40-43D3-63B4-8B57C4205E19}"/>
              </a:ext>
            </a:extLst>
          </p:cNvPr>
          <p:cNvSpPr>
            <a:spLocks noGrp="1"/>
          </p:cNvSpPr>
          <p:nvPr>
            <p:ph type="ftr" sz="quarter" idx="11"/>
          </p:nvPr>
        </p:nvSpPr>
        <p:spPr/>
        <p:txBody>
          <a:bodyPr/>
          <a:lstStyle/>
          <a:p>
            <a:r>
              <a:rPr lang="en-CA"/>
              <a:t>Dr. Sharma T</a:t>
            </a:r>
          </a:p>
        </p:txBody>
      </p:sp>
      <p:sp>
        <p:nvSpPr>
          <p:cNvPr id="7" name="Slide Number Placeholder 6">
            <a:extLst>
              <a:ext uri="{FF2B5EF4-FFF2-40B4-BE49-F238E27FC236}">
                <a16:creationId xmlns:a16="http://schemas.microsoft.com/office/drawing/2014/main" id="{D9C086D0-F12F-ADB3-51C0-9EFEBDF83B1F}"/>
              </a:ext>
            </a:extLst>
          </p:cNvPr>
          <p:cNvSpPr>
            <a:spLocks noGrp="1"/>
          </p:cNvSpPr>
          <p:nvPr>
            <p:ph type="sldNum" sz="quarter" idx="12"/>
          </p:nvPr>
        </p:nvSpPr>
        <p:spPr/>
        <p:txBody>
          <a:bodyPr/>
          <a:lstStyle/>
          <a:p>
            <a:fld id="{B007BCC5-C7C0-4679-90CF-D0812B41D13E}" type="slidenum">
              <a:rPr lang="en-CA" smtClean="0"/>
              <a:t>9</a:t>
            </a:fld>
            <a:endParaRPr lang="en-CA"/>
          </a:p>
        </p:txBody>
      </p:sp>
    </p:spTree>
    <p:extLst>
      <p:ext uri="{BB962C8B-B14F-4D97-AF65-F5344CB8AC3E}">
        <p14:creationId xmlns:p14="http://schemas.microsoft.com/office/powerpoint/2010/main" val="408630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1055</TotalTime>
  <Words>1590</Words>
  <Application>Microsoft Office PowerPoint</Application>
  <PresentationFormat>Widescreen</PresentationFormat>
  <Paragraphs>139</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Aptos Display</vt:lpstr>
      <vt:lpstr>Arial</vt:lpstr>
      <vt:lpstr>Arial Unicode MS</vt:lpstr>
      <vt:lpstr>erdana</vt:lpstr>
      <vt:lpstr>Gill Sans MT</vt:lpstr>
      <vt:lpstr>inter-bold</vt:lpstr>
      <vt:lpstr>inter-regular</vt:lpstr>
      <vt:lpstr>source-serif-pro</vt:lpstr>
      <vt:lpstr>Office Theme</vt:lpstr>
      <vt:lpstr>Classification </vt:lpstr>
      <vt:lpstr>PowerPoint Presentation</vt:lpstr>
      <vt:lpstr>Support Vector Machine Algorithm </vt:lpstr>
      <vt:lpstr>SVM</vt:lpstr>
      <vt:lpstr>Hyperplane and Support Vectors </vt:lpstr>
      <vt:lpstr>Two different categories that are classified using a decision boundary or hyperplane:</vt:lpstr>
      <vt:lpstr>Example: </vt:lpstr>
      <vt:lpstr>Types of SVM</vt:lpstr>
      <vt:lpstr>How does SVM works?</vt:lpstr>
      <vt:lpstr>PowerPoint Presentation</vt:lpstr>
      <vt:lpstr>How to get best line or decision boundary?</vt:lpstr>
      <vt:lpstr>PowerPoint Presentation</vt:lpstr>
      <vt:lpstr>Mathematical Interpretation of Optimal Hyperplane</vt:lpstr>
      <vt:lpstr>PowerPoint Presentation</vt:lpstr>
      <vt:lpstr>PowerPoint Presentation</vt:lpstr>
      <vt:lpstr>Non-Linear SVM</vt:lpstr>
      <vt:lpstr>kernel</vt:lpstr>
      <vt:lpstr>By adding the third dimension, the sample space will become as below image:</vt:lpstr>
      <vt:lpstr>PowerPoint Presentation</vt:lpstr>
      <vt:lpstr>PowerPoint Presentation</vt:lpstr>
      <vt:lpstr>Task to perform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TEENA</dc:creator>
  <cp:lastModifiedBy>TEENA</cp:lastModifiedBy>
  <cp:revision>4</cp:revision>
  <dcterms:created xsi:type="dcterms:W3CDTF">2024-10-15T20:09:09Z</dcterms:created>
  <dcterms:modified xsi:type="dcterms:W3CDTF">2024-10-16T18:29:42Z</dcterms:modified>
</cp:coreProperties>
</file>