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KUMAR POSA" userId="d966c80723a12433" providerId="LiveId" clId="{25D3B365-EA2B-497A-84D0-DE3732B631DA}"/>
    <pc:docChg chg="modSld sldOrd">
      <pc:chgData name="ASHOK KUMAR POSA" userId="d966c80723a12433" providerId="LiveId" clId="{25D3B365-EA2B-497A-84D0-DE3732B631DA}" dt="2025-06-04T04:20:37.868" v="3"/>
      <pc:docMkLst>
        <pc:docMk/>
      </pc:docMkLst>
      <pc:sldChg chg="ord">
        <pc:chgData name="ASHOK KUMAR POSA" userId="d966c80723a12433" providerId="LiveId" clId="{25D3B365-EA2B-497A-84D0-DE3732B631DA}" dt="2025-06-04T04:20:37.868" v="3"/>
        <pc:sldMkLst>
          <pc:docMk/>
          <pc:sldMk cId="255055811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B162F-00B5-AD67-3552-47857A4E34BC}"/>
              </a:ext>
            </a:extLst>
          </p:cNvPr>
          <p:cNvSpPr txBox="1"/>
          <p:nvPr/>
        </p:nvSpPr>
        <p:spPr>
          <a:xfrm>
            <a:off x="329938" y="641023"/>
            <a:ext cx="117772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Bahnschrift" panose="020B0502040204020203" pitchFamily="34" charset="0"/>
              </a:rPr>
              <a:t>ANNAMACHARYA INSTITUTE OF TECHNNOLOGY &amp; SCIENCES KADAPA</a:t>
            </a:r>
            <a:endParaRPr lang="en-IN" sz="4000" b="1" u="sng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B785D-6A08-C4A5-F012-1E8C0C865E98}"/>
              </a:ext>
            </a:extLst>
          </p:cNvPr>
          <p:cNvSpPr txBox="1"/>
          <p:nvPr/>
        </p:nvSpPr>
        <p:spPr>
          <a:xfrm>
            <a:off x="3179974" y="3035431"/>
            <a:ext cx="77676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+mj-lt"/>
              </a:rPr>
              <a:t>“CRT PROJECT”</a:t>
            </a:r>
            <a:endParaRPr lang="en-IN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286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FDF4B5-1F48-424B-1615-A1401F0019D3}"/>
              </a:ext>
            </a:extLst>
          </p:cNvPr>
          <p:cNvSpPr txBox="1"/>
          <p:nvPr/>
        </p:nvSpPr>
        <p:spPr>
          <a:xfrm>
            <a:off x="1208987" y="1195583"/>
            <a:ext cx="9000242" cy="5226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query :</a:t>
            </a:r>
            <a:r>
              <a:rPr lang="en-IN" sz="2500" dirty="0"/>
              <a:t>  The query is used to insert new book records into the 				librarian table.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Cursor :</a:t>
            </a:r>
            <a:r>
              <a:rPr lang="en-IN" sz="2500" dirty="0"/>
              <a:t>  It is a control structure that enables traversal over the 				database records.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Commit:</a:t>
            </a:r>
            <a:r>
              <a:rPr lang="en-IN" sz="2500" dirty="0"/>
              <a:t>  Function that is used to save changes made by a 						transaction.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Connect:</a:t>
            </a:r>
            <a:r>
              <a:rPr lang="en-IN" sz="2500" dirty="0"/>
              <a:t> It establishes the connection with the database.</a:t>
            </a:r>
            <a:endParaRPr lang="en-IN" sz="25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A40A7-6CA5-F1E4-87EE-8DA407F50583}"/>
              </a:ext>
            </a:extLst>
          </p:cNvPr>
          <p:cNvSpPr txBox="1"/>
          <p:nvPr/>
        </p:nvSpPr>
        <p:spPr>
          <a:xfrm>
            <a:off x="4091233" y="282804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189315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8BFD-6F20-8AF1-9DC3-145F619B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0EAF24-780C-E8A9-B214-979541C2797A}"/>
              </a:ext>
            </a:extLst>
          </p:cNvPr>
          <p:cNvSpPr txBox="1"/>
          <p:nvPr/>
        </p:nvSpPr>
        <p:spPr>
          <a:xfrm>
            <a:off x="1256121" y="1599182"/>
            <a:ext cx="9000242" cy="349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close :</a:t>
            </a:r>
            <a:r>
              <a:rPr lang="en-IN" sz="2500" dirty="0"/>
              <a:t>  It is used to close the database connection or a cursor 				object.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 err="1"/>
              <a:t>fetchall</a:t>
            </a:r>
            <a:r>
              <a:rPr lang="en-IN" sz="2500" u="sng" dirty="0"/>
              <a:t> :</a:t>
            </a:r>
            <a:r>
              <a:rPr lang="en-IN" sz="2500" dirty="0"/>
              <a:t>  It is used to retrieve all rows from a query result set.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u="sng" dirty="0"/>
              <a:t>Execute :</a:t>
            </a:r>
            <a:r>
              <a:rPr lang="en-IN" sz="2500" dirty="0"/>
              <a:t> It is used to execute SQL queries or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6BF4B-A9B8-465F-C058-B827B42B1A3E}"/>
              </a:ext>
            </a:extLst>
          </p:cNvPr>
          <p:cNvSpPr txBox="1"/>
          <p:nvPr/>
        </p:nvSpPr>
        <p:spPr>
          <a:xfrm>
            <a:off x="4091233" y="282804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4171559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D492A5-E07D-A679-9ABE-9D22525A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70954"/>
              </p:ext>
            </p:extLst>
          </p:nvPr>
        </p:nvGraphicFramePr>
        <p:xfrm>
          <a:off x="1683207" y="2390629"/>
          <a:ext cx="9138762" cy="378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54">
                  <a:extLst>
                    <a:ext uri="{9D8B030D-6E8A-4147-A177-3AD203B41FA5}">
                      <a16:colId xmlns:a16="http://schemas.microsoft.com/office/drawing/2014/main" val="218497258"/>
                    </a:ext>
                  </a:extLst>
                </a:gridCol>
                <a:gridCol w="3046254">
                  <a:extLst>
                    <a:ext uri="{9D8B030D-6E8A-4147-A177-3AD203B41FA5}">
                      <a16:colId xmlns:a16="http://schemas.microsoft.com/office/drawing/2014/main" val="3123263328"/>
                    </a:ext>
                  </a:extLst>
                </a:gridCol>
                <a:gridCol w="3046254">
                  <a:extLst>
                    <a:ext uri="{9D8B030D-6E8A-4147-A177-3AD203B41FA5}">
                      <a16:colId xmlns:a16="http://schemas.microsoft.com/office/drawing/2014/main" val="3435756699"/>
                    </a:ext>
                  </a:extLst>
                </a:gridCol>
              </a:tblGrid>
              <a:tr h="6244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BOOK_ID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STOCK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AVAILABILITY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25322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13217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19958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09156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49767"/>
                  </a:ext>
                </a:extLst>
              </a:tr>
              <a:tr h="63308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6936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F97831-2407-8FBE-87CA-629DD648F9C8}"/>
              </a:ext>
            </a:extLst>
          </p:cNvPr>
          <p:cNvSpPr txBox="1"/>
          <p:nvPr/>
        </p:nvSpPr>
        <p:spPr>
          <a:xfrm>
            <a:off x="1400405" y="1446170"/>
            <a:ext cx="60944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LIBRARIAN  TABLE: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5B55D-2C3E-15BF-1FE9-EA2AC5E6D660}"/>
              </a:ext>
            </a:extLst>
          </p:cNvPr>
          <p:cNvSpPr txBox="1"/>
          <p:nvPr/>
        </p:nvSpPr>
        <p:spPr>
          <a:xfrm>
            <a:off x="4675695" y="301657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OUTPUT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167031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61E58-753F-04DE-3EB1-021CB1168CD7}"/>
              </a:ext>
            </a:extLst>
          </p:cNvPr>
          <p:cNvSpPr txBox="1"/>
          <p:nvPr/>
        </p:nvSpPr>
        <p:spPr>
          <a:xfrm>
            <a:off x="4675695" y="273377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OUTPUT</a:t>
            </a:r>
            <a:endParaRPr lang="en-IN" sz="38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625BCC-0B9C-E84E-90FA-EA6A2410C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44059"/>
              </p:ext>
            </p:extLst>
          </p:nvPr>
        </p:nvGraphicFramePr>
        <p:xfrm>
          <a:off x="1900023" y="2720478"/>
          <a:ext cx="8610864" cy="262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432">
                  <a:extLst>
                    <a:ext uri="{9D8B030D-6E8A-4147-A177-3AD203B41FA5}">
                      <a16:colId xmlns:a16="http://schemas.microsoft.com/office/drawing/2014/main" val="515589891"/>
                    </a:ext>
                  </a:extLst>
                </a:gridCol>
                <a:gridCol w="4305432">
                  <a:extLst>
                    <a:ext uri="{9D8B030D-6E8A-4147-A177-3AD203B41FA5}">
                      <a16:colId xmlns:a16="http://schemas.microsoft.com/office/drawing/2014/main" val="3637856523"/>
                    </a:ext>
                  </a:extLst>
                </a:gridCol>
              </a:tblGrid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 ID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BOOK ID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3429"/>
                  </a:ext>
                </a:extLst>
              </a:tr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1784"/>
                  </a:ext>
                </a:extLst>
              </a:tr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102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80796"/>
                  </a:ext>
                </a:extLst>
              </a:tr>
              <a:tr h="6561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0003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569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7B7EEE-29DD-9778-4056-58FCB4D6788E}"/>
              </a:ext>
            </a:extLst>
          </p:cNvPr>
          <p:cNvSpPr txBox="1"/>
          <p:nvPr/>
        </p:nvSpPr>
        <p:spPr>
          <a:xfrm>
            <a:off x="1532379" y="1747828"/>
            <a:ext cx="609442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u="sng" dirty="0"/>
              <a:t>STUDENT  TABLE :</a:t>
            </a:r>
          </a:p>
        </p:txBody>
      </p:sp>
    </p:spTree>
    <p:extLst>
      <p:ext uri="{BB962C8B-B14F-4D97-AF65-F5344CB8AC3E}">
        <p14:creationId xmlns:p14="http://schemas.microsoft.com/office/powerpoint/2010/main" val="2889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BD3B2-3255-9356-F3A4-D602AAEF8F17}"/>
              </a:ext>
            </a:extLst>
          </p:cNvPr>
          <p:cNvSpPr txBox="1"/>
          <p:nvPr/>
        </p:nvSpPr>
        <p:spPr>
          <a:xfrm>
            <a:off x="2325278" y="2639505"/>
            <a:ext cx="7541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lgerian" panose="04020705040A02060702" pitchFamily="82" charset="0"/>
              </a:rPr>
              <a:t>THANK YOU</a:t>
            </a:r>
            <a:endParaRPr lang="en-IN" sz="88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B943B-66C7-2688-23D5-0C1BB155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1A7C7-1BFA-5A5B-5D3F-CCFC32F1CE21}"/>
              </a:ext>
            </a:extLst>
          </p:cNvPr>
          <p:cNvSpPr txBox="1"/>
          <p:nvPr/>
        </p:nvSpPr>
        <p:spPr>
          <a:xfrm>
            <a:off x="414779" y="650449"/>
            <a:ext cx="11777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/>
              <a:t>LIBRARY MANAGEMENT SYSTEM</a:t>
            </a:r>
            <a:endParaRPr lang="en-IN" sz="40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FF893-919D-3459-D048-30E29B8359B5}"/>
              </a:ext>
            </a:extLst>
          </p:cNvPr>
          <p:cNvSpPr txBox="1"/>
          <p:nvPr/>
        </p:nvSpPr>
        <p:spPr>
          <a:xfrm>
            <a:off x="1275760" y="2318994"/>
            <a:ext cx="77676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TEAM MEMBERS: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T.  NAGA RAJ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M. MOHAN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T. JAYA SURYA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P. VARUN SAI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N. KANNA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B. HARSHA</a:t>
            </a:r>
          </a:p>
          <a:p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4545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C1844-E19E-5DBB-B204-568A4F787AF9}"/>
              </a:ext>
            </a:extLst>
          </p:cNvPr>
          <p:cNvSpPr txBox="1"/>
          <p:nvPr/>
        </p:nvSpPr>
        <p:spPr>
          <a:xfrm>
            <a:off x="1231768" y="1282043"/>
            <a:ext cx="9596487" cy="531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500" dirty="0"/>
              <a:t>A library Management System(LMS) is project that automates and digitizes the processes of a library, making it more efficient and user friendly.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3000" b="1" u="sng" dirty="0"/>
              <a:t>BENIFITS:</a:t>
            </a:r>
            <a:endParaRPr lang="en-US" sz="3000" u="sng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Improved efficiency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Reduced errors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Better user experience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Enhanced security</a:t>
            </a:r>
            <a:endParaRPr lang="en-IN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11E388-88E9-6D0C-F344-5E90F4D28D63}"/>
              </a:ext>
            </a:extLst>
          </p:cNvPr>
          <p:cNvSpPr txBox="1"/>
          <p:nvPr/>
        </p:nvSpPr>
        <p:spPr>
          <a:xfrm>
            <a:off x="4147793" y="263949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INTRODUCTION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269503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10C49-8848-AE74-BEE5-F6C6BBE4EDED}"/>
              </a:ext>
            </a:extLst>
          </p:cNvPr>
          <p:cNvSpPr txBox="1"/>
          <p:nvPr/>
        </p:nvSpPr>
        <p:spPr>
          <a:xfrm>
            <a:off x="3648172" y="443059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PROJECT  TECH  STACK</a:t>
            </a:r>
            <a:endParaRPr lang="en-IN" sz="3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8F7BF-41A6-62D5-4727-5D056A2AD9EE}"/>
              </a:ext>
            </a:extLst>
          </p:cNvPr>
          <p:cNvSpPr txBox="1"/>
          <p:nvPr/>
        </p:nvSpPr>
        <p:spPr>
          <a:xfrm>
            <a:off x="1363744" y="1659116"/>
            <a:ext cx="9596487" cy="518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u="sng" dirty="0"/>
              <a:t>Front End:</a:t>
            </a:r>
            <a:r>
              <a:rPr lang="en-US" sz="2500" b="1" dirty="0"/>
              <a:t> </a:t>
            </a:r>
            <a:r>
              <a:rPr lang="en-US" sz="2500" dirty="0"/>
              <a:t>Command line interface(CLI),which interact with user and sends input to the backend.</a:t>
            </a:r>
          </a:p>
          <a:p>
            <a:pPr algn="just">
              <a:lnSpc>
                <a:spcPct val="150000"/>
              </a:lnSpc>
            </a:pPr>
            <a:endParaRPr lang="en-US" sz="2500" b="1" dirty="0"/>
          </a:p>
          <a:p>
            <a:pPr algn="just">
              <a:lnSpc>
                <a:spcPct val="150000"/>
              </a:lnSpc>
            </a:pPr>
            <a:r>
              <a:rPr lang="en-US" sz="2500" b="1" u="sng" dirty="0"/>
              <a:t>Back End:</a:t>
            </a:r>
            <a:r>
              <a:rPr lang="en-US" sz="2500" b="1" dirty="0"/>
              <a:t> </a:t>
            </a:r>
            <a:r>
              <a:rPr lang="en-US" sz="2500" dirty="0"/>
              <a:t>python, which will process the inputs, perform computations and interact with database.</a:t>
            </a:r>
          </a:p>
          <a:p>
            <a:pPr algn="just">
              <a:lnSpc>
                <a:spcPct val="150000"/>
              </a:lnSpc>
            </a:pPr>
            <a:endParaRPr lang="en-US" sz="2500" dirty="0"/>
          </a:p>
          <a:p>
            <a:pPr algn="just">
              <a:lnSpc>
                <a:spcPct val="150000"/>
              </a:lnSpc>
            </a:pPr>
            <a:r>
              <a:rPr lang="en-US" sz="2500" b="1" u="sng" dirty="0"/>
              <a:t>Database:</a:t>
            </a:r>
            <a:r>
              <a:rPr lang="en-US" sz="2500" b="1" dirty="0"/>
              <a:t> </a:t>
            </a:r>
            <a:r>
              <a:rPr lang="en-US" sz="2500" dirty="0"/>
              <a:t>SQL database, which will store and manage data.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 algn="just">
              <a:lnSpc>
                <a:spcPct val="150000"/>
              </a:lnSpc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317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C9861-0767-2B55-0083-693861B1E808}"/>
              </a:ext>
            </a:extLst>
          </p:cNvPr>
          <p:cNvSpPr txBox="1"/>
          <p:nvPr/>
        </p:nvSpPr>
        <p:spPr>
          <a:xfrm>
            <a:off x="1410879" y="1677970"/>
            <a:ext cx="7459744" cy="462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/>
              <a:t>Attributes are properties of an entity that provide more information about it.</a:t>
            </a:r>
          </a:p>
          <a:p>
            <a:pPr algn="just">
              <a:lnSpc>
                <a:spcPct val="150000"/>
              </a:lnSpc>
            </a:pPr>
            <a:endParaRPr lang="en-US" sz="2500" dirty="0"/>
          </a:p>
          <a:p>
            <a:pPr algn="just">
              <a:lnSpc>
                <a:spcPct val="150000"/>
              </a:lnSpc>
            </a:pPr>
            <a:r>
              <a:rPr lang="en-US" sz="2500" b="1" u="sng" dirty="0"/>
              <a:t>LIBRARIAN: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Book_id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Stock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Availability</a:t>
            </a:r>
          </a:p>
          <a:p>
            <a:pPr algn="just">
              <a:lnSpc>
                <a:spcPct val="150000"/>
              </a:lnSpc>
            </a:pP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65591-B71B-4F93-730F-79317379C82E}"/>
              </a:ext>
            </a:extLst>
          </p:cNvPr>
          <p:cNvSpPr txBox="1"/>
          <p:nvPr/>
        </p:nvSpPr>
        <p:spPr>
          <a:xfrm>
            <a:off x="5316718" y="3457281"/>
            <a:ext cx="3846136" cy="2669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u="sng" dirty="0"/>
              <a:t>STUDENT: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Student_id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Book_id</a:t>
            </a:r>
          </a:p>
          <a:p>
            <a:endParaRPr lang="en-US" sz="3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CFD2-DB1D-F567-483E-D09D583E2B52}"/>
              </a:ext>
            </a:extLst>
          </p:cNvPr>
          <p:cNvSpPr txBox="1"/>
          <p:nvPr/>
        </p:nvSpPr>
        <p:spPr>
          <a:xfrm>
            <a:off x="4477731" y="392203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ATTRIBUTES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166010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79CEE-6E18-3C7B-4B0A-77951D03600B}"/>
              </a:ext>
            </a:extLst>
          </p:cNvPr>
          <p:cNvSpPr txBox="1"/>
          <p:nvPr/>
        </p:nvSpPr>
        <p:spPr>
          <a:xfrm>
            <a:off x="3761294" y="348791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CREATING TABLES</a:t>
            </a:r>
            <a:endParaRPr lang="en-IN" sz="3800" b="1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054204-0E40-776C-EA20-882443B1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25015"/>
              </p:ext>
            </p:extLst>
          </p:nvPr>
        </p:nvGraphicFramePr>
        <p:xfrm>
          <a:off x="1852891" y="2103413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84972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23263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5756699"/>
                    </a:ext>
                  </a:extLst>
                </a:gridCol>
              </a:tblGrid>
              <a:tr h="364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AVAILABILITY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41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1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70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49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DD8DC1-6516-D1DB-4C11-E3815FD8D8F8}"/>
              </a:ext>
            </a:extLst>
          </p:cNvPr>
          <p:cNvSpPr txBox="1"/>
          <p:nvPr/>
        </p:nvSpPr>
        <p:spPr>
          <a:xfrm>
            <a:off x="942681" y="1333823"/>
            <a:ext cx="30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LIBRARIAN TABLE:</a:t>
            </a:r>
            <a:endParaRPr lang="en-IN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0D96B-0619-B5DC-01C1-D97EC6C0A0CA}"/>
              </a:ext>
            </a:extLst>
          </p:cNvPr>
          <p:cNvSpPr txBox="1"/>
          <p:nvPr/>
        </p:nvSpPr>
        <p:spPr>
          <a:xfrm>
            <a:off x="1032234" y="4329993"/>
            <a:ext cx="3063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STUDENT TABLE:</a:t>
            </a:r>
            <a:endParaRPr lang="en-IN" sz="2400" b="1" u="sn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1065EF-4F5F-3CA5-DB62-BC49B5DB7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11887"/>
              </p:ext>
            </p:extLst>
          </p:nvPr>
        </p:nvGraphicFramePr>
        <p:xfrm>
          <a:off x="1852890" y="503004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155898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785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94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51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78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15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73646-A3BB-F65D-7297-EC77BC8A1B51}"/>
              </a:ext>
            </a:extLst>
          </p:cNvPr>
          <p:cNvSpPr txBox="1"/>
          <p:nvPr/>
        </p:nvSpPr>
        <p:spPr>
          <a:xfrm>
            <a:off x="3252247" y="377071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DATABASE CONNECTION </a:t>
            </a:r>
            <a:endParaRPr lang="en-IN" sz="3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C55D1-F2EF-95CA-C187-AA0D20A2F20A}"/>
              </a:ext>
            </a:extLst>
          </p:cNvPr>
          <p:cNvSpPr txBox="1"/>
          <p:nvPr/>
        </p:nvSpPr>
        <p:spPr>
          <a:xfrm>
            <a:off x="1357460" y="1357460"/>
            <a:ext cx="745660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/>
              <a:t>import mysql.connector</a:t>
            </a:r>
          </a:p>
          <a:p>
            <a:r>
              <a:rPr lang="en-IN" sz="2300" b="1" dirty="0"/>
              <a:t>def connect():</a:t>
            </a:r>
          </a:p>
          <a:p>
            <a:r>
              <a:rPr lang="en-IN" sz="2300" b="1" dirty="0"/>
              <a:t>    conn = mysql.connector.connect(</a:t>
            </a:r>
          </a:p>
          <a:p>
            <a:r>
              <a:rPr lang="en-IN" sz="2300" b="1" dirty="0"/>
              <a:t>        host = "localhost",</a:t>
            </a:r>
          </a:p>
          <a:p>
            <a:r>
              <a:rPr lang="en-IN" sz="2300" b="1" dirty="0"/>
              <a:t>        user = "root",</a:t>
            </a:r>
          </a:p>
          <a:p>
            <a:r>
              <a:rPr lang="en-IN" sz="2300" b="1" dirty="0"/>
              <a:t>        password = "Mohan@$436",</a:t>
            </a:r>
          </a:p>
          <a:p>
            <a:r>
              <a:rPr lang="en-IN" sz="2300" b="1" dirty="0"/>
              <a:t>        database="librare"</a:t>
            </a:r>
          </a:p>
          <a:p>
            <a:r>
              <a:rPr lang="en-IN" sz="2300" b="1" dirty="0"/>
              <a:t>    )</a:t>
            </a:r>
          </a:p>
          <a:p>
            <a:r>
              <a:rPr lang="en-IN" sz="2300" b="1" dirty="0"/>
              <a:t>    return conn</a:t>
            </a:r>
          </a:p>
          <a:p>
            <a:r>
              <a:rPr lang="en-IN" sz="2300" b="1" dirty="0"/>
              <a:t>if (connect()):</a:t>
            </a:r>
          </a:p>
          <a:p>
            <a:r>
              <a:rPr lang="en-IN" sz="2300" b="1" dirty="0"/>
              <a:t>    print("connection established")</a:t>
            </a:r>
          </a:p>
          <a:p>
            <a:r>
              <a:rPr lang="en-IN" sz="2300" b="1" dirty="0"/>
              <a:t>else:</a:t>
            </a:r>
          </a:p>
          <a:p>
            <a:r>
              <a:rPr lang="en-IN" sz="2300" b="1" dirty="0"/>
              <a:t>    print("not")</a:t>
            </a:r>
          </a:p>
        </p:txBody>
      </p:sp>
    </p:spTree>
    <p:extLst>
      <p:ext uri="{BB962C8B-B14F-4D97-AF65-F5344CB8AC3E}">
        <p14:creationId xmlns:p14="http://schemas.microsoft.com/office/powerpoint/2010/main" val="2034160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06FA3-3467-1427-B60D-4D23AD040766}"/>
              </a:ext>
            </a:extLst>
          </p:cNvPr>
          <p:cNvSpPr txBox="1"/>
          <p:nvPr/>
        </p:nvSpPr>
        <p:spPr>
          <a:xfrm>
            <a:off x="3808429" y="358218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96825-F414-B195-C68A-E5DD274149D0}"/>
              </a:ext>
            </a:extLst>
          </p:cNvPr>
          <p:cNvSpPr txBox="1"/>
          <p:nvPr/>
        </p:nvSpPr>
        <p:spPr>
          <a:xfrm>
            <a:off x="1357460" y="1357460"/>
            <a:ext cx="1027521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u="sng" dirty="0"/>
              <a:t>LIBRARIAN</a:t>
            </a:r>
            <a:r>
              <a:rPr lang="en-IN" sz="2300" b="1" u="sng" dirty="0"/>
              <a:t>:</a:t>
            </a:r>
          </a:p>
          <a:p>
            <a:pPr>
              <a:lnSpc>
                <a:spcPct val="150000"/>
              </a:lnSpc>
            </a:pPr>
            <a:endParaRPr lang="en-IN" sz="2300" b="1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Insert_book :  Adding the book details.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View_book : Status of books in the library.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Update_book : if in case the book is taken by student it updates the stock.</a:t>
            </a:r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9281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4B8D6-97E3-F780-5A7E-6F2AC3ECAB76}"/>
              </a:ext>
            </a:extLst>
          </p:cNvPr>
          <p:cNvSpPr txBox="1"/>
          <p:nvPr/>
        </p:nvSpPr>
        <p:spPr>
          <a:xfrm>
            <a:off x="1278903" y="1614280"/>
            <a:ext cx="9634193" cy="4347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u="sng" dirty="0"/>
              <a:t>STUDENT:</a:t>
            </a:r>
            <a:endParaRPr lang="en-IN" sz="2300" b="1" u="sng" dirty="0"/>
          </a:p>
          <a:p>
            <a:pPr>
              <a:lnSpc>
                <a:spcPct val="150000"/>
              </a:lnSpc>
            </a:pPr>
            <a:endParaRPr lang="en-IN" sz="2300" b="1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View_library :  Students can see the entire library.</a:t>
            </a:r>
          </a:p>
          <a:p>
            <a:pPr>
              <a:lnSpc>
                <a:spcPct val="150000"/>
              </a:lnSpc>
            </a:pPr>
            <a:endParaRPr lang="en-IN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/>
              <a:t>Book_issued : In this function, the librarian is going to issue the book 					to respected students.</a:t>
            </a:r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  <a:p>
            <a:endParaRPr lang="en-IN" sz="2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FF83D-5BCD-F293-4E39-520EC456F834}"/>
              </a:ext>
            </a:extLst>
          </p:cNvPr>
          <p:cNvSpPr txBox="1"/>
          <p:nvPr/>
        </p:nvSpPr>
        <p:spPr>
          <a:xfrm>
            <a:off x="4138367" y="282804"/>
            <a:ext cx="79373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/>
              <a:t>FUNCTIONALITIES</a:t>
            </a:r>
            <a:endParaRPr lang="en-IN" sz="3800" b="1" u="sng" dirty="0"/>
          </a:p>
        </p:txBody>
      </p:sp>
    </p:spTree>
    <p:extLst>
      <p:ext uri="{BB962C8B-B14F-4D97-AF65-F5344CB8AC3E}">
        <p14:creationId xmlns:p14="http://schemas.microsoft.com/office/powerpoint/2010/main" val="51867075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119</TotalTime>
  <Words>479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Bahnschrift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ASHOK KUMAR POSA</dc:creator>
  <cp:lastModifiedBy>ASHOK KUMAR POSA</cp:lastModifiedBy>
  <cp:revision>3</cp:revision>
  <dcterms:created xsi:type="dcterms:W3CDTF">2025-06-04T00:07:23Z</dcterms:created>
  <dcterms:modified xsi:type="dcterms:W3CDTF">2025-06-04T04:20:56Z</dcterms:modified>
</cp:coreProperties>
</file>