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60" r:id="rId3"/>
    <p:sldId id="264" r:id="rId4"/>
    <p:sldId id="274" r:id="rId5"/>
    <p:sldId id="265" r:id="rId6"/>
    <p:sldId id="275" r:id="rId7"/>
    <p:sldId id="276" r:id="rId8"/>
    <p:sldId id="277" r:id="rId9"/>
    <p:sldId id="288" r:id="rId10"/>
    <p:sldId id="292" r:id="rId11"/>
    <p:sldId id="289" r:id="rId12"/>
    <p:sldId id="291" r:id="rId13"/>
    <p:sldId id="290" r:id="rId14"/>
    <p:sldId id="293" r:id="rId15"/>
    <p:sldId id="294" r:id="rId16"/>
    <p:sldId id="295" r:id="rId17"/>
    <p:sldId id="284" r:id="rId18"/>
    <p:sldId id="296" r:id="rId19"/>
    <p:sldId id="298" r:id="rId20"/>
    <p:sldId id="299" r:id="rId21"/>
    <p:sldId id="300" r:id="rId22"/>
    <p:sldId id="279" r:id="rId23"/>
    <p:sldId id="301" r:id="rId24"/>
    <p:sldId id="302" r:id="rId25"/>
    <p:sldId id="285" r:id="rId26"/>
    <p:sldId id="303" r:id="rId27"/>
    <p:sldId id="305" r:id="rId28"/>
    <p:sldId id="304" r:id="rId29"/>
    <p:sldId id="306" r:id="rId30"/>
    <p:sldId id="307" r:id="rId31"/>
    <p:sldId id="308" r:id="rId32"/>
    <p:sldId id="309" r:id="rId33"/>
    <p:sldId id="310" r:id="rId34"/>
    <p:sldId id="311" r:id="rId35"/>
    <p:sldId id="312" r:id="rId36"/>
    <p:sldId id="313" r:id="rId37"/>
    <p:sldId id="314" r:id="rId38"/>
    <p:sldId id="316" r:id="rId39"/>
    <p:sldId id="317" r:id="rId40"/>
    <p:sldId id="280" r:id="rId41"/>
    <p:sldId id="318" r:id="rId42"/>
    <p:sldId id="319" r:id="rId43"/>
    <p:sldId id="286" r:id="rId44"/>
    <p:sldId id="321" r:id="rId45"/>
    <p:sldId id="320" r:id="rId46"/>
    <p:sldId id="281" r:id="rId47"/>
    <p:sldId id="323" r:id="rId48"/>
    <p:sldId id="324" r:id="rId49"/>
    <p:sldId id="287" r:id="rId50"/>
    <p:sldId id="325" r:id="rId51"/>
    <p:sldId id="328" r:id="rId52"/>
    <p:sldId id="326" r:id="rId53"/>
    <p:sldId id="327" r:id="rId54"/>
    <p:sldId id="282" r:id="rId55"/>
    <p:sldId id="315" r:id="rId56"/>
    <p:sldId id="283" r:id="rId5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F26"/>
    <a:srgbClr val="FFFFFF"/>
    <a:srgbClr val="EF7F86"/>
    <a:srgbClr val="F6B4B8"/>
    <a:srgbClr val="FCE2BD"/>
    <a:srgbClr val="762124"/>
    <a:srgbClr val="0029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110" d="100"/>
          <a:sy n="110" d="100"/>
        </p:scale>
        <p:origin x="492"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6" d="100"/>
          <a:sy n="86" d="100"/>
        </p:scale>
        <p:origin x="38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EE582A-D70A-4712-A2E4-8B9542953951}" type="datetime1">
              <a:rPr lang="en-GB" smtClean="0"/>
              <a:t>29/07/2023</a:t>
            </a:fld>
            <a:endParaRPr lang="en-GB"/>
          </a:p>
        </p:txBody>
      </p:sp>
      <p:sp>
        <p:nvSpPr>
          <p:cNvPr id="4" name="Footer Placehold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GB" smtClean="0"/>
              <a:t>‹#›</a:t>
            </a:fld>
            <a:endParaRPr lang="en-GB"/>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8BAE1F-2A3E-4B16-80F8-278959180D42}" type="datetime1">
              <a:rPr lang="en-GB" noProof="0" smtClean="0"/>
              <a:t>29/07/2023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GB" noProof="0" smtClean="0"/>
              <a:t>‹#›</a:t>
            </a:fld>
            <a:endParaRPr lang="en-GB"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a:t>
            </a:fld>
            <a:endParaRPr lang="en-GB"/>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39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992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95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173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808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60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95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894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83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5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555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415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20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56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879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282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425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9296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269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19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744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9572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825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685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888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392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599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27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5339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573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57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307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29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777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124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7814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21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505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3029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366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4227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95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6416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83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3677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433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08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7878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039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59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41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95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75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87DD02D0-D2C8-4FC8-81B2-9A2721C42614}" type="datetime1">
              <a:rPr lang="en-GB" noProof="0" smtClean="0"/>
              <a:t>29/07/2023</a:t>
            </a:fld>
            <a:endParaRPr lang="en-GB" noProof="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8EA02179-5326-473E-AA98-2ABA5AC32EA4}" type="datetime1">
              <a:rPr lang="en-GB" noProof="0" smtClean="0"/>
              <a:t>29/07/2023</a:t>
            </a:fld>
            <a:endParaRPr lang="en-GB" noProof="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hasCustomPrompt="1"/>
          </p:nvPr>
        </p:nvSpPr>
        <p:spPr>
          <a:xfrm>
            <a:off x="838200" y="365125"/>
            <a:ext cx="7734300" cy="5811838"/>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764D4770-22FF-4FBD-A847-3729E4B4F20C}" type="datetime1">
              <a:rPr lang="en-GB" noProof="0" smtClean="0"/>
              <a:t>29/07/2023</a:t>
            </a:fld>
            <a:endParaRPr lang="en-GB" noProof="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B0DD5949-724A-457F-9071-62DBDC5A6936}" type="datetime1">
              <a:rPr lang="en-GB" noProof="0" smtClean="0"/>
              <a:t>29/07/2023</a:t>
            </a:fld>
            <a:endParaRPr lang="en-GB" noProof="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9CF4D177-4669-4F6B-B039-5C60F04A3CB9}" type="datetime1">
              <a:rPr lang="en-GB" noProof="0" smtClean="0"/>
              <a:t>29/07/2023</a:t>
            </a:fld>
            <a:endParaRPr lang="en-GB" noProof="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hasCustomPrompt="1"/>
          </p:nvPr>
        </p:nvSpPr>
        <p:spPr>
          <a:xfrm>
            <a:off x="838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hasCustomPrompt="1"/>
          </p:nvPr>
        </p:nvSpPr>
        <p:spPr>
          <a:xfrm>
            <a:off x="6172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0C0D1440-409F-4435-AC05-488A68747824}" type="datetime1">
              <a:rPr lang="en-GB" noProof="0" smtClean="0"/>
              <a:t>29/07/2023</a:t>
            </a:fld>
            <a:endParaRPr lang="en-GB" noProof="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hasCustomPrompt="1"/>
          </p:nvPr>
        </p:nvSpPr>
        <p:spPr>
          <a:xfrm>
            <a:off x="839788" y="2505075"/>
            <a:ext cx="5157787"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hasCustomPrompt="1"/>
          </p:nvPr>
        </p:nvSpPr>
        <p:spPr>
          <a:xfrm>
            <a:off x="6172200" y="2505075"/>
            <a:ext cx="5183188"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6846CAB0-7073-440B-95BC-975676187D91}" type="datetime1">
              <a:rPr lang="en-GB" noProof="0" smtClean="0"/>
              <a:t>29/07/2023</a:t>
            </a:fld>
            <a:endParaRPr lang="en-GB" noProof="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F03D72C7-8C80-451C-98FA-C5BDBD060ED9}" type="datetime1">
              <a:rPr lang="en-GB" noProof="0" smtClean="0"/>
              <a:t>29/07/2023</a:t>
            </a:fld>
            <a:endParaRPr lang="en-GB" noProof="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1291EEA3-59B9-4F51-885F-7E8B6CB66D83}" type="datetime1">
              <a:rPr lang="en-GB" noProof="0" smtClean="0"/>
              <a:t>29/07/2023</a:t>
            </a:fld>
            <a:endParaRPr lang="en-GB" noProof="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0A83C952-2417-4F5C-84CD-A6BA5362D781}" type="datetime1">
              <a:rPr lang="en-GB" noProof="0" smtClean="0"/>
              <a:t>29/07/2023</a:t>
            </a:fld>
            <a:endParaRPr lang="en-GB" noProof="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272C9081-3854-4E92-BB0B-4F96F8CAED11}" type="datetime1">
              <a:rPr lang="en-GB" noProof="0" smtClean="0"/>
              <a:t>29/07/2023</a:t>
            </a:fld>
            <a:endParaRPr lang="en-GB" noProof="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8ABF61A-FF13-48A8-8796-5ECEE8EE3A2F}" type="datetime1">
              <a:rPr lang="en-GB" noProof="0" smtClean="0"/>
              <a:t>29/07/2023</a:t>
            </a:fld>
            <a:endParaRPr lang="en-GB" noProof="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3.sv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hyperlink" Target="https://drive.google.com/file/d/10xnTYg8sSTs5dRohfBildWnbG1hupPXw/view?usp=sharing"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28651" y="3013485"/>
            <a:ext cx="8734696" cy="1231106"/>
          </a:xfrm>
        </p:spPr>
        <p:txBody>
          <a:bodyPr wrap="square" lIns="0" tIns="0" rIns="0" bIns="0" rtlCol="0" anchor="t">
            <a:spAutoFit/>
          </a:bodyPr>
          <a:lstStyle/>
          <a:p>
            <a:pPr defTabSz="594360">
              <a:lnSpc>
                <a:spcPct val="100000"/>
              </a:lnSpc>
            </a:pPr>
            <a:r>
              <a:rPr lang="en-GB" sz="3000" b="1" kern="1200" dirty="0">
                <a:latin typeface="Cambria" panose="02040503050406030204" pitchFamily="18" charset="0"/>
                <a:ea typeface="Cambria" panose="02040503050406030204" pitchFamily="18" charset="0"/>
              </a:rPr>
              <a:t> Propensity to Lapse: Predictive Model and Business Implications</a:t>
            </a:r>
            <a:br>
              <a:rPr lang="en-GB" sz="3000" b="1" kern="1200" dirty="0">
                <a:latin typeface="Cambria" panose="02040503050406030204" pitchFamily="18" charset="0"/>
                <a:ea typeface="Cambria" panose="02040503050406030204" pitchFamily="18" charset="0"/>
              </a:rPr>
            </a:br>
            <a:r>
              <a:rPr lang="en-GB" sz="2000" i="1" kern="1200" dirty="0">
                <a:solidFill>
                  <a:schemeClr val="tx1">
                    <a:lumMod val="50000"/>
                    <a:lumOff val="50000"/>
                  </a:schemeClr>
                </a:solidFill>
                <a:latin typeface="Cambria" panose="02040503050406030204" pitchFamily="18" charset="0"/>
                <a:ea typeface="Cambria" panose="02040503050406030204" pitchFamily="18" charset="0"/>
              </a:rPr>
              <a:t>A data-driven approach for customer retention strategies</a:t>
            </a:r>
            <a:endParaRPr lang="en-GB" sz="2000" i="1" dirty="0">
              <a:solidFill>
                <a:schemeClr val="tx1">
                  <a:lumMod val="50000"/>
                  <a:lumOff val="50000"/>
                </a:schemeClr>
              </a:solidFill>
              <a:latin typeface="Cambria" panose="02040503050406030204" pitchFamily="18" charset="0"/>
              <a:ea typeface="Cambria" panose="02040503050406030204" pitchFamily="18"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236950" y="1054505"/>
            <a:ext cx="1718099" cy="1718099"/>
          </a:xfrm>
          <a:prstGeom prst="diamon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929184" y="288485"/>
            <a:ext cx="2333631" cy="2333631"/>
          </a:xfrm>
          <a:prstGeom prst="diamond">
            <a:avLst/>
          </a:prstGeom>
          <a:noFill/>
          <a:ln>
            <a:solidFill>
              <a:srgbClr val="F59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1030" name="Picture 6" descr="designmag.gr | Νέος λογότυπος για το Οικονομικό Πανεπιστήμιο Αθηνών">
            <a:extLst>
              <a:ext uri="{FF2B5EF4-FFF2-40B4-BE49-F238E27FC236}">
                <a16:creationId xmlns:a16="http://schemas.microsoft.com/office/drawing/2014/main" id="{CF65242D-35E3-D683-DC60-86B7E35B1B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0" t="3731" r="21493"/>
          <a:stretch/>
        </p:blipFill>
        <p:spPr bwMode="auto">
          <a:xfrm>
            <a:off x="9589064" y="5249435"/>
            <a:ext cx="884604" cy="15993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dumscba">
            <a:extLst>
              <a:ext uri="{FF2B5EF4-FFF2-40B4-BE49-F238E27FC236}">
                <a16:creationId xmlns:a16="http://schemas.microsoft.com/office/drawing/2014/main" id="{DEF82FC3-94AA-9933-21B5-DF1EC00190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331"/>
          <a:stretch/>
        </p:blipFill>
        <p:spPr bwMode="auto">
          <a:xfrm>
            <a:off x="10517905" y="6273705"/>
            <a:ext cx="1616070" cy="487361"/>
          </a:xfrm>
          <a:prstGeom prst="rect">
            <a:avLst/>
          </a:prstGeom>
          <a:solidFill>
            <a:srgbClr val="00294C"/>
          </a:solidFill>
        </p:spPr>
      </p:pic>
      <p:pic>
        <p:nvPicPr>
          <p:cNvPr id="1034" name="Picture 10" descr="edumscba">
            <a:extLst>
              <a:ext uri="{FF2B5EF4-FFF2-40B4-BE49-F238E27FC236}">
                <a16:creationId xmlns:a16="http://schemas.microsoft.com/office/drawing/2014/main" id="{6B34A53E-F8A9-00C8-4118-4529E6103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4286"/>
          <a:stretch/>
        </p:blipFill>
        <p:spPr bwMode="auto">
          <a:xfrm>
            <a:off x="10578866" y="5366115"/>
            <a:ext cx="1394303" cy="79388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BB42E0-8B16-7161-209D-85D2912A1B99}"/>
              </a:ext>
            </a:extLst>
          </p:cNvPr>
          <p:cNvSpPr txBox="1">
            <a:spLocks/>
          </p:cNvSpPr>
          <p:nvPr/>
        </p:nvSpPr>
        <p:spPr>
          <a:xfrm>
            <a:off x="63561" y="5930069"/>
            <a:ext cx="4920343" cy="830997"/>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594360">
              <a:lnSpc>
                <a:spcPct val="100000"/>
              </a:lnSpc>
            </a:pPr>
            <a:r>
              <a:rPr lang="en-GB" sz="1800" b="1" dirty="0">
                <a:latin typeface="Cambria" panose="02040503050406030204" pitchFamily="18" charset="0"/>
                <a:ea typeface="Cambria" panose="02040503050406030204" pitchFamily="18" charset="0"/>
              </a:rPr>
              <a:t>Presenter: Dimitrios Matsanganis, f2822212</a:t>
            </a:r>
          </a:p>
          <a:p>
            <a:pPr algn="l" defTabSz="594360">
              <a:lnSpc>
                <a:spcPct val="100000"/>
              </a:lnSpc>
            </a:pPr>
            <a:r>
              <a:rPr lang="en-GB" sz="1800" b="1" dirty="0">
                <a:latin typeface="Cambria" panose="02040503050406030204" pitchFamily="18" charset="0"/>
                <a:ea typeface="Cambria" panose="02040503050406030204" pitchFamily="18" charset="0"/>
              </a:rPr>
              <a:t>Instructor: Mr. Papanikolaou Panagiotis</a:t>
            </a:r>
          </a:p>
          <a:p>
            <a:pPr algn="l" defTabSz="594360">
              <a:lnSpc>
                <a:spcPct val="100000"/>
              </a:lnSpc>
            </a:pPr>
            <a:r>
              <a:rPr lang="en-GB" sz="1800" b="1" dirty="0">
                <a:latin typeface="Cambria" panose="02040503050406030204" pitchFamily="18" charset="0"/>
                <a:ea typeface="Cambria" panose="02040503050406030204" pitchFamily="18" charset="0"/>
              </a:rPr>
              <a:t>Course: Business Analytics Practicum II</a:t>
            </a:r>
          </a:p>
        </p:txBody>
      </p:sp>
      <p:sp>
        <p:nvSpPr>
          <p:cNvPr id="11" name="TextBox 10">
            <a:extLst>
              <a:ext uri="{FF2B5EF4-FFF2-40B4-BE49-F238E27FC236}">
                <a16:creationId xmlns:a16="http://schemas.microsoft.com/office/drawing/2014/main" id="{8F07731B-5895-52D7-C879-43AA60A8399A}"/>
              </a:ext>
            </a:extLst>
          </p:cNvPr>
          <p:cNvSpPr txBox="1"/>
          <p:nvPr/>
        </p:nvSpPr>
        <p:spPr>
          <a:xfrm>
            <a:off x="4751613" y="4707557"/>
            <a:ext cx="2688772" cy="646331"/>
          </a:xfrm>
          <a:prstGeom prst="rect">
            <a:avLst/>
          </a:prstGeom>
          <a:noFill/>
        </p:spPr>
        <p:txBody>
          <a:bodyPr wrap="square">
            <a:spAutoFit/>
          </a:bodyPr>
          <a:lstStyle/>
          <a:p>
            <a:pPr marL="0" marR="0" lvl="0" indent="0" algn="ctr" defTabSz="59436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rPr>
              <a:t>Monday July 31</a:t>
            </a:r>
            <a:r>
              <a:rPr kumimoji="0" lang="en-GB" sz="1800" b="1" i="0" u="none" strike="noStrike" kern="1200" cap="none" spc="0" normalizeH="0" baseline="30000" noProof="0" dirty="0">
                <a:ln>
                  <a:noFill/>
                </a:ln>
                <a:solidFill>
                  <a:srgbClr val="000000"/>
                </a:solidFill>
                <a:effectLst/>
                <a:uLnTx/>
                <a:uFillTx/>
                <a:latin typeface="Cambria" panose="02040503050406030204" pitchFamily="18" charset="0"/>
                <a:ea typeface="Cambria" panose="02040503050406030204" pitchFamily="18" charset="0"/>
                <a:cs typeface="+mn-cs"/>
              </a:rPr>
              <a:t>st</a:t>
            </a:r>
            <a:r>
              <a:rPr kumimoji="0" lang="en-GB"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rPr>
              <a:t>, 2023</a:t>
            </a:r>
          </a:p>
          <a:p>
            <a:pPr marL="0" marR="0" lvl="0" indent="0" algn="ctr" defTabSz="59436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rPr>
              <a:t>Athens</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970577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Data Overview</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9747490"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3A72A4F-FED9-92CB-D79B-C358396A149C}"/>
              </a:ext>
            </a:extLst>
          </p:cNvPr>
          <p:cNvPicPr>
            <a:picLocks noChangeAspect="1"/>
          </p:cNvPicPr>
          <p:nvPr/>
        </p:nvPicPr>
        <p:blipFill>
          <a:blip r:embed="rId4"/>
          <a:stretch>
            <a:fillRect/>
          </a:stretch>
        </p:blipFill>
        <p:spPr>
          <a:xfrm>
            <a:off x="1502153" y="1972578"/>
            <a:ext cx="8992485" cy="2420669"/>
          </a:xfrm>
          <a:prstGeom prst="rect">
            <a:avLst/>
          </a:prstGeom>
        </p:spPr>
      </p:pic>
      <p:pic>
        <p:nvPicPr>
          <p:cNvPr id="7" name="Picture 6">
            <a:extLst>
              <a:ext uri="{FF2B5EF4-FFF2-40B4-BE49-F238E27FC236}">
                <a16:creationId xmlns:a16="http://schemas.microsoft.com/office/drawing/2014/main" id="{DFCDB5EB-0096-9E14-8F77-1D1A971C2719}"/>
              </a:ext>
            </a:extLst>
          </p:cNvPr>
          <p:cNvPicPr>
            <a:picLocks noChangeAspect="1"/>
          </p:cNvPicPr>
          <p:nvPr/>
        </p:nvPicPr>
        <p:blipFill>
          <a:blip r:embed="rId5"/>
          <a:stretch>
            <a:fillRect/>
          </a:stretch>
        </p:blipFill>
        <p:spPr>
          <a:xfrm>
            <a:off x="4529136" y="4622334"/>
            <a:ext cx="3133725" cy="1162050"/>
          </a:xfrm>
          <a:prstGeom prst="rect">
            <a:avLst/>
          </a:prstGeom>
        </p:spPr>
      </p:pic>
      <p:sp>
        <p:nvSpPr>
          <p:cNvPr id="9" name="TextBox 8">
            <a:extLst>
              <a:ext uri="{FF2B5EF4-FFF2-40B4-BE49-F238E27FC236}">
                <a16:creationId xmlns:a16="http://schemas.microsoft.com/office/drawing/2014/main" id="{69B96FAC-8BA1-C441-5575-1D0B2E3DFEA0}"/>
              </a:ext>
            </a:extLst>
          </p:cNvPr>
          <p:cNvSpPr txBox="1"/>
          <p:nvPr/>
        </p:nvSpPr>
        <p:spPr>
          <a:xfrm>
            <a:off x="596462" y="934515"/>
            <a:ext cx="10634465" cy="923330"/>
          </a:xfrm>
          <a:prstGeom prst="rect">
            <a:avLst/>
          </a:prstGeom>
          <a:noFill/>
        </p:spPr>
        <p:txBody>
          <a:bodyPr wrap="square">
            <a:spAutoFit/>
          </a:bodyPr>
          <a:lstStyle/>
          <a:p>
            <a:r>
              <a:rPr lang="en-GB" dirty="0">
                <a:solidFill>
                  <a:srgbClr val="000000"/>
                </a:solidFill>
                <a:latin typeface="Cambria" panose="02040503050406030204" pitchFamily="18" charset="0"/>
                <a:ea typeface="Cambria" panose="02040503050406030204" pitchFamily="18" charset="0"/>
              </a:rPr>
              <a:t>The dataset comprises </a:t>
            </a:r>
            <a:r>
              <a:rPr lang="en-GB" b="1" dirty="0">
                <a:solidFill>
                  <a:srgbClr val="000000"/>
                </a:solidFill>
                <a:latin typeface="Cambria" panose="02040503050406030204" pitchFamily="18" charset="0"/>
                <a:ea typeface="Cambria" panose="02040503050406030204" pitchFamily="18" charset="0"/>
              </a:rPr>
              <a:t>5000 observations and 7 columns</a:t>
            </a:r>
            <a:r>
              <a:rPr lang="en-GB" dirty="0">
                <a:solidFill>
                  <a:srgbClr val="000000"/>
                </a:solidFill>
                <a:latin typeface="Cambria" panose="02040503050406030204" pitchFamily="18" charset="0"/>
                <a:ea typeface="Cambria" panose="02040503050406030204" pitchFamily="18" charset="0"/>
              </a:rPr>
              <a:t>. All dataset's columns are </a:t>
            </a:r>
            <a:r>
              <a:rPr lang="en-GB" b="1" dirty="0">
                <a:solidFill>
                  <a:srgbClr val="000000"/>
                </a:solidFill>
                <a:latin typeface="Cambria" panose="02040503050406030204" pitchFamily="18" charset="0"/>
                <a:ea typeface="Cambria" panose="02040503050406030204" pitchFamily="18" charset="0"/>
              </a:rPr>
              <a:t>integers (int64), </a:t>
            </a:r>
            <a:r>
              <a:rPr lang="en-GB" dirty="0">
                <a:solidFill>
                  <a:srgbClr val="000000"/>
                </a:solidFill>
                <a:latin typeface="Cambria" panose="02040503050406030204" pitchFamily="18" charset="0"/>
                <a:ea typeface="Cambria" panose="02040503050406030204" pitchFamily="18" charset="0"/>
              </a:rPr>
              <a:t>except for the </a:t>
            </a:r>
            <a:r>
              <a:rPr lang="en-GB" i="1" dirty="0" err="1">
                <a:solidFill>
                  <a:srgbClr val="000000"/>
                </a:solidFill>
                <a:latin typeface="Cambria" panose="02040503050406030204" pitchFamily="18" charset="0"/>
                <a:ea typeface="Cambria" panose="02040503050406030204" pitchFamily="18" charset="0"/>
              </a:rPr>
              <a:t>sum_redeem_points</a:t>
            </a:r>
            <a:r>
              <a:rPr lang="en-GB" i="1" dirty="0">
                <a:solidFill>
                  <a:srgbClr val="000000"/>
                </a:solidFill>
                <a:latin typeface="Cambria" panose="02040503050406030204" pitchFamily="18" charset="0"/>
                <a:ea typeface="Cambria" panose="02040503050406030204" pitchFamily="18" charset="0"/>
              </a:rPr>
              <a:t> </a:t>
            </a:r>
            <a:r>
              <a:rPr lang="en-GB" dirty="0">
                <a:solidFill>
                  <a:srgbClr val="000000"/>
                </a:solidFill>
                <a:latin typeface="Cambria" panose="02040503050406030204" pitchFamily="18" charset="0"/>
                <a:ea typeface="Cambria" panose="02040503050406030204" pitchFamily="18" charset="0"/>
              </a:rPr>
              <a:t>which is a </a:t>
            </a:r>
            <a:r>
              <a:rPr lang="en-GB" b="1" dirty="0">
                <a:solidFill>
                  <a:srgbClr val="000000"/>
                </a:solidFill>
                <a:latin typeface="Cambria" panose="02040503050406030204" pitchFamily="18" charset="0"/>
                <a:ea typeface="Cambria" panose="02040503050406030204" pitchFamily="18" charset="0"/>
              </a:rPr>
              <a:t>float type variable (float64)</a:t>
            </a:r>
            <a:r>
              <a:rPr lang="en-GB" dirty="0">
                <a:solidFill>
                  <a:srgbClr val="000000"/>
                </a:solidFill>
                <a:latin typeface="Cambria" panose="02040503050406030204" pitchFamily="18" charset="0"/>
                <a:ea typeface="Cambria" panose="02040503050406030204" pitchFamily="18" charset="0"/>
              </a:rPr>
              <a:t>.  Below are presented the analysis results (summary statistics and variables types).</a:t>
            </a:r>
            <a:endParaRPr lang="en-GB" dirty="0"/>
          </a:p>
        </p:txBody>
      </p:sp>
    </p:spTree>
    <p:extLst>
      <p:ext uri="{BB962C8B-B14F-4D97-AF65-F5344CB8AC3E}">
        <p14:creationId xmlns:p14="http://schemas.microsoft.com/office/powerpoint/2010/main" val="122279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970577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Data Overview</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0" name="TextBox 9">
            <a:extLst>
              <a:ext uri="{FF2B5EF4-FFF2-40B4-BE49-F238E27FC236}">
                <a16:creationId xmlns:a16="http://schemas.microsoft.com/office/drawing/2014/main" id="{C66D64B0-8C07-11DA-6CBB-8D853D19A280}"/>
              </a:ext>
            </a:extLst>
          </p:cNvPr>
          <p:cNvSpPr txBox="1"/>
          <p:nvPr/>
        </p:nvSpPr>
        <p:spPr>
          <a:xfrm>
            <a:off x="596464" y="950695"/>
            <a:ext cx="10999072" cy="5078313"/>
          </a:xfrm>
          <a:prstGeom prst="rect">
            <a:avLst/>
          </a:prstGeom>
          <a:noFill/>
        </p:spPr>
        <p:txBody>
          <a:bodyPr wrap="square">
            <a:spAutoFit/>
          </a:bodyPr>
          <a:lstStyle/>
          <a:p>
            <a:pPr lvl="0"/>
            <a:r>
              <a:rPr lang="en-GB" dirty="0">
                <a:solidFill>
                  <a:srgbClr val="000000"/>
                </a:solidFill>
                <a:latin typeface="Cambria" panose="02040503050406030204" pitchFamily="18" charset="0"/>
                <a:ea typeface="Cambria" panose="02040503050406030204" pitchFamily="18" charset="0"/>
              </a:rPr>
              <a:t>Based on the previous analysis results, we can summarize the data as follows:</a:t>
            </a:r>
          </a:p>
          <a:p>
            <a:pPr lvl="0"/>
            <a:endParaRPr lang="en-GB" sz="7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a:solidFill>
                  <a:srgbClr val="000000"/>
                </a:solidFill>
                <a:latin typeface="Cambria" panose="02040503050406030204" pitchFamily="18" charset="0"/>
                <a:ea typeface="Cambria" panose="02040503050406030204" pitchFamily="18" charset="0"/>
              </a:rPr>
              <a:t>State</a:t>
            </a:r>
            <a:r>
              <a:rPr lang="en-GB" dirty="0">
                <a:solidFill>
                  <a:srgbClr val="000000"/>
                </a:solidFill>
                <a:latin typeface="Cambria" panose="02040503050406030204" pitchFamily="18" charset="0"/>
                <a:ea typeface="Cambria" panose="02040503050406030204" pitchFamily="18" charset="0"/>
              </a:rPr>
              <a:t>: This is our </a:t>
            </a:r>
            <a:r>
              <a:rPr lang="en-GB" i="1" u="sng" dirty="0">
                <a:solidFill>
                  <a:srgbClr val="000000"/>
                </a:solidFill>
                <a:latin typeface="Cambria" panose="02040503050406030204" pitchFamily="18" charset="0"/>
                <a:ea typeface="Cambria" panose="02040503050406030204" pitchFamily="18" charset="0"/>
              </a:rPr>
              <a:t>target variable</a:t>
            </a:r>
            <a:r>
              <a:rPr lang="en-GB" dirty="0">
                <a:solidFill>
                  <a:srgbClr val="000000"/>
                </a:solidFill>
                <a:latin typeface="Cambria" panose="02040503050406030204" pitchFamily="18" charset="0"/>
                <a:ea typeface="Cambria" panose="02040503050406030204" pitchFamily="18" charset="0"/>
              </a:rPr>
              <a:t>. The dataset </a:t>
            </a:r>
            <a:r>
              <a:rPr lang="en-GB" b="1" i="1" u="sng" dirty="0">
                <a:solidFill>
                  <a:srgbClr val="F59F26"/>
                </a:solidFill>
                <a:latin typeface="Cambria" panose="02040503050406030204" pitchFamily="18" charset="0"/>
                <a:ea typeface="Cambria" panose="02040503050406030204" pitchFamily="18" charset="0"/>
              </a:rPr>
              <a:t>is well balanced with nearly equal proportions of active and lapsed customers.</a:t>
            </a:r>
          </a:p>
          <a:p>
            <a:pPr marL="285750" lvl="0" indent="-285750">
              <a:buFont typeface="Wingdings" panose="05000000000000000000" pitchFamily="2" charset="2"/>
              <a:buChar char="§"/>
            </a:pPr>
            <a:endParaRPr lang="en-GB" sz="600" b="1" i="1" u="sng" dirty="0">
              <a:solidFill>
                <a:srgbClr val="F59F26"/>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Sum_collect</a:t>
            </a:r>
            <a:r>
              <a:rPr lang="en-GB" dirty="0">
                <a:solidFill>
                  <a:srgbClr val="000000"/>
                </a:solidFill>
                <a:latin typeface="Cambria" panose="02040503050406030204" pitchFamily="18" charset="0"/>
                <a:ea typeface="Cambria" panose="02040503050406030204" pitchFamily="18" charset="0"/>
              </a:rPr>
              <a:t>: The average number of times a customer has collected points is around </a:t>
            </a:r>
            <a:r>
              <a:rPr lang="en-GB" b="1" dirty="0">
                <a:solidFill>
                  <a:srgbClr val="000000"/>
                </a:solidFill>
                <a:latin typeface="Cambria" panose="02040503050406030204" pitchFamily="18" charset="0"/>
                <a:ea typeface="Cambria" panose="02040503050406030204" pitchFamily="18" charset="0"/>
              </a:rPr>
              <a:t>9.1</a:t>
            </a:r>
            <a:r>
              <a:rPr lang="en-GB" dirty="0">
                <a:solidFill>
                  <a:srgbClr val="000000"/>
                </a:solidFill>
                <a:latin typeface="Cambria" panose="02040503050406030204" pitchFamily="18" charset="0"/>
                <a:ea typeface="Cambria" panose="02040503050406030204" pitchFamily="18" charset="0"/>
              </a:rPr>
              <a:t>, with significant variation in the data.</a:t>
            </a:r>
          </a:p>
          <a:p>
            <a:pPr marL="285750" lvl="0" indent="-285750">
              <a:buFont typeface="Wingdings" panose="05000000000000000000" pitchFamily="2" charset="2"/>
              <a:buChar char="§"/>
            </a:pPr>
            <a:endParaRPr lang="en-GB" sz="5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Sum_redeem</a:t>
            </a:r>
            <a:r>
              <a:rPr lang="en-GB" dirty="0">
                <a:solidFill>
                  <a:srgbClr val="000000"/>
                </a:solidFill>
                <a:latin typeface="Cambria" panose="02040503050406030204" pitchFamily="18" charset="0"/>
                <a:ea typeface="Cambria" panose="02040503050406030204" pitchFamily="18" charset="0"/>
              </a:rPr>
              <a:t>: Customers redeem points less frequently on average (mean around </a:t>
            </a:r>
            <a:r>
              <a:rPr lang="en-GB" b="1" dirty="0">
                <a:solidFill>
                  <a:srgbClr val="000000"/>
                </a:solidFill>
                <a:latin typeface="Cambria" panose="02040503050406030204" pitchFamily="18" charset="0"/>
                <a:ea typeface="Cambria" panose="02040503050406030204" pitchFamily="18" charset="0"/>
              </a:rPr>
              <a:t>0.166</a:t>
            </a:r>
            <a:r>
              <a:rPr lang="en-GB" dirty="0">
                <a:solidFill>
                  <a:srgbClr val="000000"/>
                </a:solidFill>
                <a:latin typeface="Cambria" panose="02040503050406030204" pitchFamily="18" charset="0"/>
                <a:ea typeface="Cambria" panose="02040503050406030204" pitchFamily="18" charset="0"/>
              </a:rPr>
              <a:t>).</a:t>
            </a:r>
          </a:p>
          <a:p>
            <a:pPr marL="285750" lvl="0" indent="-285750">
              <a:buFont typeface="Wingdings" panose="05000000000000000000" pitchFamily="2" charset="2"/>
              <a:buChar char="§"/>
            </a:pPr>
            <a:endParaRPr lang="en-GB" sz="8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Sum_collect_points</a:t>
            </a:r>
            <a:r>
              <a:rPr lang="en-GB" dirty="0">
                <a:solidFill>
                  <a:srgbClr val="000000"/>
                </a:solidFill>
                <a:latin typeface="Cambria" panose="02040503050406030204" pitchFamily="18" charset="0"/>
                <a:ea typeface="Cambria" panose="02040503050406030204" pitchFamily="18" charset="0"/>
              </a:rPr>
              <a:t>: On average, a customer collects about </a:t>
            </a:r>
            <a:r>
              <a:rPr lang="en-GB" b="1" dirty="0">
                <a:solidFill>
                  <a:srgbClr val="000000"/>
                </a:solidFill>
                <a:latin typeface="Cambria" panose="02040503050406030204" pitchFamily="18" charset="0"/>
                <a:ea typeface="Cambria" panose="02040503050406030204" pitchFamily="18" charset="0"/>
              </a:rPr>
              <a:t>6235</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points</a:t>
            </a:r>
            <a:r>
              <a:rPr lang="en-GB" dirty="0">
                <a:solidFill>
                  <a:srgbClr val="000000"/>
                </a:solidFill>
                <a:latin typeface="Cambria" panose="02040503050406030204" pitchFamily="18" charset="0"/>
                <a:ea typeface="Cambria" panose="02040503050406030204" pitchFamily="18" charset="0"/>
              </a:rPr>
              <a:t>. However, there's a </a:t>
            </a:r>
            <a:r>
              <a:rPr lang="en-GB" b="1" dirty="0">
                <a:solidFill>
                  <a:srgbClr val="F59F26"/>
                </a:solidFill>
                <a:latin typeface="Cambria" panose="02040503050406030204" pitchFamily="18" charset="0"/>
                <a:ea typeface="Cambria" panose="02040503050406030204" pitchFamily="18" charset="0"/>
              </a:rPr>
              <a:t>high variation </a:t>
            </a:r>
            <a:r>
              <a:rPr lang="en-GB" dirty="0">
                <a:solidFill>
                  <a:srgbClr val="000000"/>
                </a:solidFill>
                <a:latin typeface="Cambria" panose="02040503050406030204" pitchFamily="18" charset="0"/>
                <a:ea typeface="Cambria" panose="02040503050406030204" pitchFamily="18" charset="0"/>
              </a:rPr>
              <a:t>in point collection.</a:t>
            </a:r>
          </a:p>
          <a:p>
            <a:pPr marL="285750" lvl="0" indent="-285750">
              <a:buFont typeface="Wingdings" panose="05000000000000000000" pitchFamily="2" charset="2"/>
              <a:buChar char="§"/>
            </a:pPr>
            <a:endParaRPr lang="en-GB" sz="500" dirty="0">
              <a:solidFill>
                <a:srgbClr val="000000"/>
              </a:solidFill>
              <a:latin typeface="Cambria" panose="02040503050406030204" pitchFamily="18" charset="0"/>
              <a:ea typeface="Cambria" panose="02040503050406030204" pitchFamily="18" charset="0"/>
            </a:endParaRPr>
          </a:p>
          <a:p>
            <a:pPr marL="198438" lvl="0" indent="-198438">
              <a:buFont typeface="Wingdings" panose="05000000000000000000" pitchFamily="2" charset="2"/>
              <a:buChar char="§"/>
            </a:pPr>
            <a:r>
              <a:rPr lang="en-GB" dirty="0">
                <a:solidFill>
                  <a:srgbClr val="000000"/>
                </a:solidFill>
                <a:latin typeface="Cambria" panose="02040503050406030204" pitchFamily="18" charset="0"/>
                <a:ea typeface="Cambria" panose="02040503050406030204" pitchFamily="18" charset="0"/>
              </a:rPr>
              <a:t>  </a:t>
            </a:r>
            <a:r>
              <a:rPr lang="en-GB" b="1" dirty="0" err="1">
                <a:solidFill>
                  <a:srgbClr val="000000"/>
                </a:solidFill>
                <a:latin typeface="Cambria" panose="02040503050406030204" pitchFamily="18" charset="0"/>
                <a:ea typeface="Cambria" panose="02040503050406030204" pitchFamily="18" charset="0"/>
              </a:rPr>
              <a:t>Sum_redeem_points</a:t>
            </a:r>
            <a:r>
              <a:rPr lang="en-GB" dirty="0">
                <a:solidFill>
                  <a:srgbClr val="000000"/>
                </a:solidFill>
                <a:latin typeface="Cambria" panose="02040503050406030204" pitchFamily="18" charset="0"/>
                <a:ea typeface="Cambria" panose="02040503050406030204" pitchFamily="18" charset="0"/>
              </a:rPr>
              <a:t>: The average points redeemed by a customer are about </a:t>
            </a:r>
            <a:r>
              <a:rPr lang="en-GB" b="1" dirty="0">
                <a:solidFill>
                  <a:srgbClr val="000000"/>
                </a:solidFill>
                <a:latin typeface="Cambria" panose="02040503050406030204" pitchFamily="18" charset="0"/>
                <a:ea typeface="Cambria" panose="02040503050406030204" pitchFamily="18" charset="0"/>
              </a:rPr>
              <a:t>2827</a:t>
            </a:r>
            <a:r>
              <a:rPr lang="en-GB" dirty="0">
                <a:solidFill>
                  <a:srgbClr val="000000"/>
                </a:solidFill>
                <a:latin typeface="Cambria" panose="02040503050406030204" pitchFamily="18" charset="0"/>
                <a:ea typeface="Cambria" panose="02040503050406030204" pitchFamily="18" charset="0"/>
              </a:rPr>
              <a:t>, with </a:t>
            </a:r>
            <a:r>
              <a:rPr lang="en-GB" b="1" dirty="0">
                <a:solidFill>
                  <a:srgbClr val="F59F26"/>
                </a:solidFill>
                <a:latin typeface="Cambria" panose="02040503050406030204" pitchFamily="18" charset="0"/>
                <a:ea typeface="Cambria" panose="02040503050406030204" pitchFamily="18" charset="0"/>
              </a:rPr>
              <a:t>high variation</a:t>
            </a:r>
            <a:r>
              <a:rPr lang="en-GB" dirty="0">
                <a:solidFill>
                  <a:srgbClr val="000000"/>
                </a:solidFill>
                <a:latin typeface="Cambria" panose="02040503050406030204" pitchFamily="18" charset="0"/>
                <a:ea typeface="Cambria" panose="02040503050406030204" pitchFamily="18" charset="0"/>
              </a:rPr>
              <a:t>.</a:t>
            </a:r>
          </a:p>
          <a:p>
            <a:pPr marL="198438" lvl="0" indent="-198438">
              <a:buFont typeface="Wingdings" panose="05000000000000000000" pitchFamily="2" charset="2"/>
              <a:buChar char="§"/>
            </a:pPr>
            <a:endParaRPr lang="en-GB" sz="7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Years_in_the_program</a:t>
            </a:r>
            <a:r>
              <a:rPr lang="en-GB" dirty="0">
                <a:solidFill>
                  <a:srgbClr val="000000"/>
                </a:solidFill>
                <a:latin typeface="Cambria" panose="02040503050406030204" pitchFamily="18" charset="0"/>
                <a:ea typeface="Cambria" panose="02040503050406030204" pitchFamily="18" charset="0"/>
              </a:rPr>
              <a:t>: Customers have been in the program for an average of approximately </a:t>
            </a:r>
            <a:r>
              <a:rPr lang="en-GB" b="1" dirty="0">
                <a:solidFill>
                  <a:srgbClr val="000000"/>
                </a:solidFill>
                <a:latin typeface="Cambria" panose="02040503050406030204" pitchFamily="18" charset="0"/>
                <a:ea typeface="Cambria" panose="02040503050406030204" pitchFamily="18" charset="0"/>
              </a:rPr>
              <a:t>9.1 years</a:t>
            </a:r>
            <a:r>
              <a:rPr lang="en-GB" dirty="0">
                <a:solidFill>
                  <a:srgbClr val="000000"/>
                </a:solidFill>
                <a:latin typeface="Cambria" panose="02040503050406030204" pitchFamily="18" charset="0"/>
                <a:ea typeface="Cambria" panose="02040503050406030204" pitchFamily="18" charset="0"/>
              </a:rPr>
              <a:t>. The </a:t>
            </a:r>
            <a:r>
              <a:rPr lang="en-GB" b="1" dirty="0">
                <a:solidFill>
                  <a:srgbClr val="F59F26"/>
                </a:solidFill>
                <a:latin typeface="Cambria" panose="02040503050406030204" pitchFamily="18" charset="0"/>
                <a:ea typeface="Cambria" panose="02040503050406030204" pitchFamily="18" charset="0"/>
              </a:rPr>
              <a:t>loyalty program has a mix of new and long-term customers</a:t>
            </a:r>
            <a:r>
              <a:rPr lang="en-GB" dirty="0">
                <a:solidFill>
                  <a:srgbClr val="000000"/>
                </a:solidFill>
                <a:latin typeface="Cambria" panose="02040503050406030204" pitchFamily="18" charset="0"/>
                <a:ea typeface="Cambria" panose="02040503050406030204" pitchFamily="18" charset="0"/>
              </a:rPr>
              <a:t>.</a:t>
            </a:r>
          </a:p>
          <a:p>
            <a:pPr marL="285750" lvl="0" indent="-285750">
              <a:buFont typeface="Wingdings" panose="05000000000000000000" pitchFamily="2" charset="2"/>
              <a:buChar char="§"/>
            </a:pPr>
            <a:endParaRPr lang="en-GB" sz="8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Months_since_last_transaction</a:t>
            </a:r>
            <a:r>
              <a:rPr lang="en-GB" dirty="0">
                <a:solidFill>
                  <a:srgbClr val="000000"/>
                </a:solidFill>
                <a:latin typeface="Cambria" panose="02040503050406030204" pitchFamily="18" charset="0"/>
                <a:ea typeface="Cambria" panose="02040503050406030204" pitchFamily="18" charset="0"/>
              </a:rPr>
              <a:t>: On average, approximately </a:t>
            </a:r>
            <a:r>
              <a:rPr lang="en-GB" b="1" dirty="0">
                <a:solidFill>
                  <a:srgbClr val="F59F26"/>
                </a:solidFill>
                <a:latin typeface="Cambria" panose="02040503050406030204" pitchFamily="18" charset="0"/>
                <a:ea typeface="Cambria" panose="02040503050406030204" pitchFamily="18" charset="0"/>
              </a:rPr>
              <a:t>3.8 months have passed since a customer's last transaction</a:t>
            </a:r>
            <a:r>
              <a:rPr lang="en-GB" b="1" dirty="0">
                <a:latin typeface="Cambria" panose="02040503050406030204" pitchFamily="18" charset="0"/>
                <a:ea typeface="Cambria" panose="02040503050406030204" pitchFamily="18" charset="0"/>
              </a:rPr>
              <a:t>.</a:t>
            </a:r>
          </a:p>
          <a:p>
            <a:pPr lvl="0"/>
            <a:endParaRPr lang="en-GB" sz="800" b="1" dirty="0">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The dataset covers a broad range of customer behavior, from those who are new and relatively inactive to those who are highly engaged and have been in the program for many years.</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9747490"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86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1073598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Univariate Analysis</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10653181"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692FA3F-B8A0-814E-67EB-EAC0225E1D6E}"/>
              </a:ext>
            </a:extLst>
          </p:cNvPr>
          <p:cNvPicPr>
            <a:picLocks noChangeAspect="1"/>
          </p:cNvPicPr>
          <p:nvPr/>
        </p:nvPicPr>
        <p:blipFill rotWithShape="1">
          <a:blip r:embed="rId4"/>
          <a:srcRect b="33224"/>
          <a:stretch/>
        </p:blipFill>
        <p:spPr>
          <a:xfrm>
            <a:off x="1338722" y="1244122"/>
            <a:ext cx="6972444" cy="4494981"/>
          </a:xfrm>
          <a:prstGeom prst="rect">
            <a:avLst/>
          </a:prstGeom>
        </p:spPr>
      </p:pic>
      <p:pic>
        <p:nvPicPr>
          <p:cNvPr id="7" name="Picture 6">
            <a:extLst>
              <a:ext uri="{FF2B5EF4-FFF2-40B4-BE49-F238E27FC236}">
                <a16:creationId xmlns:a16="http://schemas.microsoft.com/office/drawing/2014/main" id="{8685E784-3EC9-91B8-D4A1-05C88FF2B8F9}"/>
              </a:ext>
            </a:extLst>
          </p:cNvPr>
          <p:cNvPicPr>
            <a:picLocks noChangeAspect="1"/>
          </p:cNvPicPr>
          <p:nvPr/>
        </p:nvPicPr>
        <p:blipFill rotWithShape="1">
          <a:blip r:embed="rId4"/>
          <a:srcRect l="302" t="67556" r="59703"/>
          <a:stretch/>
        </p:blipFill>
        <p:spPr>
          <a:xfrm>
            <a:off x="8193794" y="1344953"/>
            <a:ext cx="2841067" cy="2225040"/>
          </a:xfrm>
          <a:prstGeom prst="rect">
            <a:avLst/>
          </a:prstGeom>
        </p:spPr>
      </p:pic>
    </p:spTree>
    <p:extLst>
      <p:ext uri="{BB962C8B-B14F-4D97-AF65-F5344CB8AC3E}">
        <p14:creationId xmlns:p14="http://schemas.microsoft.com/office/powerpoint/2010/main" val="22460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1073598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Univariate Analysis</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0" name="TextBox 9">
            <a:extLst>
              <a:ext uri="{FF2B5EF4-FFF2-40B4-BE49-F238E27FC236}">
                <a16:creationId xmlns:a16="http://schemas.microsoft.com/office/drawing/2014/main" id="{C66D64B0-8C07-11DA-6CBB-8D853D19A280}"/>
              </a:ext>
            </a:extLst>
          </p:cNvPr>
          <p:cNvSpPr txBox="1"/>
          <p:nvPr/>
        </p:nvSpPr>
        <p:spPr>
          <a:xfrm>
            <a:off x="686604" y="1491455"/>
            <a:ext cx="10826127" cy="3416320"/>
          </a:xfrm>
          <a:prstGeom prst="rect">
            <a:avLst/>
          </a:prstGeom>
          <a:noFill/>
        </p:spPr>
        <p:txBody>
          <a:bodyPr wrap="square">
            <a:spAutoFit/>
          </a:bodyPr>
          <a:lstStyle/>
          <a:p>
            <a:pPr lvl="0"/>
            <a:r>
              <a:rPr lang="en-GB" dirty="0">
                <a:solidFill>
                  <a:srgbClr val="000000"/>
                </a:solidFill>
                <a:latin typeface="Cambria" panose="02040503050406030204" pitchFamily="18" charset="0"/>
                <a:ea typeface="Cambria" panose="02040503050406030204" pitchFamily="18" charset="0"/>
              </a:rPr>
              <a:t>Based on the previous slide, all variables, except the binary state variable, </a:t>
            </a:r>
            <a:r>
              <a:rPr lang="en-GB" b="1" dirty="0">
                <a:solidFill>
                  <a:srgbClr val="000000"/>
                </a:solidFill>
                <a:latin typeface="Cambria" panose="02040503050406030204" pitchFamily="18" charset="0"/>
                <a:ea typeface="Cambria" panose="02040503050406030204" pitchFamily="18" charset="0"/>
              </a:rPr>
              <a:t>follow a right-skewed distribution</a:t>
            </a:r>
            <a:r>
              <a:rPr lang="en-GB" dirty="0">
                <a:solidFill>
                  <a:srgbClr val="000000"/>
                </a:solidFill>
                <a:latin typeface="Cambria" panose="02040503050406030204" pitchFamily="18" charset="0"/>
                <a:ea typeface="Cambria" panose="02040503050406030204" pitchFamily="18" charset="0"/>
              </a:rPr>
              <a:t>. </a:t>
            </a:r>
          </a:p>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This skewness is reflected by the means being larger than the median values for </a:t>
            </a:r>
            <a:r>
              <a:rPr lang="en-GB" dirty="0" err="1">
                <a:solidFill>
                  <a:srgbClr val="000000"/>
                </a:solidFill>
                <a:latin typeface="Cambria" panose="02040503050406030204" pitchFamily="18" charset="0"/>
                <a:ea typeface="Cambria" panose="02040503050406030204" pitchFamily="18" charset="0"/>
              </a:rPr>
              <a:t>Sum_collect</a:t>
            </a:r>
            <a:r>
              <a:rPr lang="en-GB" dirty="0">
                <a:solidFill>
                  <a:srgbClr val="000000"/>
                </a:solidFill>
                <a:latin typeface="Cambria" panose="02040503050406030204" pitchFamily="18" charset="0"/>
                <a:ea typeface="Cambria" panose="02040503050406030204" pitchFamily="18" charset="0"/>
              </a:rPr>
              <a:t>, </a:t>
            </a:r>
            <a:r>
              <a:rPr lang="en-GB" dirty="0" err="1">
                <a:solidFill>
                  <a:srgbClr val="000000"/>
                </a:solidFill>
                <a:latin typeface="Cambria" panose="02040503050406030204" pitchFamily="18" charset="0"/>
                <a:ea typeface="Cambria" panose="02040503050406030204" pitchFamily="18" charset="0"/>
              </a:rPr>
              <a:t>Sum_collect_points</a:t>
            </a:r>
            <a:r>
              <a:rPr lang="en-GB" dirty="0">
                <a:solidFill>
                  <a:srgbClr val="000000"/>
                </a:solidFill>
                <a:latin typeface="Cambria" panose="02040503050406030204" pitchFamily="18" charset="0"/>
                <a:ea typeface="Cambria" panose="02040503050406030204" pitchFamily="18" charset="0"/>
              </a:rPr>
              <a:t>, </a:t>
            </a:r>
            <a:r>
              <a:rPr lang="en-GB" dirty="0" err="1">
                <a:solidFill>
                  <a:srgbClr val="000000"/>
                </a:solidFill>
                <a:latin typeface="Cambria" panose="02040503050406030204" pitchFamily="18" charset="0"/>
                <a:ea typeface="Cambria" panose="02040503050406030204" pitchFamily="18" charset="0"/>
              </a:rPr>
              <a:t>Sum_redeem_points</a:t>
            </a:r>
            <a:r>
              <a:rPr lang="en-GB" dirty="0">
                <a:solidFill>
                  <a:srgbClr val="000000"/>
                </a:solidFill>
                <a:latin typeface="Cambria" panose="02040503050406030204" pitchFamily="18" charset="0"/>
                <a:ea typeface="Cambria" panose="02040503050406030204" pitchFamily="18" charset="0"/>
              </a:rPr>
              <a:t>, </a:t>
            </a:r>
            <a:r>
              <a:rPr lang="en-GB" dirty="0" err="1">
                <a:solidFill>
                  <a:srgbClr val="000000"/>
                </a:solidFill>
                <a:latin typeface="Cambria" panose="02040503050406030204" pitchFamily="18" charset="0"/>
                <a:ea typeface="Cambria" panose="02040503050406030204" pitchFamily="18" charset="0"/>
              </a:rPr>
              <a:t>Years_in_the_program</a:t>
            </a:r>
            <a:r>
              <a:rPr lang="en-GB" dirty="0">
                <a:solidFill>
                  <a:srgbClr val="000000"/>
                </a:solidFill>
                <a:latin typeface="Cambria" panose="02040503050406030204" pitchFamily="18" charset="0"/>
                <a:ea typeface="Cambria" panose="02040503050406030204" pitchFamily="18" charset="0"/>
              </a:rPr>
              <a:t>, and </a:t>
            </a:r>
            <a:r>
              <a:rPr lang="en-GB" dirty="0" err="1">
                <a:solidFill>
                  <a:srgbClr val="000000"/>
                </a:solidFill>
                <a:latin typeface="Cambria" panose="02040503050406030204" pitchFamily="18" charset="0"/>
                <a:ea typeface="Cambria" panose="02040503050406030204" pitchFamily="18" charset="0"/>
              </a:rPr>
              <a:t>Months_since_last_transaction</a:t>
            </a:r>
            <a:r>
              <a:rPr lang="en-GB" dirty="0">
                <a:solidFill>
                  <a:srgbClr val="000000"/>
                </a:solidFill>
                <a:latin typeface="Cambria" panose="02040503050406030204" pitchFamily="18" charset="0"/>
                <a:ea typeface="Cambria" panose="02040503050406030204" pitchFamily="18" charset="0"/>
              </a:rPr>
              <a:t>. A large difference between the maximum value and the 75% percentile could indicate </a:t>
            </a:r>
            <a:r>
              <a:rPr lang="en-GB" b="1" dirty="0">
                <a:solidFill>
                  <a:srgbClr val="000000"/>
                </a:solidFill>
                <a:latin typeface="Cambria" panose="02040503050406030204" pitchFamily="18" charset="0"/>
                <a:ea typeface="Cambria" panose="02040503050406030204" pitchFamily="18" charset="0"/>
              </a:rPr>
              <a:t>a long tail to the right</a:t>
            </a:r>
            <a:r>
              <a:rPr lang="en-GB" dirty="0">
                <a:solidFill>
                  <a:srgbClr val="000000"/>
                </a:solidFill>
                <a:latin typeface="Cambria" panose="02040503050406030204" pitchFamily="18" charset="0"/>
                <a:ea typeface="Cambria" panose="02040503050406030204" pitchFamily="18" charset="0"/>
              </a:rPr>
              <a:t>.</a:t>
            </a:r>
          </a:p>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For example, in </a:t>
            </a:r>
            <a:r>
              <a:rPr lang="en-GB" b="1" dirty="0" err="1">
                <a:solidFill>
                  <a:srgbClr val="000000"/>
                </a:solidFill>
                <a:latin typeface="Cambria" panose="02040503050406030204" pitchFamily="18" charset="0"/>
                <a:ea typeface="Cambria" panose="02040503050406030204" pitchFamily="18" charset="0"/>
              </a:rPr>
              <a:t>Sum_collect</a:t>
            </a:r>
            <a:r>
              <a:rPr lang="en-GB" dirty="0">
                <a:solidFill>
                  <a:srgbClr val="000000"/>
                </a:solidFill>
                <a:latin typeface="Cambria" panose="02040503050406030204" pitchFamily="18" charset="0"/>
                <a:ea typeface="Cambria" panose="02040503050406030204" pitchFamily="18" charset="0"/>
              </a:rPr>
              <a:t>, the mean is 9.13 while the median is 6, suggesting a right-skewed distribution with a tail of customers who collect points many more times than average. </a:t>
            </a:r>
          </a:p>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Similarly, </a:t>
            </a:r>
            <a:r>
              <a:rPr lang="en-GB" dirty="0" err="1">
                <a:solidFill>
                  <a:srgbClr val="000000"/>
                </a:solidFill>
                <a:latin typeface="Cambria" panose="02040503050406030204" pitchFamily="18" charset="0"/>
                <a:ea typeface="Cambria" panose="02040503050406030204" pitchFamily="18" charset="0"/>
              </a:rPr>
              <a:t>Sum_collect_points</a:t>
            </a:r>
            <a:r>
              <a:rPr lang="en-GB" dirty="0">
                <a:solidFill>
                  <a:srgbClr val="000000"/>
                </a:solidFill>
                <a:latin typeface="Cambria" panose="02040503050406030204" pitchFamily="18" charset="0"/>
                <a:ea typeface="Cambria" panose="02040503050406030204" pitchFamily="18" charset="0"/>
              </a:rPr>
              <a:t> has a mean of 6235 and a median of 1220, indicating a right-skewed distribution with some customers collecting significantly more points than the average customer.</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10653181"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8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1073598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Bivariate Analysis</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10653181"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1AA0474-CA6C-7462-748E-B388163CD322}"/>
              </a:ext>
            </a:extLst>
          </p:cNvPr>
          <p:cNvSpPr txBox="1"/>
          <p:nvPr/>
        </p:nvSpPr>
        <p:spPr>
          <a:xfrm>
            <a:off x="596461" y="993135"/>
            <a:ext cx="10916269" cy="646331"/>
          </a:xfrm>
          <a:prstGeom prst="rect">
            <a:avLst/>
          </a:prstGeom>
          <a:noFill/>
        </p:spPr>
        <p:txBody>
          <a:bodyPr wrap="square">
            <a:spAutoFit/>
          </a:bodyPr>
          <a:lstStyle/>
          <a:p>
            <a:r>
              <a:rPr lang="en-GB" dirty="0">
                <a:latin typeface="Cambria" panose="02040503050406030204" pitchFamily="18" charset="0"/>
                <a:ea typeface="Cambria" panose="02040503050406030204" pitchFamily="18" charset="0"/>
              </a:rPr>
              <a:t>For this analysis, a correlation heatmap was generated to understand the relationships between different features of the dataset. </a:t>
            </a:r>
          </a:p>
        </p:txBody>
      </p:sp>
      <p:pic>
        <p:nvPicPr>
          <p:cNvPr id="9" name="Picture 8">
            <a:extLst>
              <a:ext uri="{FF2B5EF4-FFF2-40B4-BE49-F238E27FC236}">
                <a16:creationId xmlns:a16="http://schemas.microsoft.com/office/drawing/2014/main" id="{DE408893-E2BD-DFCF-CED0-48D5F74F8DE7}"/>
              </a:ext>
            </a:extLst>
          </p:cNvPr>
          <p:cNvPicPr>
            <a:picLocks noChangeAspect="1"/>
          </p:cNvPicPr>
          <p:nvPr/>
        </p:nvPicPr>
        <p:blipFill>
          <a:blip r:embed="rId4"/>
          <a:stretch>
            <a:fillRect/>
          </a:stretch>
        </p:blipFill>
        <p:spPr>
          <a:xfrm>
            <a:off x="2928799" y="1612508"/>
            <a:ext cx="5022127" cy="4243092"/>
          </a:xfrm>
          <a:prstGeom prst="rect">
            <a:avLst/>
          </a:prstGeom>
        </p:spPr>
      </p:pic>
    </p:spTree>
    <p:extLst>
      <p:ext uri="{BB962C8B-B14F-4D97-AF65-F5344CB8AC3E}">
        <p14:creationId xmlns:p14="http://schemas.microsoft.com/office/powerpoint/2010/main" val="60585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10735987"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 - Bivariate Analysis</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0" name="TextBox 9">
            <a:extLst>
              <a:ext uri="{FF2B5EF4-FFF2-40B4-BE49-F238E27FC236}">
                <a16:creationId xmlns:a16="http://schemas.microsoft.com/office/drawing/2014/main" id="{C66D64B0-8C07-11DA-6CBB-8D853D19A280}"/>
              </a:ext>
            </a:extLst>
          </p:cNvPr>
          <p:cNvSpPr txBox="1"/>
          <p:nvPr/>
        </p:nvSpPr>
        <p:spPr>
          <a:xfrm>
            <a:off x="629157" y="960547"/>
            <a:ext cx="10883574" cy="4955203"/>
          </a:xfrm>
          <a:prstGeom prst="rect">
            <a:avLst/>
          </a:prstGeom>
          <a:noFill/>
        </p:spPr>
        <p:txBody>
          <a:bodyPr wrap="square">
            <a:spAutoFit/>
          </a:bodyPr>
          <a:lstStyle/>
          <a:p>
            <a:pPr lvl="0"/>
            <a:r>
              <a:rPr lang="en-GB" dirty="0">
                <a:solidFill>
                  <a:srgbClr val="000000"/>
                </a:solidFill>
                <a:latin typeface="Cambria" panose="02040503050406030204" pitchFamily="18" charset="0"/>
                <a:ea typeface="Cambria" panose="02040503050406030204" pitchFamily="18" charset="0"/>
              </a:rPr>
              <a:t>The key insights from this correlation matrix and this analysis in general are:</a:t>
            </a:r>
          </a:p>
          <a:p>
            <a:pPr lvl="0"/>
            <a:endParaRPr lang="en-GB" sz="14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a:solidFill>
                  <a:srgbClr val="000000"/>
                </a:solidFill>
                <a:latin typeface="Cambria" panose="02040503050406030204" pitchFamily="18" charset="0"/>
                <a:ea typeface="Cambria" panose="02040503050406030204" pitchFamily="18" charset="0"/>
              </a:rPr>
              <a:t>State and </a:t>
            </a:r>
            <a:r>
              <a:rPr lang="en-GB" b="1" dirty="0" err="1">
                <a:solidFill>
                  <a:srgbClr val="000000"/>
                </a:solidFill>
                <a:latin typeface="Cambria" panose="02040503050406030204" pitchFamily="18" charset="0"/>
                <a:ea typeface="Cambria" panose="02040503050406030204" pitchFamily="18" charset="0"/>
              </a:rPr>
              <a:t>Months_since_last_transaction</a:t>
            </a:r>
            <a:r>
              <a:rPr lang="en-GB" dirty="0">
                <a:solidFill>
                  <a:srgbClr val="000000"/>
                </a:solidFill>
                <a:latin typeface="Cambria" panose="02040503050406030204" pitchFamily="18" charset="0"/>
                <a:ea typeface="Cambria" panose="02040503050406030204" pitchFamily="18" charset="0"/>
              </a:rPr>
              <a:t>: A strong positive correlation suggests that </a:t>
            </a:r>
            <a:r>
              <a:rPr lang="en-GB" i="1" u="sng" dirty="0">
                <a:solidFill>
                  <a:srgbClr val="000000"/>
                </a:solidFill>
                <a:latin typeface="Cambria" panose="02040503050406030204" pitchFamily="18" charset="0"/>
                <a:ea typeface="Cambria" panose="02040503050406030204" pitchFamily="18" charset="0"/>
              </a:rPr>
              <a:t>the more months that pass since the last transaction, the more likely it is that the customer will lapse</a:t>
            </a:r>
            <a:r>
              <a:rPr lang="en-GB" dirty="0">
                <a:solidFill>
                  <a:srgbClr val="000000"/>
                </a:solidFill>
                <a:latin typeface="Cambria" panose="02040503050406030204" pitchFamily="18" charset="0"/>
                <a:ea typeface="Cambria" panose="02040503050406030204" pitchFamily="18" charset="0"/>
              </a:rPr>
              <a:t>.</a:t>
            </a:r>
          </a:p>
          <a:p>
            <a:pPr marL="285750" lvl="0" indent="-285750">
              <a:buFont typeface="Wingdings" panose="05000000000000000000" pitchFamily="2" charset="2"/>
              <a:buChar char="§"/>
            </a:pPr>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a:solidFill>
                  <a:srgbClr val="000000"/>
                </a:solidFill>
                <a:latin typeface="Cambria" panose="02040503050406030204" pitchFamily="18" charset="0"/>
                <a:ea typeface="Cambria" panose="02040503050406030204" pitchFamily="18" charset="0"/>
              </a:rPr>
              <a:t>State and </a:t>
            </a:r>
            <a:r>
              <a:rPr lang="en-GB" b="1" dirty="0" err="1">
                <a:solidFill>
                  <a:srgbClr val="000000"/>
                </a:solidFill>
                <a:latin typeface="Cambria" panose="02040503050406030204" pitchFamily="18" charset="0"/>
                <a:ea typeface="Cambria" panose="02040503050406030204" pitchFamily="18" charset="0"/>
              </a:rPr>
              <a:t>Sum_collect</a:t>
            </a:r>
            <a:r>
              <a:rPr lang="en-GB" dirty="0">
                <a:solidFill>
                  <a:srgbClr val="000000"/>
                </a:solidFill>
                <a:latin typeface="Cambria" panose="02040503050406030204" pitchFamily="18" charset="0"/>
                <a:ea typeface="Cambria" panose="02040503050406030204" pitchFamily="18" charset="0"/>
              </a:rPr>
              <a:t>: A moderate negative correlation implies that </a:t>
            </a:r>
            <a:r>
              <a:rPr lang="en-GB" i="1" u="sng" dirty="0">
                <a:solidFill>
                  <a:srgbClr val="000000"/>
                </a:solidFill>
                <a:latin typeface="Cambria" panose="02040503050406030204" pitchFamily="18" charset="0"/>
                <a:ea typeface="Cambria" panose="02040503050406030204" pitchFamily="18" charset="0"/>
              </a:rPr>
              <a:t>customers who collect more points are less likely to lapse.</a:t>
            </a:r>
          </a:p>
          <a:p>
            <a:pPr marL="285750" lvl="0" indent="-285750">
              <a:buFont typeface="Wingdings" panose="05000000000000000000" pitchFamily="2" charset="2"/>
              <a:buChar char="§"/>
            </a:pPr>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Sum_redeem</a:t>
            </a:r>
            <a:r>
              <a:rPr lang="en-GB" b="1" dirty="0">
                <a:solidFill>
                  <a:srgbClr val="000000"/>
                </a:solidFill>
                <a:latin typeface="Cambria" panose="02040503050406030204" pitchFamily="18" charset="0"/>
                <a:ea typeface="Cambria" panose="02040503050406030204" pitchFamily="18" charset="0"/>
              </a:rPr>
              <a:t> and </a:t>
            </a:r>
            <a:r>
              <a:rPr lang="en-GB" b="1" dirty="0" err="1">
                <a:solidFill>
                  <a:srgbClr val="000000"/>
                </a:solidFill>
                <a:latin typeface="Cambria" panose="02040503050406030204" pitchFamily="18" charset="0"/>
                <a:ea typeface="Cambria" panose="02040503050406030204" pitchFamily="18" charset="0"/>
              </a:rPr>
              <a:t>Sum_redeem_points</a:t>
            </a:r>
            <a:r>
              <a:rPr lang="en-GB" dirty="0">
                <a:solidFill>
                  <a:srgbClr val="000000"/>
                </a:solidFill>
                <a:latin typeface="Cambria" panose="02040503050406030204" pitchFamily="18" charset="0"/>
                <a:ea typeface="Cambria" panose="02040503050406030204" pitchFamily="18" charset="0"/>
              </a:rPr>
              <a:t>: A strong positive correlation indicates that as </a:t>
            </a:r>
            <a:r>
              <a:rPr lang="en-GB" i="1" u="sng" dirty="0">
                <a:solidFill>
                  <a:srgbClr val="000000"/>
                </a:solidFill>
                <a:latin typeface="Cambria" panose="02040503050406030204" pitchFamily="18" charset="0"/>
                <a:ea typeface="Cambria" panose="02040503050406030204" pitchFamily="18" charset="0"/>
              </a:rPr>
              <a:t>the number of times a customer redeems increases, the total number of points they redeem also tends to increase</a:t>
            </a:r>
            <a:r>
              <a:rPr lang="en-GB" dirty="0">
                <a:solidFill>
                  <a:srgbClr val="000000"/>
                </a:solidFill>
                <a:latin typeface="Cambria" panose="02040503050406030204" pitchFamily="18" charset="0"/>
                <a:ea typeface="Cambria" panose="02040503050406030204" pitchFamily="18" charset="0"/>
              </a:rPr>
              <a:t>.</a:t>
            </a:r>
          </a:p>
          <a:p>
            <a:pPr marL="285750" lvl="0" indent="-285750">
              <a:buFont typeface="Wingdings" panose="05000000000000000000" pitchFamily="2" charset="2"/>
              <a:buChar char="§"/>
            </a:pPr>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Sum_redeem</a:t>
            </a:r>
            <a:r>
              <a:rPr lang="en-GB" b="1" dirty="0">
                <a:solidFill>
                  <a:srgbClr val="000000"/>
                </a:solidFill>
                <a:latin typeface="Cambria" panose="02040503050406030204" pitchFamily="18" charset="0"/>
                <a:ea typeface="Cambria" panose="02040503050406030204" pitchFamily="18" charset="0"/>
              </a:rPr>
              <a:t> and </a:t>
            </a:r>
            <a:r>
              <a:rPr lang="en-GB" b="1" dirty="0" err="1">
                <a:solidFill>
                  <a:srgbClr val="000000"/>
                </a:solidFill>
                <a:latin typeface="Cambria" panose="02040503050406030204" pitchFamily="18" charset="0"/>
                <a:ea typeface="Cambria" panose="02040503050406030204" pitchFamily="18" charset="0"/>
              </a:rPr>
              <a:t>Sum_collect_points</a:t>
            </a:r>
            <a:r>
              <a:rPr lang="en-GB" dirty="0">
                <a:solidFill>
                  <a:srgbClr val="000000"/>
                </a:solidFill>
                <a:latin typeface="Cambria" panose="02040503050406030204" pitchFamily="18" charset="0"/>
                <a:ea typeface="Cambria" panose="02040503050406030204" pitchFamily="18" charset="0"/>
              </a:rPr>
              <a:t>: A moderate positive correlation suggests that </a:t>
            </a:r>
            <a:r>
              <a:rPr lang="en-GB" i="1" u="sng" dirty="0">
                <a:solidFill>
                  <a:srgbClr val="000000"/>
                </a:solidFill>
                <a:latin typeface="Cambria" panose="02040503050406030204" pitchFamily="18" charset="0"/>
                <a:ea typeface="Cambria" panose="02040503050406030204" pitchFamily="18" charset="0"/>
              </a:rPr>
              <a:t>customers who collect more points are likely to redeem more often.</a:t>
            </a:r>
          </a:p>
          <a:p>
            <a:pPr marL="285750" lvl="0" indent="-285750">
              <a:buFont typeface="Wingdings" panose="05000000000000000000" pitchFamily="2" charset="2"/>
              <a:buChar char="§"/>
            </a:pPr>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Years_in_the_program</a:t>
            </a:r>
            <a:r>
              <a:rPr lang="en-GB" b="1" dirty="0">
                <a:solidFill>
                  <a:srgbClr val="000000"/>
                </a:solidFill>
                <a:latin typeface="Cambria" panose="02040503050406030204" pitchFamily="18" charset="0"/>
                <a:ea typeface="Cambria" panose="02040503050406030204" pitchFamily="18" charset="0"/>
              </a:rPr>
              <a:t> shows weak positive correlations with </a:t>
            </a:r>
            <a:r>
              <a:rPr lang="en-GB" b="1" dirty="0" err="1">
                <a:solidFill>
                  <a:srgbClr val="000000"/>
                </a:solidFill>
                <a:latin typeface="Cambria" panose="02040503050406030204" pitchFamily="18" charset="0"/>
                <a:ea typeface="Cambria" panose="02040503050406030204" pitchFamily="18" charset="0"/>
              </a:rPr>
              <a:t>Sum_redeem</a:t>
            </a:r>
            <a:r>
              <a:rPr lang="en-GB" b="1" dirty="0">
                <a:solidFill>
                  <a:srgbClr val="000000"/>
                </a:solidFill>
                <a:latin typeface="Cambria" panose="02040503050406030204" pitchFamily="18" charset="0"/>
                <a:ea typeface="Cambria" panose="02040503050406030204" pitchFamily="18" charset="0"/>
              </a:rPr>
              <a:t>, </a:t>
            </a:r>
            <a:r>
              <a:rPr lang="en-GB" b="1" dirty="0" err="1">
                <a:solidFill>
                  <a:srgbClr val="000000"/>
                </a:solidFill>
                <a:latin typeface="Cambria" panose="02040503050406030204" pitchFamily="18" charset="0"/>
                <a:ea typeface="Cambria" panose="02040503050406030204" pitchFamily="18" charset="0"/>
              </a:rPr>
              <a:t>Sum_collect_points</a:t>
            </a:r>
            <a:r>
              <a:rPr lang="en-GB" b="1" dirty="0">
                <a:solidFill>
                  <a:srgbClr val="000000"/>
                </a:solidFill>
                <a:latin typeface="Cambria" panose="02040503050406030204" pitchFamily="18" charset="0"/>
                <a:ea typeface="Cambria" panose="02040503050406030204" pitchFamily="18" charset="0"/>
              </a:rPr>
              <a:t>, and </a:t>
            </a:r>
            <a:r>
              <a:rPr lang="en-GB" b="1" dirty="0" err="1">
                <a:solidFill>
                  <a:srgbClr val="000000"/>
                </a:solidFill>
                <a:latin typeface="Cambria" panose="02040503050406030204" pitchFamily="18" charset="0"/>
                <a:ea typeface="Cambria" panose="02040503050406030204" pitchFamily="18" charset="0"/>
              </a:rPr>
              <a:t>Sum_redeem_points</a:t>
            </a:r>
            <a:r>
              <a:rPr lang="en-GB" dirty="0">
                <a:solidFill>
                  <a:srgbClr val="000000"/>
                </a:solidFill>
                <a:latin typeface="Cambria" panose="02040503050406030204" pitchFamily="18" charset="0"/>
                <a:ea typeface="Cambria" panose="02040503050406030204" pitchFamily="18" charset="0"/>
              </a:rPr>
              <a:t>. This could mean that </a:t>
            </a:r>
            <a:r>
              <a:rPr lang="en-GB" i="1" u="sng" dirty="0">
                <a:solidFill>
                  <a:srgbClr val="000000"/>
                </a:solidFill>
                <a:latin typeface="Cambria" panose="02040503050406030204" pitchFamily="18" charset="0"/>
                <a:ea typeface="Cambria" panose="02040503050406030204" pitchFamily="18" charset="0"/>
              </a:rPr>
              <a:t>the longer a customer is in the program, the more they interact with it, though these relationships are not strong.</a:t>
            </a:r>
          </a:p>
          <a:p>
            <a:pPr marL="285750" lvl="0" indent="-285750">
              <a:buFont typeface="Wingdings" panose="05000000000000000000" pitchFamily="2" charset="2"/>
              <a:buChar char="§"/>
            </a:pPr>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
            </a:pPr>
            <a:r>
              <a:rPr lang="en-GB" b="1" dirty="0" err="1">
                <a:solidFill>
                  <a:srgbClr val="000000"/>
                </a:solidFill>
                <a:latin typeface="Cambria" panose="02040503050406030204" pitchFamily="18" charset="0"/>
                <a:ea typeface="Cambria" panose="02040503050406030204" pitchFamily="18" charset="0"/>
              </a:rPr>
              <a:t>Months_since_last_transaction</a:t>
            </a:r>
            <a:r>
              <a:rPr lang="en-GB" b="1" dirty="0">
                <a:solidFill>
                  <a:srgbClr val="000000"/>
                </a:solidFill>
                <a:latin typeface="Cambria" panose="02040503050406030204" pitchFamily="18" charset="0"/>
                <a:ea typeface="Cambria" panose="02040503050406030204" pitchFamily="18" charset="0"/>
              </a:rPr>
              <a:t> has a moderate negative correlation with </a:t>
            </a:r>
            <a:r>
              <a:rPr lang="en-GB" b="1" dirty="0" err="1">
                <a:solidFill>
                  <a:srgbClr val="000000"/>
                </a:solidFill>
                <a:latin typeface="Cambria" panose="02040503050406030204" pitchFamily="18" charset="0"/>
                <a:ea typeface="Cambria" panose="02040503050406030204" pitchFamily="18" charset="0"/>
              </a:rPr>
              <a:t>Sum_collect</a:t>
            </a:r>
            <a:r>
              <a:rPr lang="en-GB" dirty="0">
                <a:solidFill>
                  <a:srgbClr val="000000"/>
                </a:solidFill>
                <a:latin typeface="Cambria" panose="02040503050406030204" pitchFamily="18" charset="0"/>
                <a:ea typeface="Cambria" panose="02040503050406030204" pitchFamily="18" charset="0"/>
              </a:rPr>
              <a:t>. This suggests that </a:t>
            </a:r>
            <a:r>
              <a:rPr lang="en-GB" i="1" u="sng" dirty="0">
                <a:solidFill>
                  <a:srgbClr val="000000"/>
                </a:solidFill>
                <a:latin typeface="Cambria" panose="02040503050406030204" pitchFamily="18" charset="0"/>
                <a:ea typeface="Cambria" panose="02040503050406030204" pitchFamily="18" charset="0"/>
              </a:rPr>
              <a:t>customers who collect more frequently are likely to have more recent transactions</a:t>
            </a:r>
            <a:r>
              <a:rPr lang="en-GB" u="sng" dirty="0">
                <a:solidFill>
                  <a:srgbClr val="000000"/>
                </a:solidFill>
                <a:latin typeface="Cambria" panose="02040503050406030204" pitchFamily="18" charset="0"/>
                <a:ea typeface="Cambria" panose="02040503050406030204" pitchFamily="18" charset="0"/>
              </a:rPr>
              <a:t>.</a:t>
            </a:r>
          </a:p>
        </p:txBody>
      </p:sp>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10653181"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89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674843" y="-1"/>
            <a:ext cx="10735987" cy="1364943"/>
          </a:xfrm>
        </p:spPr>
        <p:txBody>
          <a:bodyPr lIns="0" tIns="0" rIns="0" bIns="0" rtlCol="0">
            <a:noAutofit/>
          </a:bodyPr>
          <a:lstStyle/>
          <a:p>
            <a:pPr algn="l" defTabSz="594360"/>
            <a:r>
              <a:rPr lang="en-GB" sz="4000" b="1" dirty="0">
                <a:latin typeface="Cambria" panose="02040503050406030204" pitchFamily="18" charset="0"/>
                <a:ea typeface="Cambria" panose="02040503050406030204" pitchFamily="18" charset="0"/>
              </a:rPr>
              <a:t>Data Exploration - Missing Value Treatment</a:t>
            </a:r>
            <a:br>
              <a:rPr lang="en-GB" sz="4000" b="1" dirty="0">
                <a:latin typeface="Cambria" panose="02040503050406030204" pitchFamily="18" charset="0"/>
                <a:ea typeface="Cambria" panose="02040503050406030204" pitchFamily="18" charset="0"/>
              </a:rPr>
            </a:br>
            <a:endParaRPr lang="en-GB" sz="40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0" name="TextBox 9">
            <a:extLst>
              <a:ext uri="{FF2B5EF4-FFF2-40B4-BE49-F238E27FC236}">
                <a16:creationId xmlns:a16="http://schemas.microsoft.com/office/drawing/2014/main" id="{C66D64B0-8C07-11DA-6CBB-8D853D19A280}"/>
              </a:ext>
            </a:extLst>
          </p:cNvPr>
          <p:cNvSpPr txBox="1"/>
          <p:nvPr/>
        </p:nvSpPr>
        <p:spPr>
          <a:xfrm>
            <a:off x="629157" y="1073761"/>
            <a:ext cx="10883574" cy="646331"/>
          </a:xfrm>
          <a:prstGeom prst="rect">
            <a:avLst/>
          </a:prstGeom>
          <a:noFill/>
        </p:spPr>
        <p:txBody>
          <a:bodyPr wrap="square">
            <a:spAutoFit/>
          </a:bodyPr>
          <a:lstStyle/>
          <a:p>
            <a:pPr lvl="0"/>
            <a:r>
              <a:rPr lang="en-GB" dirty="0">
                <a:solidFill>
                  <a:srgbClr val="000000"/>
                </a:solidFill>
                <a:latin typeface="Cambria" panose="02040503050406030204" pitchFamily="18" charset="0"/>
                <a:ea typeface="Cambria" panose="02040503050406030204" pitchFamily="18" charset="0"/>
              </a:rPr>
              <a:t>For the latest part of the Data Exploration section, we aim to identify the number of missing values in each feature. Depending on the results, we can determine how to handle the missing values.</a:t>
            </a:r>
            <a:endParaRPr kumimoji="0" lang="en-GB" sz="1800" b="0" i="0" u="sng"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796018"/>
            <a:ext cx="10653181"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F4B8730-4CB4-FC29-78F3-A966D76CAA61}"/>
              </a:ext>
            </a:extLst>
          </p:cNvPr>
          <p:cNvPicPr>
            <a:picLocks noChangeAspect="1"/>
          </p:cNvPicPr>
          <p:nvPr/>
        </p:nvPicPr>
        <p:blipFill rotWithShape="1">
          <a:blip r:embed="rId4"/>
          <a:srcRect b="4905"/>
          <a:stretch/>
        </p:blipFill>
        <p:spPr>
          <a:xfrm>
            <a:off x="4325941" y="2195429"/>
            <a:ext cx="3433789" cy="1446996"/>
          </a:xfrm>
          <a:prstGeom prst="rect">
            <a:avLst/>
          </a:prstGeom>
        </p:spPr>
      </p:pic>
      <p:sp>
        <p:nvSpPr>
          <p:cNvPr id="7" name="TextBox 6">
            <a:extLst>
              <a:ext uri="{FF2B5EF4-FFF2-40B4-BE49-F238E27FC236}">
                <a16:creationId xmlns:a16="http://schemas.microsoft.com/office/drawing/2014/main" id="{FF77A7A0-CD6A-519F-7C65-FCBCC65D76A2}"/>
              </a:ext>
            </a:extLst>
          </p:cNvPr>
          <p:cNvSpPr txBox="1"/>
          <p:nvPr/>
        </p:nvSpPr>
        <p:spPr>
          <a:xfrm>
            <a:off x="675751" y="4099381"/>
            <a:ext cx="10735987" cy="1477328"/>
          </a:xfrm>
          <a:prstGeom prst="rect">
            <a:avLst/>
          </a:prstGeom>
          <a:noFill/>
        </p:spPr>
        <p:txBody>
          <a:bodyPr wrap="square">
            <a:spAutoFit/>
          </a:bodyPr>
          <a:lstStyle/>
          <a:p>
            <a:r>
              <a:rPr lang="en-GB" dirty="0">
                <a:latin typeface="Cambria" panose="02040503050406030204" pitchFamily="18" charset="0"/>
                <a:ea typeface="Cambria" panose="02040503050406030204" pitchFamily="18" charset="0"/>
              </a:rPr>
              <a:t>As we can see there are </a:t>
            </a:r>
            <a:r>
              <a:rPr lang="en-GB" b="1" dirty="0">
                <a:latin typeface="Cambria" panose="02040503050406030204" pitchFamily="18" charset="0"/>
                <a:ea typeface="Cambria" panose="02040503050406030204" pitchFamily="18" charset="0"/>
              </a:rPr>
              <a:t>no missing values </a:t>
            </a:r>
            <a:r>
              <a:rPr lang="en-GB" dirty="0">
                <a:latin typeface="Cambria" panose="02040503050406030204" pitchFamily="18" charset="0"/>
                <a:ea typeface="Cambria" panose="02040503050406030204" pitchFamily="18" charset="0"/>
              </a:rPr>
              <a:t>in our dataset and for these reason, we do not need to take any further actions.</a:t>
            </a:r>
          </a:p>
          <a:p>
            <a:endParaRPr lang="en-GB"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These was our latest step in the Data Exploration analysis and next we will move forward to Data Cleaning and Preprocessing and Model Building steps.</a:t>
            </a:r>
          </a:p>
        </p:txBody>
      </p:sp>
    </p:spTree>
    <p:extLst>
      <p:ext uri="{BB962C8B-B14F-4D97-AF65-F5344CB8AC3E}">
        <p14:creationId xmlns:p14="http://schemas.microsoft.com/office/powerpoint/2010/main" val="26210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6753" y="888271"/>
            <a:ext cx="5015211" cy="3910152"/>
          </a:xfrm>
        </p:spPr>
        <p:txBody>
          <a:bodyPr lIns="0" tIns="0" rIns="0" bIns="0" rtlCol="0" anchor="t">
            <a:normAutofit fontScale="90000"/>
          </a:bodyPr>
          <a:lstStyle/>
          <a:p>
            <a:pPr algn="r" defTabSz="594360"/>
            <a:br>
              <a:rPr lang="en-GB" sz="6200" b="1" kern="1200" dirty="0">
                <a:solidFill>
                  <a:schemeClr val="bg1"/>
                </a:solidFill>
                <a:latin typeface="Cambria" panose="02040503050406030204" pitchFamily="18" charset="0"/>
                <a:ea typeface="Cambria" panose="02040503050406030204" pitchFamily="18" charset="0"/>
              </a:rPr>
            </a:br>
            <a:r>
              <a:rPr lang="en-GB" b="1" dirty="0">
                <a:solidFill>
                  <a:schemeClr val="bg1"/>
                </a:solidFill>
                <a:latin typeface="Cambria" panose="02040503050406030204" pitchFamily="18" charset="0"/>
                <a:ea typeface="Cambria" panose="02040503050406030204" pitchFamily="18" charset="0"/>
              </a:rPr>
              <a:t>Data Cleaning &amp; Preprocessing</a:t>
            </a:r>
            <a:br>
              <a:rPr lang="en-GB" b="1" dirty="0">
                <a:solidFill>
                  <a:schemeClr val="bg1"/>
                </a:solidFill>
                <a:latin typeface="Cambria" panose="02040503050406030204" pitchFamily="18" charset="0"/>
                <a:ea typeface="Cambria" panose="02040503050406030204" pitchFamily="18" charset="0"/>
              </a:rPr>
            </a:br>
            <a:endParaRPr lang="en-GB" sz="6200" dirty="0">
              <a:solidFill>
                <a:schemeClr val="bg1"/>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6021880" y="3152444"/>
            <a:ext cx="5782588" cy="2847703"/>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Missing Values</a:t>
            </a:r>
          </a:p>
          <a:p>
            <a:pPr marL="457200" lvl="0" indent="-457200" algn="l">
              <a:buFont typeface="Wingdings" panose="05000000000000000000" pitchFamily="2" charset="2"/>
              <a:buChar char="ü"/>
            </a:pPr>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Inconsistent Data</a:t>
            </a:r>
          </a:p>
          <a:p>
            <a:pPr marL="457200" lvl="0" indent="-457200" algn="l">
              <a:buFont typeface="Wingdings" panose="05000000000000000000" pitchFamily="2" charset="2"/>
              <a:buChar char="ü"/>
            </a:pPr>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Feature Engineering &amp; Insights</a:t>
            </a:r>
          </a:p>
          <a:p>
            <a:pPr marL="457200" lvl="0" indent="-457200" algn="l">
              <a:buFont typeface="Wingdings" panose="05000000000000000000" pitchFamily="2" charset="2"/>
              <a:buChar char="ü"/>
            </a:pPr>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Categorical Data Handling</a:t>
            </a:r>
            <a:endParaRPr kumimoji="0" lang="en-GB" sz="24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492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dirty="0"/>
              <a:t>Data Cleaning &amp; Preprocessing</a:t>
            </a:r>
            <a:endParaRPr lang="en-US" sz="3700" kern="1200" dirty="0">
              <a:solidFill>
                <a:schemeClr val="tx1"/>
              </a:solidFill>
              <a:latin typeface="+mj-lt"/>
              <a:ea typeface="+mj-ea"/>
              <a:cs typeface="+mj-cs"/>
            </a:endParaRPr>
          </a:p>
        </p:txBody>
      </p:sp>
      <p:sp>
        <p:nvSpPr>
          <p:cNvPr id="10" name="TextBox 9">
            <a:extLst>
              <a:ext uri="{FF2B5EF4-FFF2-40B4-BE49-F238E27FC236}">
                <a16:creationId xmlns:a16="http://schemas.microsoft.com/office/drawing/2014/main" id="{C66D64B0-8C07-11DA-6CBB-8D853D19A280}"/>
              </a:ext>
            </a:extLst>
          </p:cNvPr>
          <p:cNvSpPr txBox="1"/>
          <p:nvPr/>
        </p:nvSpPr>
        <p:spPr>
          <a:xfrm>
            <a:off x="653144" y="2693127"/>
            <a:ext cx="10816041" cy="3714270"/>
          </a:xfrm>
          <a:prstGeom prst="rect">
            <a:avLst/>
          </a:prstGeom>
        </p:spPr>
        <p:txBody>
          <a:bodyPr vert="horz" lIns="91440" tIns="45720" rIns="91440" bIns="45720" rtlCol="0" anchor="ctr">
            <a:noAutofit/>
          </a:bodyPr>
          <a:lstStyle/>
          <a:p>
            <a:pPr lvl="0">
              <a:lnSpc>
                <a:spcPct val="90000"/>
              </a:lnSpc>
              <a:spcAft>
                <a:spcPts val="600"/>
              </a:spcAft>
              <a:defRPr/>
            </a:pPr>
            <a:r>
              <a:rPr lang="en-GB" sz="2000" dirty="0">
                <a:latin typeface="Cambria" panose="02040503050406030204" pitchFamily="18" charset="0"/>
                <a:ea typeface="Cambria" panose="02040503050406030204" pitchFamily="18" charset="0"/>
              </a:rPr>
              <a:t>In this section, the data is cleaned and pre-processed to prepare it for model training. The steps involved are:</a:t>
            </a:r>
          </a:p>
          <a:p>
            <a:pPr lvl="0">
              <a:lnSpc>
                <a:spcPct val="90000"/>
              </a:lnSpc>
              <a:spcAft>
                <a:spcPts val="600"/>
              </a:spcAft>
              <a:defRPr/>
            </a:pPr>
            <a:endParaRPr lang="en-GB" sz="900" dirty="0">
              <a:latin typeface="Cambria" panose="02040503050406030204" pitchFamily="18" charset="0"/>
              <a:ea typeface="Cambria" panose="02040503050406030204" pitchFamily="18" charset="0"/>
            </a:endParaRPr>
          </a:p>
          <a:p>
            <a:pPr marL="342900" lvl="0" indent="-342900">
              <a:lnSpc>
                <a:spcPct val="90000"/>
              </a:lnSpc>
              <a:spcAft>
                <a:spcPts val="600"/>
              </a:spcAft>
              <a:buFont typeface="Wingdings" panose="05000000000000000000" pitchFamily="2" charset="2"/>
              <a:buChar char="§"/>
              <a:defRPr/>
            </a:pPr>
            <a:r>
              <a:rPr lang="en-GB" sz="2000" b="1" dirty="0">
                <a:latin typeface="Cambria" panose="02040503050406030204" pitchFamily="18" charset="0"/>
                <a:ea typeface="Cambria" panose="02040503050406030204" pitchFamily="18" charset="0"/>
              </a:rPr>
              <a:t>Missing Values: </a:t>
            </a:r>
            <a:r>
              <a:rPr lang="en-GB" sz="2000" dirty="0">
                <a:latin typeface="Cambria" panose="02040503050406030204" pitchFamily="18" charset="0"/>
                <a:ea typeface="Cambria" panose="02040503050406030204" pitchFamily="18" charset="0"/>
              </a:rPr>
              <a:t>The data was inspected for any missing values. </a:t>
            </a:r>
            <a:r>
              <a:rPr lang="en-GB" sz="2000" b="1" dirty="0">
                <a:latin typeface="Cambria" panose="02040503050406030204" pitchFamily="18" charset="0"/>
                <a:ea typeface="Cambria" panose="02040503050406030204" pitchFamily="18" charset="0"/>
              </a:rPr>
              <a:t>There were no missing  values found in the dataset.</a:t>
            </a:r>
          </a:p>
          <a:p>
            <a:pPr marL="342900" lvl="0" indent="-342900">
              <a:lnSpc>
                <a:spcPct val="90000"/>
              </a:lnSpc>
              <a:spcAft>
                <a:spcPts val="600"/>
              </a:spcAft>
              <a:defRPr/>
            </a:pPr>
            <a:endParaRPr lang="en-GB" sz="800" dirty="0">
              <a:latin typeface="Cambria" panose="02040503050406030204" pitchFamily="18" charset="0"/>
              <a:ea typeface="Cambria" panose="02040503050406030204" pitchFamily="18" charset="0"/>
            </a:endParaRPr>
          </a:p>
          <a:p>
            <a:pPr marL="342900" lvl="0" indent="-342900">
              <a:lnSpc>
                <a:spcPct val="90000"/>
              </a:lnSpc>
              <a:spcAft>
                <a:spcPts val="600"/>
              </a:spcAft>
              <a:buFont typeface="Wingdings" panose="05000000000000000000" pitchFamily="2" charset="2"/>
              <a:buChar char="§"/>
              <a:defRPr/>
            </a:pPr>
            <a:r>
              <a:rPr lang="en-GB" sz="2000" b="1" dirty="0">
                <a:latin typeface="Cambria" panose="02040503050406030204" pitchFamily="18" charset="0"/>
                <a:ea typeface="Cambria" panose="02040503050406030204" pitchFamily="18" charset="0"/>
              </a:rPr>
              <a:t>Inconsistent Data</a:t>
            </a:r>
            <a:r>
              <a:rPr lang="en-GB" sz="2000" dirty="0">
                <a:latin typeface="Cambria" panose="02040503050406030204" pitchFamily="18" charset="0"/>
                <a:ea typeface="Cambria" panose="02040503050406030204" pitchFamily="18" charset="0"/>
              </a:rPr>
              <a:t>: Checked for any inconsistencies in the data such as unexpected data types or impossible values. </a:t>
            </a:r>
            <a:r>
              <a:rPr lang="en-GB" sz="2000" b="1" dirty="0">
                <a:latin typeface="Cambria" panose="02040503050406030204" pitchFamily="18" charset="0"/>
                <a:ea typeface="Cambria" panose="02040503050406030204" pitchFamily="18" charset="0"/>
              </a:rPr>
              <a:t>No such inconsistencies were found.</a:t>
            </a:r>
          </a:p>
          <a:p>
            <a:pPr marL="342900" lvl="0" indent="-342900">
              <a:lnSpc>
                <a:spcPct val="90000"/>
              </a:lnSpc>
              <a:spcAft>
                <a:spcPts val="600"/>
              </a:spcAft>
              <a:buFont typeface="Wingdings" panose="05000000000000000000" pitchFamily="2" charset="2"/>
              <a:buChar char="§"/>
              <a:defRPr/>
            </a:pPr>
            <a:endParaRPr lang="en-GB" sz="800" b="1" dirty="0">
              <a:latin typeface="Cambria" panose="02040503050406030204" pitchFamily="18" charset="0"/>
              <a:ea typeface="Cambria" panose="02040503050406030204" pitchFamily="18" charset="0"/>
            </a:endParaRPr>
          </a:p>
          <a:p>
            <a:pPr marL="342900" lvl="0" indent="-342900">
              <a:lnSpc>
                <a:spcPct val="90000"/>
              </a:lnSpc>
              <a:spcAft>
                <a:spcPts val="600"/>
              </a:spcAft>
              <a:buFont typeface="Wingdings" panose="05000000000000000000" pitchFamily="2" charset="2"/>
              <a:buChar char="§"/>
              <a:defRPr/>
            </a:pPr>
            <a:r>
              <a:rPr lang="en-GB" sz="2000" b="1" dirty="0">
                <a:latin typeface="Cambria" panose="02040503050406030204" pitchFamily="18" charset="0"/>
                <a:ea typeface="Cambria" panose="02040503050406030204" pitchFamily="18" charset="0"/>
              </a:rPr>
              <a:t>Feature Engineering</a:t>
            </a:r>
            <a:r>
              <a:rPr lang="en-GB" sz="2000" dirty="0">
                <a:latin typeface="Cambria" panose="02040503050406030204" pitchFamily="18" charset="0"/>
                <a:ea typeface="Cambria" panose="02040503050406030204" pitchFamily="18" charset="0"/>
              </a:rPr>
              <a:t>: Created a new feature - </a:t>
            </a:r>
            <a:r>
              <a:rPr lang="en-GB" sz="2000" b="1" i="1" u="sng" dirty="0">
                <a:latin typeface="Cambria" panose="02040503050406030204" pitchFamily="18" charset="0"/>
                <a:ea typeface="Cambria" panose="02040503050406030204" pitchFamily="18" charset="0"/>
              </a:rPr>
              <a:t>the ratio of </a:t>
            </a:r>
            <a:r>
              <a:rPr lang="en-GB" sz="2000" b="1" i="1" u="sng" dirty="0" err="1">
                <a:latin typeface="Cambria" panose="02040503050406030204" pitchFamily="18" charset="0"/>
                <a:ea typeface="Cambria" panose="02040503050406030204" pitchFamily="18" charset="0"/>
              </a:rPr>
              <a:t>sum_collect_points</a:t>
            </a:r>
            <a:r>
              <a:rPr lang="en-GB" sz="2000" b="1" i="1" u="sng" dirty="0">
                <a:latin typeface="Cambria" panose="02040503050406030204" pitchFamily="18" charset="0"/>
                <a:ea typeface="Cambria" panose="02040503050406030204" pitchFamily="18" charset="0"/>
              </a:rPr>
              <a:t> to </a:t>
            </a:r>
            <a:r>
              <a:rPr lang="en-GB" sz="2000" b="1" i="1" u="sng" dirty="0" err="1">
                <a:latin typeface="Cambria" panose="02040503050406030204" pitchFamily="18" charset="0"/>
                <a:ea typeface="Cambria" panose="02040503050406030204" pitchFamily="18" charset="0"/>
              </a:rPr>
              <a:t>sum_redeem_points</a:t>
            </a:r>
            <a:r>
              <a:rPr lang="en-GB" sz="2000" b="1" i="1" u="sng" dirty="0">
                <a:latin typeface="Cambria" panose="02040503050406030204" pitchFamily="18" charset="0"/>
                <a:ea typeface="Cambria" panose="02040503050406030204" pitchFamily="18" charset="0"/>
              </a:rPr>
              <a:t> as an indicator of a customer's tendency to save points</a:t>
            </a:r>
            <a:r>
              <a:rPr lang="en-GB" sz="2000" dirty="0">
                <a:latin typeface="Cambria" panose="02040503050406030204" pitchFamily="18" charset="0"/>
                <a:ea typeface="Cambria" panose="02040503050406030204" pitchFamily="18" charset="0"/>
              </a:rPr>
              <a:t>. </a:t>
            </a:r>
          </a:p>
          <a:p>
            <a:pPr marL="342900" lvl="0" indent="-342900">
              <a:lnSpc>
                <a:spcPct val="90000"/>
              </a:lnSpc>
              <a:spcAft>
                <a:spcPts val="600"/>
              </a:spcAft>
              <a:buFont typeface="Wingdings" panose="05000000000000000000" pitchFamily="2" charset="2"/>
              <a:buChar char="§"/>
              <a:defRPr/>
            </a:pPr>
            <a:endParaRPr lang="en-GB" sz="800" dirty="0">
              <a:latin typeface="Cambria" panose="02040503050406030204" pitchFamily="18" charset="0"/>
              <a:ea typeface="Cambria" panose="02040503050406030204" pitchFamily="18" charset="0"/>
            </a:endParaRPr>
          </a:p>
          <a:p>
            <a:pPr marL="342900" lvl="0" indent="-342900">
              <a:lnSpc>
                <a:spcPct val="90000"/>
              </a:lnSpc>
              <a:spcAft>
                <a:spcPts val="600"/>
              </a:spcAft>
              <a:buFont typeface="Wingdings" panose="05000000000000000000" pitchFamily="2" charset="2"/>
              <a:buChar char="§"/>
              <a:defRPr/>
            </a:pPr>
            <a:r>
              <a:rPr lang="en-GB" sz="2000" b="1" dirty="0">
                <a:latin typeface="Cambria" panose="02040503050406030204" pitchFamily="18" charset="0"/>
                <a:ea typeface="Cambria" panose="02040503050406030204" pitchFamily="18" charset="0"/>
              </a:rPr>
              <a:t>Categorical Data Treatment</a:t>
            </a:r>
            <a:r>
              <a:rPr lang="en-GB" sz="2000" dirty="0">
                <a:latin typeface="Cambria" panose="02040503050406030204" pitchFamily="18" charset="0"/>
                <a:ea typeface="Cambria" panose="02040503050406030204" pitchFamily="18" charset="0"/>
              </a:rPr>
              <a:t>: There were </a:t>
            </a:r>
            <a:r>
              <a:rPr lang="en-GB" sz="2000" b="1" dirty="0">
                <a:latin typeface="Cambria" panose="02040503050406030204" pitchFamily="18" charset="0"/>
                <a:ea typeface="Cambria" panose="02040503050406030204" pitchFamily="18" charset="0"/>
              </a:rPr>
              <a:t>no categorical values in the dataset</a:t>
            </a:r>
            <a:r>
              <a:rPr lang="en-GB" sz="2000" dirty="0">
                <a:latin typeface="Cambria" panose="02040503050406030204" pitchFamily="18" charset="0"/>
                <a:ea typeface="Cambria" panose="02040503050406030204" pitchFamily="18" charset="0"/>
              </a:rPr>
              <a:t>.</a:t>
            </a:r>
            <a:endParaRPr kumimoji="0" lang="en-US" sz="2000" b="0" i="0" u="sng" strike="noStrike" cap="none" spc="0" normalizeH="0" baseline="0" noProof="0" dirty="0">
              <a:ln>
                <a:noFill/>
              </a:ln>
              <a:effectLst/>
              <a:uLnTx/>
              <a:uFillTx/>
              <a:latin typeface="Cambria" panose="02040503050406030204" pitchFamily="18" charset="0"/>
              <a:ea typeface="Cambria" panose="02040503050406030204" pitchFamily="18" charset="0"/>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407200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a:t>Data Cleaning &amp; Preprocessing</a:t>
            </a:r>
            <a:br>
              <a:rPr lang="en-US" sz="3700" b="1"/>
            </a:br>
            <a:r>
              <a:rPr lang="en-US" sz="3700" b="1" i="1">
                <a:solidFill>
                  <a:schemeClr val="bg2">
                    <a:lumMod val="50000"/>
                  </a:schemeClr>
                </a:solidFill>
              </a:rPr>
              <a:t>Feature Engineering</a:t>
            </a:r>
            <a:endParaRPr lang="en-US" sz="3700" i="1" kern="1200" dirty="0">
              <a:solidFill>
                <a:schemeClr val="bg2">
                  <a:lumMod val="50000"/>
                </a:schemeClr>
              </a:solidFill>
            </a:endParaRPr>
          </a:p>
        </p:txBody>
      </p:sp>
      <p:sp>
        <p:nvSpPr>
          <p:cNvPr id="10" name="TextBox 9">
            <a:extLst>
              <a:ext uri="{FF2B5EF4-FFF2-40B4-BE49-F238E27FC236}">
                <a16:creationId xmlns:a16="http://schemas.microsoft.com/office/drawing/2014/main" id="{C66D64B0-8C07-11DA-6CBB-8D853D19A280}"/>
              </a:ext>
            </a:extLst>
          </p:cNvPr>
          <p:cNvSpPr txBox="1"/>
          <p:nvPr/>
        </p:nvSpPr>
        <p:spPr>
          <a:xfrm>
            <a:off x="640080" y="2773367"/>
            <a:ext cx="10907486" cy="3200688"/>
          </a:xfrm>
          <a:prstGeom prst="rect">
            <a:avLst/>
          </a:prstGeom>
        </p:spPr>
        <p:txBody>
          <a:bodyPr vert="horz" lIns="91440" tIns="45720" rIns="91440" bIns="45720" rtlCol="0" anchor="ctr">
            <a:noAutofit/>
          </a:bodyPr>
          <a:lstStyle/>
          <a:p>
            <a:pPr lvl="0">
              <a:lnSpc>
                <a:spcPct val="90000"/>
              </a:lnSpc>
              <a:spcAft>
                <a:spcPts val="600"/>
              </a:spcAft>
              <a:defRPr/>
            </a:pPr>
            <a:r>
              <a:rPr lang="en-GB">
                <a:solidFill>
                  <a:srgbClr val="000000"/>
                </a:solidFill>
                <a:latin typeface="Cambria" panose="02040503050406030204" pitchFamily="18" charset="0"/>
                <a:ea typeface="Cambria" panose="02040503050406030204" pitchFamily="18" charset="0"/>
              </a:rPr>
              <a:t>Feature Engineering is a critical step in the machine learning pipeline. It involves creating new features or modifying existing ones to improve the model's performance. In this analysis, a new feature was created to enhance the predictive power of the models:</a:t>
            </a:r>
          </a:p>
          <a:p>
            <a:pPr lvl="0">
              <a:lnSpc>
                <a:spcPct val="90000"/>
              </a:lnSpc>
              <a:spcAft>
                <a:spcPts val="600"/>
              </a:spcAft>
              <a:defRPr/>
            </a:pPr>
            <a:endParaRPr lang="en-GB" sz="100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a:solidFill>
                  <a:srgbClr val="000000"/>
                </a:solidFill>
                <a:latin typeface="Cambria" panose="02040503050406030204" pitchFamily="18" charset="0"/>
                <a:ea typeface="Cambria" panose="02040503050406030204" pitchFamily="18" charset="0"/>
              </a:rPr>
              <a:t>Points_Ratio (collect_to_redeem_ratio)</a:t>
            </a:r>
            <a:r>
              <a:rPr lang="en-GB">
                <a:solidFill>
                  <a:srgbClr val="000000"/>
                </a:solidFill>
                <a:latin typeface="Cambria" panose="02040503050406030204" pitchFamily="18" charset="0"/>
                <a:ea typeface="Cambria" panose="02040503050406030204" pitchFamily="18" charset="0"/>
              </a:rPr>
              <a:t>: This feature is the </a:t>
            </a:r>
            <a:r>
              <a:rPr lang="en-GB" i="1" u="sng">
                <a:solidFill>
                  <a:srgbClr val="000000"/>
                </a:solidFill>
                <a:latin typeface="Cambria" panose="02040503050406030204" pitchFamily="18" charset="0"/>
                <a:ea typeface="Cambria" panose="02040503050406030204" pitchFamily="18" charset="0"/>
              </a:rPr>
              <a:t>ratio of sum_collect_points (total points a customer has collected over their tenure) to sum_redeem_points (total points a customer has redeemed)</a:t>
            </a:r>
            <a:r>
              <a:rPr lang="en-GB" i="1">
                <a:solidFill>
                  <a:srgbClr val="000000"/>
                </a:solidFill>
                <a:latin typeface="Cambria" panose="02040503050406030204" pitchFamily="18" charset="0"/>
                <a:ea typeface="Cambria" panose="02040503050406030204" pitchFamily="18" charset="0"/>
              </a:rPr>
              <a:t>. </a:t>
            </a:r>
            <a:r>
              <a:rPr lang="en-GB">
                <a:solidFill>
                  <a:srgbClr val="000000"/>
                </a:solidFill>
                <a:latin typeface="Cambria" panose="02040503050406030204" pitchFamily="18" charset="0"/>
                <a:ea typeface="Cambria" panose="02040503050406030204" pitchFamily="18" charset="0"/>
              </a:rPr>
              <a:t>It serves as an indicator of a customer's tendency to save or accumulate points. A higher ratio suggests a greater tendency to collect and save points, while a lower ratio may indicate a higher propensity to redeem points.</a:t>
            </a:r>
          </a:p>
          <a:p>
            <a:pPr lvl="0">
              <a:lnSpc>
                <a:spcPct val="90000"/>
              </a:lnSpc>
              <a:spcAft>
                <a:spcPts val="600"/>
              </a:spcAft>
              <a:defRPr/>
            </a:pPr>
            <a:endParaRPr lang="en-GB" sz="100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a:solidFill>
                  <a:srgbClr val="000000"/>
                </a:solidFill>
                <a:latin typeface="Cambria" panose="02040503050406030204" pitchFamily="18" charset="0"/>
                <a:ea typeface="Cambria" panose="02040503050406030204" pitchFamily="18" charset="0"/>
              </a:rPr>
              <a:t>By introducing this new feature, the model could capture more nuanced behaviours that are not immediately apparent from the original features. This could lead to more accurate predictions of customer churn.</a:t>
            </a:r>
            <a:endParaRPr lang="en-GB" dirty="0">
              <a:solidFill>
                <a:srgbClr val="000000"/>
              </a:solidFill>
              <a:latin typeface="Cambria" panose="02040503050406030204" pitchFamily="18" charset="0"/>
              <a:ea typeface="Cambria" panose="02040503050406030204" pitchFamily="18" charset="0"/>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5013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45255" y="888271"/>
            <a:ext cx="4626709" cy="2184222"/>
          </a:xfrm>
        </p:spPr>
        <p:txBody>
          <a:bodyPr lIns="0" tIns="0" rIns="0" bIns="0" rtlCol="0" anchor="t">
            <a:normAutofit/>
          </a:bodyPr>
          <a:lstStyle/>
          <a:p>
            <a:pPr algn="r" defTabSz="594360"/>
            <a:br>
              <a:rPr lang="en-GB" sz="6200" b="1" kern="1200" dirty="0">
                <a:solidFill>
                  <a:srgbClr val="FFFFFF"/>
                </a:solidFill>
                <a:latin typeface="+mj-lt"/>
                <a:ea typeface="+mj-ea"/>
                <a:cs typeface="+mj-cs"/>
              </a:rPr>
            </a:br>
            <a:r>
              <a:rPr lang="en-GB" sz="6200" b="1" kern="1200" dirty="0">
                <a:solidFill>
                  <a:srgbClr val="FFFFFF"/>
                </a:solidFill>
                <a:latin typeface="Cambria" panose="02040503050406030204" pitchFamily="18" charset="0"/>
                <a:ea typeface="Cambria" panose="02040503050406030204" pitchFamily="18" charset="0"/>
              </a:rPr>
              <a:t>Introduction</a:t>
            </a:r>
            <a:endParaRPr lang="en-GB" sz="6200" dirty="0">
              <a:solidFill>
                <a:srgbClr val="FFFFFF"/>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91251" y="2764368"/>
            <a:ext cx="5782588" cy="2909754"/>
          </a:xfrm>
          <a:prstGeom prst="rect">
            <a:avLst/>
          </a:prstGeom>
        </p:spPr>
        <p:txBody>
          <a:bodyPr vert="horz" lIns="0" tIns="0" rIns="0" bIns="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ü"/>
            </a:pPr>
            <a:r>
              <a:rPr lang="en-GB" sz="2800" dirty="0">
                <a:solidFill>
                  <a:schemeClr val="bg1"/>
                </a:solidFill>
                <a:latin typeface="Cambria" panose="02040503050406030204" pitchFamily="18" charset="0"/>
                <a:ea typeface="Cambria" panose="02040503050406030204" pitchFamily="18" charset="0"/>
              </a:rPr>
              <a:t>Brief about the loyalty partner business.</a:t>
            </a:r>
          </a:p>
          <a:p>
            <a:pPr algn="l"/>
            <a:endParaRPr lang="en-GB" sz="2800" dirty="0">
              <a:solidFill>
                <a:schemeClr val="bg1"/>
              </a:solidFill>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ü"/>
            </a:pPr>
            <a:r>
              <a:rPr lang="en-GB" sz="2800" dirty="0">
                <a:solidFill>
                  <a:schemeClr val="bg1"/>
                </a:solidFill>
                <a:latin typeface="Cambria" panose="02040503050406030204" pitchFamily="18" charset="0"/>
                <a:ea typeface="Cambria" panose="02040503050406030204" pitchFamily="18" charset="0"/>
              </a:rPr>
              <a:t>Define the concept of Lapse, Collections, and Redemptions.</a:t>
            </a:r>
          </a:p>
          <a:p>
            <a:pPr algn="l"/>
            <a:endParaRPr lang="en-GB" sz="2800" dirty="0">
              <a:solidFill>
                <a:schemeClr val="bg1"/>
              </a:solidFill>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ü"/>
            </a:pPr>
            <a:r>
              <a:rPr lang="en-GB" sz="2800" dirty="0">
                <a:solidFill>
                  <a:schemeClr val="bg1"/>
                </a:solidFill>
                <a:latin typeface="Cambria" panose="02040503050406030204" pitchFamily="18" charset="0"/>
                <a:ea typeface="Cambria" panose="02040503050406030204" pitchFamily="18" charset="0"/>
              </a:rPr>
              <a:t>Importance of predicting customer churn for the business.</a:t>
            </a:r>
          </a:p>
        </p:txBody>
      </p:sp>
    </p:spTree>
    <p:extLst>
      <p:ext uri="{BB962C8B-B14F-4D97-AF65-F5344CB8AC3E}">
        <p14:creationId xmlns:p14="http://schemas.microsoft.com/office/powerpoint/2010/main" val="619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dirty="0"/>
              <a:t>Data Cleaning &amp; Preprocessing</a:t>
            </a:r>
            <a:br>
              <a:rPr lang="en-US" sz="3700" b="1" dirty="0"/>
            </a:br>
            <a:r>
              <a:rPr lang="en-US" sz="3700" b="1" i="1" dirty="0">
                <a:solidFill>
                  <a:schemeClr val="bg2">
                    <a:lumMod val="50000"/>
                  </a:schemeClr>
                </a:solidFill>
              </a:rPr>
              <a:t>Feature Engineering</a:t>
            </a:r>
            <a:endParaRPr lang="en-US" sz="3700" i="1" kern="1200" dirty="0">
              <a:solidFill>
                <a:schemeClr val="bg2">
                  <a:lumMod val="50000"/>
                </a:schemeClr>
              </a:solidFill>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5" name="Picture 4">
            <a:extLst>
              <a:ext uri="{FF2B5EF4-FFF2-40B4-BE49-F238E27FC236}">
                <a16:creationId xmlns:a16="http://schemas.microsoft.com/office/drawing/2014/main" id="{BAE8A677-F168-ED36-9DAB-EE6545C4BC5F}"/>
              </a:ext>
            </a:extLst>
          </p:cNvPr>
          <p:cNvPicPr>
            <a:picLocks noChangeAspect="1"/>
          </p:cNvPicPr>
          <p:nvPr/>
        </p:nvPicPr>
        <p:blipFill>
          <a:blip r:embed="rId4"/>
          <a:stretch>
            <a:fillRect/>
          </a:stretch>
        </p:blipFill>
        <p:spPr>
          <a:xfrm>
            <a:off x="4195811" y="3898040"/>
            <a:ext cx="4727192" cy="2150062"/>
          </a:xfrm>
          <a:prstGeom prst="rect">
            <a:avLst/>
          </a:prstGeom>
        </p:spPr>
      </p:pic>
      <p:sp>
        <p:nvSpPr>
          <p:cNvPr id="12" name="TextBox 11">
            <a:extLst>
              <a:ext uri="{FF2B5EF4-FFF2-40B4-BE49-F238E27FC236}">
                <a16:creationId xmlns:a16="http://schemas.microsoft.com/office/drawing/2014/main" id="{BCCF2EF6-91FD-ECDD-AE4F-527BDA4E3850}"/>
              </a:ext>
            </a:extLst>
          </p:cNvPr>
          <p:cNvSpPr txBox="1"/>
          <p:nvPr/>
        </p:nvSpPr>
        <p:spPr>
          <a:xfrm>
            <a:off x="640080" y="2773367"/>
            <a:ext cx="10846526" cy="762607"/>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analysis statistical summary of the </a:t>
            </a:r>
            <a:r>
              <a:rPr lang="en-GB" b="1" dirty="0" err="1">
                <a:solidFill>
                  <a:srgbClr val="000000"/>
                </a:solidFill>
                <a:latin typeface="Cambria" panose="02040503050406030204" pitchFamily="18" charset="0"/>
                <a:ea typeface="Cambria" panose="02040503050406030204" pitchFamily="18" charset="0"/>
              </a:rPr>
              <a:t>collect_to_redeem_ratio</a:t>
            </a:r>
            <a:r>
              <a:rPr lang="en-GB" b="1" dirty="0">
                <a:solidFill>
                  <a:srgbClr val="000000"/>
                </a:solidFill>
                <a:latin typeface="Cambria" panose="02040503050406030204" pitchFamily="18" charset="0"/>
                <a:ea typeface="Cambria" panose="02040503050406030204" pitchFamily="18" charset="0"/>
              </a:rPr>
              <a:t> </a:t>
            </a:r>
            <a:r>
              <a:rPr lang="en-GB" dirty="0">
                <a:solidFill>
                  <a:srgbClr val="000000"/>
                </a:solidFill>
                <a:latin typeface="Cambria" panose="02040503050406030204" pitchFamily="18" charset="0"/>
                <a:ea typeface="Cambria" panose="02040503050406030204" pitchFamily="18" charset="0"/>
              </a:rPr>
              <a:t>leads us to the following results.</a:t>
            </a:r>
          </a:p>
        </p:txBody>
      </p:sp>
    </p:spTree>
    <p:extLst>
      <p:ext uri="{BB962C8B-B14F-4D97-AF65-F5344CB8AC3E}">
        <p14:creationId xmlns:p14="http://schemas.microsoft.com/office/powerpoint/2010/main" val="30811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a:t>Data Cleaning &amp; Preprocessing</a:t>
            </a:r>
            <a:br>
              <a:rPr lang="en-US" sz="3700" b="1"/>
            </a:br>
            <a:r>
              <a:rPr lang="en-US" sz="3700" b="1" i="1">
                <a:solidFill>
                  <a:schemeClr val="bg2">
                    <a:lumMod val="50000"/>
                  </a:schemeClr>
                </a:solidFill>
              </a:rPr>
              <a:t>Feature Engineering</a:t>
            </a:r>
            <a:endParaRPr lang="en-US" sz="3700" i="1" kern="1200" dirty="0">
              <a:solidFill>
                <a:schemeClr val="bg2">
                  <a:lumMod val="50000"/>
                </a:schemeClr>
              </a:solidFill>
            </a:endParaRPr>
          </a:p>
        </p:txBody>
      </p:sp>
      <p:sp>
        <p:nvSpPr>
          <p:cNvPr id="10" name="TextBox 9">
            <a:extLst>
              <a:ext uri="{FF2B5EF4-FFF2-40B4-BE49-F238E27FC236}">
                <a16:creationId xmlns:a16="http://schemas.microsoft.com/office/drawing/2014/main" id="{C66D64B0-8C07-11DA-6CBB-8D853D19A280}"/>
              </a:ext>
            </a:extLst>
          </p:cNvPr>
          <p:cNvSpPr txBox="1"/>
          <p:nvPr/>
        </p:nvSpPr>
        <p:spPr>
          <a:xfrm>
            <a:off x="633597" y="2418498"/>
            <a:ext cx="10907486" cy="4180085"/>
          </a:xfrm>
          <a:prstGeom prst="rect">
            <a:avLst/>
          </a:prstGeom>
        </p:spPr>
        <p:txBody>
          <a:bodyPr vert="horz" lIns="91440" tIns="45720" rIns="91440" bIns="45720" rtlCol="0" anchor="ctr">
            <a:noAutofit/>
          </a:bodyPr>
          <a:lstStyle/>
          <a:p>
            <a:pPr lvl="0">
              <a:lnSpc>
                <a:spcPct val="90000"/>
              </a:lnSpc>
              <a:spcAft>
                <a:spcPts val="600"/>
              </a:spcAft>
              <a:defRPr/>
            </a:pPr>
            <a:r>
              <a:rPr kumimoji="0" lang="en-GB" sz="16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rPr>
              <a:t>Based on the results</a:t>
            </a:r>
            <a:r>
              <a:rPr lang="en-GB" sz="1600" dirty="0">
                <a:solidFill>
                  <a:srgbClr val="000000"/>
                </a:solidFill>
                <a:latin typeface="Cambria" panose="02040503050406030204" pitchFamily="18" charset="0"/>
                <a:ea typeface="Cambria" panose="02040503050406030204" pitchFamily="18" charset="0"/>
              </a:rPr>
              <a:t> of  the </a:t>
            </a:r>
            <a:r>
              <a:rPr lang="en-GB" sz="1600" b="1" dirty="0" err="1">
                <a:solidFill>
                  <a:srgbClr val="000000"/>
                </a:solidFill>
                <a:latin typeface="Cambria" panose="02040503050406030204" pitchFamily="18" charset="0"/>
                <a:ea typeface="Cambria" panose="02040503050406030204" pitchFamily="18" charset="0"/>
              </a:rPr>
              <a:t>collect_to_redeem_ratio</a:t>
            </a:r>
            <a:r>
              <a:rPr lang="en-GB" sz="1600" b="1" dirty="0">
                <a:solidFill>
                  <a:srgbClr val="000000"/>
                </a:solidFill>
                <a:latin typeface="Cambria" panose="02040503050406030204" pitchFamily="18" charset="0"/>
                <a:ea typeface="Cambria" panose="02040503050406030204" pitchFamily="18" charset="0"/>
              </a:rPr>
              <a:t> </a:t>
            </a:r>
            <a:r>
              <a:rPr lang="en-GB" sz="1600" dirty="0">
                <a:solidFill>
                  <a:srgbClr val="000000"/>
                </a:solidFill>
                <a:latin typeface="Cambria" panose="02040503050406030204" pitchFamily="18" charset="0"/>
                <a:ea typeface="Cambria" panose="02040503050406030204" pitchFamily="18" charset="0"/>
              </a:rPr>
              <a:t>we can note the following key findings: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a:p>
            <a:pPr lvl="0">
              <a:lnSpc>
                <a:spcPct val="90000"/>
              </a:lnSpc>
              <a:spcAft>
                <a:spcPts val="600"/>
              </a:spcAft>
              <a:defRPr/>
            </a:pPr>
            <a:r>
              <a:rPr lang="en-GB" sz="1600" dirty="0">
                <a:solidFill>
                  <a:srgbClr val="000000"/>
                </a:solidFill>
                <a:latin typeface="Cambria" panose="02040503050406030204" pitchFamily="18" charset="0"/>
                <a:ea typeface="Cambria" panose="02040503050406030204" pitchFamily="18" charset="0"/>
              </a:rPr>
              <a:t>On average, the ratio of collected points to redeemed points is </a:t>
            </a:r>
            <a:r>
              <a:rPr lang="en-GB" sz="1600" b="1" dirty="0">
                <a:solidFill>
                  <a:srgbClr val="000000"/>
                </a:solidFill>
                <a:latin typeface="Cambria" panose="02040503050406030204" pitchFamily="18" charset="0"/>
                <a:ea typeface="Cambria" panose="02040503050406030204" pitchFamily="18" charset="0"/>
              </a:rPr>
              <a:t>0.157</a:t>
            </a:r>
            <a:r>
              <a:rPr lang="en-GB" sz="1600" dirty="0">
                <a:solidFill>
                  <a:srgbClr val="000000"/>
                </a:solidFill>
                <a:latin typeface="Cambria" panose="02040503050406030204" pitchFamily="18" charset="0"/>
                <a:ea typeface="Cambria" panose="02040503050406030204" pitchFamily="18" charset="0"/>
              </a:rPr>
              <a:t>. This suggests that, on average, customers collect more points than they redeem. The standard deviation is quite high (</a:t>
            </a:r>
            <a:r>
              <a:rPr lang="en-GB" sz="1600" b="1" dirty="0">
                <a:solidFill>
                  <a:srgbClr val="000000"/>
                </a:solidFill>
                <a:latin typeface="Cambria" panose="02040503050406030204" pitchFamily="18" charset="0"/>
                <a:ea typeface="Cambria" panose="02040503050406030204" pitchFamily="18" charset="0"/>
              </a:rPr>
              <a:t>1.42</a:t>
            </a:r>
            <a:r>
              <a:rPr lang="en-GB" sz="1600" dirty="0">
                <a:solidFill>
                  <a:srgbClr val="000000"/>
                </a:solidFill>
                <a:latin typeface="Cambria" panose="02040503050406030204" pitchFamily="18" charset="0"/>
                <a:ea typeface="Cambria" panose="02040503050406030204" pitchFamily="18" charset="0"/>
              </a:rPr>
              <a:t>) relative to the mean, which indicates a wide spread of the ratio values across customers. The minimum ratio is </a:t>
            </a:r>
            <a:r>
              <a:rPr lang="en-GB" sz="1600" b="1" dirty="0">
                <a:solidFill>
                  <a:srgbClr val="000000"/>
                </a:solidFill>
                <a:latin typeface="Cambria" panose="02040503050406030204" pitchFamily="18" charset="0"/>
                <a:ea typeface="Cambria" panose="02040503050406030204" pitchFamily="18" charset="0"/>
              </a:rPr>
              <a:t>0</a:t>
            </a:r>
            <a:r>
              <a:rPr lang="en-GB" sz="1600" dirty="0">
                <a:solidFill>
                  <a:srgbClr val="000000"/>
                </a:solidFill>
                <a:latin typeface="Cambria" panose="02040503050406030204" pitchFamily="18" charset="0"/>
                <a:ea typeface="Cambria" panose="02040503050406030204" pitchFamily="18" charset="0"/>
              </a:rPr>
              <a:t>, which means there are some customers who have not collected any points, or those who have redeemed all of their collected points.</a:t>
            </a:r>
          </a:p>
          <a:p>
            <a:pPr lvl="0">
              <a:lnSpc>
                <a:spcPct val="90000"/>
              </a:lnSpc>
              <a:spcAft>
                <a:spcPts val="600"/>
              </a:spcAft>
              <a:defRPr/>
            </a:pPr>
            <a:endParaRPr lang="en-GB" sz="10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dirty="0">
                <a:solidFill>
                  <a:srgbClr val="000000"/>
                </a:solidFill>
                <a:latin typeface="Cambria" panose="02040503050406030204" pitchFamily="18" charset="0"/>
                <a:ea typeface="Cambria" panose="02040503050406030204" pitchFamily="18" charset="0"/>
              </a:rPr>
              <a:t>Regarding the quartiles we can notice the following. The first quartile (the 25th percentile) is also 0, meaning at least 25% of customers have a ratio of 0. The median is also 0, which means that at least 50% of customers have a ratio of 0. The third quartile (the 75th percentile) is also 0, indicating that at least 75% of customers have a ratio of 0. Finally, the maximum ratio is </a:t>
            </a:r>
            <a:r>
              <a:rPr lang="en-GB" sz="1600" b="1" dirty="0">
                <a:solidFill>
                  <a:srgbClr val="000000"/>
                </a:solidFill>
                <a:latin typeface="Cambria" panose="02040503050406030204" pitchFamily="18" charset="0"/>
                <a:ea typeface="Cambria" panose="02040503050406030204" pitchFamily="18" charset="0"/>
              </a:rPr>
              <a:t>67.59</a:t>
            </a:r>
            <a:r>
              <a:rPr lang="en-GB" sz="1600" dirty="0">
                <a:solidFill>
                  <a:srgbClr val="000000"/>
                </a:solidFill>
                <a:latin typeface="Cambria" panose="02040503050406030204" pitchFamily="18" charset="0"/>
                <a:ea typeface="Cambria" panose="02040503050406030204" pitchFamily="18" charset="0"/>
              </a:rPr>
              <a:t>, indicating there are some customers who have collected many more points than they have redeemed.</a:t>
            </a:r>
          </a:p>
          <a:p>
            <a:pPr lvl="0">
              <a:lnSpc>
                <a:spcPct val="90000"/>
              </a:lnSpc>
              <a:spcAft>
                <a:spcPts val="600"/>
              </a:spcAft>
              <a:defRPr/>
            </a:pPr>
            <a:endParaRPr lang="en-GB" sz="10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dirty="0">
                <a:solidFill>
                  <a:srgbClr val="000000"/>
                </a:solidFill>
                <a:latin typeface="Cambria" panose="02040503050406030204" pitchFamily="18" charset="0"/>
                <a:ea typeface="Cambria" panose="02040503050406030204" pitchFamily="18" charset="0"/>
              </a:rPr>
              <a:t>From this, we can infer that </a:t>
            </a:r>
            <a:r>
              <a:rPr lang="en-GB" sz="1600" b="1" dirty="0">
                <a:solidFill>
                  <a:srgbClr val="000000"/>
                </a:solidFill>
                <a:latin typeface="Cambria" panose="02040503050406030204" pitchFamily="18" charset="0"/>
                <a:ea typeface="Cambria" panose="02040503050406030204" pitchFamily="18" charset="0"/>
              </a:rPr>
              <a:t>a large proportion of customers either redeem points as soon as they collect them or haven't redeemed any points at all</a:t>
            </a:r>
            <a:r>
              <a:rPr lang="en-GB" sz="1600" dirty="0">
                <a:solidFill>
                  <a:srgbClr val="000000"/>
                </a:solidFill>
                <a:latin typeface="Cambria" panose="02040503050406030204" pitchFamily="18" charset="0"/>
                <a:ea typeface="Cambria" panose="02040503050406030204" pitchFamily="18" charset="0"/>
              </a:rPr>
              <a:t>, given the high percentage of zeros. However, there is a </a:t>
            </a:r>
            <a:r>
              <a:rPr lang="en-GB" sz="1600" b="1" dirty="0">
                <a:solidFill>
                  <a:srgbClr val="000000"/>
                </a:solidFill>
                <a:latin typeface="Cambria" panose="02040503050406030204" pitchFamily="18" charset="0"/>
                <a:ea typeface="Cambria" panose="02040503050406030204" pitchFamily="18" charset="0"/>
              </a:rPr>
              <a:t>small number of customers who have a very high collection to redemption ratio, suggesting they prefer to accumulate points rather than redeeming them</a:t>
            </a:r>
            <a:r>
              <a:rPr lang="en-GB" sz="1600" dirty="0">
                <a:solidFill>
                  <a:srgbClr val="000000"/>
                </a:solidFill>
                <a:latin typeface="Cambria" panose="02040503050406030204" pitchFamily="18" charset="0"/>
                <a:ea typeface="Cambria" panose="02040503050406030204" pitchFamily="18" charset="0"/>
              </a:rPr>
              <a:t>. These customers might be contributing to the high standard deviation.</a:t>
            </a:r>
            <a:endParaRPr kumimoji="0" lang="en-GB" sz="16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4385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35429" y="1746127"/>
            <a:ext cx="4736535" cy="1483125"/>
          </a:xfrm>
        </p:spPr>
        <p:txBody>
          <a:bodyPr lIns="0" tIns="0" rIns="0" bIns="0" rtlCol="0" anchor="t">
            <a:normAutofit fontScale="90000"/>
          </a:bodyPr>
          <a:lstStyle/>
          <a:p>
            <a:pPr algn="r"/>
            <a:r>
              <a:rPr lang="en-GB" b="1" dirty="0">
                <a:latin typeface="Cambria" panose="02040503050406030204" pitchFamily="18" charset="0"/>
                <a:ea typeface="Cambria" panose="02040503050406030204" pitchFamily="18" charset="0"/>
              </a:rPr>
              <a:t>Model Building</a:t>
            </a: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64157" y="3429545"/>
            <a:ext cx="5782588" cy="1729255"/>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Discuss &amp; present the created models.</a:t>
            </a:r>
          </a:p>
          <a:p>
            <a:pPr lvl="0" algn="l">
              <a:defRPr/>
            </a:pPr>
            <a:endParaRPr lang="en-GB" sz="2800" dirty="0">
              <a:solidFill>
                <a:srgbClr val="000000"/>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Training procedure presentation.</a:t>
            </a:r>
            <a:endParaRPr kumimoji="0" lang="en-GB" sz="2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332284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8" y="171450"/>
            <a:ext cx="5192112" cy="976362"/>
          </a:xfrm>
        </p:spPr>
        <p:txBody>
          <a:bodyPr vert="horz" lIns="91440" tIns="45720" rIns="91440" bIns="45720" rtlCol="0" anchor="b">
            <a:normAutofit/>
          </a:bodyPr>
          <a:lstStyle/>
          <a:p>
            <a:pPr algn="l"/>
            <a:r>
              <a:rPr lang="en-US" sz="5400" b="1" kern="1200" dirty="0">
                <a:solidFill>
                  <a:schemeClr val="tx1"/>
                </a:solidFill>
                <a:latin typeface="Cambria" panose="02040503050406030204" pitchFamily="18" charset="0"/>
                <a:ea typeface="Cambria" panose="02040503050406030204" pitchFamily="18" charset="0"/>
              </a:rPr>
              <a:t>Model Building</a:t>
            </a: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A5C36ED-1B2A-7621-C73A-0D042BFA963B}"/>
              </a:ext>
            </a:extLst>
          </p:cNvPr>
          <p:cNvSpPr txBox="1"/>
          <p:nvPr/>
        </p:nvSpPr>
        <p:spPr>
          <a:xfrm>
            <a:off x="59592" y="1069431"/>
            <a:ext cx="11383362" cy="5773904"/>
          </a:xfrm>
          <a:prstGeom prst="rect">
            <a:avLst/>
          </a:prstGeom>
        </p:spPr>
        <p:txBody>
          <a:bodyPr vert="horz" lIns="91440" tIns="45720" rIns="91440" bIns="45720" rtlCol="0" anchor="ctr">
            <a:noAutofit/>
          </a:bodyPr>
          <a:lstStyle/>
          <a:p>
            <a:pPr>
              <a:lnSpc>
                <a:spcPct val="90000"/>
              </a:lnSpc>
              <a:spcAft>
                <a:spcPts val="600"/>
              </a:spcAft>
            </a:pPr>
            <a:r>
              <a:rPr lang="en-US" dirty="0">
                <a:latin typeface="Cambria" panose="02040503050406030204" pitchFamily="18" charset="0"/>
                <a:ea typeface="Cambria" panose="02040503050406030204" pitchFamily="18" charset="0"/>
              </a:rPr>
              <a:t>Model building is a key stage in the machine learning pipeline where we use the preprocessed and transformed data to train predictive models. The aim is to create a model that can learn from the patterns in the training data and accurately predict the outcome variable in unseen or new data. In this analysis, we'll be using three types of models:</a:t>
            </a:r>
          </a:p>
          <a:p>
            <a:pPr indent="-228600">
              <a:lnSpc>
                <a:spcPct val="90000"/>
              </a:lnSpc>
              <a:spcAft>
                <a:spcPts val="600"/>
              </a:spcAft>
              <a:buFont typeface="Arial" panose="020B0604020202020204" pitchFamily="34" charset="0"/>
              <a:buChar char="•"/>
            </a:pPr>
            <a:endParaRPr lang="en-US" sz="800" dirty="0">
              <a:latin typeface="Cambria" panose="02040503050406030204" pitchFamily="18" charset="0"/>
              <a:ea typeface="Cambria" panose="02040503050406030204" pitchFamily="18" charset="0"/>
            </a:endParaRPr>
          </a:p>
          <a:p>
            <a:pPr marL="285750" indent="-285750">
              <a:lnSpc>
                <a:spcPct val="90000"/>
              </a:lnSpc>
              <a:spcAft>
                <a:spcPts val="600"/>
              </a:spcAft>
              <a:buFont typeface="Wingdings" panose="05000000000000000000" pitchFamily="2" charset="2"/>
              <a:buChar char="§"/>
            </a:pPr>
            <a:r>
              <a:rPr lang="en-US" b="1" dirty="0">
                <a:latin typeface="Cambria" panose="02040503050406030204" pitchFamily="18" charset="0"/>
                <a:ea typeface="Cambria" panose="02040503050406030204" pitchFamily="18" charset="0"/>
              </a:rPr>
              <a:t>Logistic Regression</a:t>
            </a:r>
            <a:r>
              <a:rPr lang="en-US" dirty="0">
                <a:latin typeface="Cambria" panose="02040503050406030204" pitchFamily="18" charset="0"/>
                <a:ea typeface="Cambria" panose="02040503050406030204" pitchFamily="18" charset="0"/>
              </a:rPr>
              <a:t>: This is a statistical model used for binary classification problems. It estimates the probability that a certain event will occur based on one or more independent variables. It's simple to implement and provides a good baseline model.</a:t>
            </a:r>
          </a:p>
          <a:p>
            <a:pPr marL="285750" indent="-285750">
              <a:lnSpc>
                <a:spcPct val="90000"/>
              </a:lnSpc>
              <a:spcAft>
                <a:spcPts val="600"/>
              </a:spcAft>
              <a:buFont typeface="Wingdings" panose="05000000000000000000" pitchFamily="2" charset="2"/>
              <a:buChar char="§"/>
            </a:pPr>
            <a:endParaRPr lang="en-US" sz="800" dirty="0">
              <a:latin typeface="Cambria" panose="02040503050406030204" pitchFamily="18" charset="0"/>
              <a:ea typeface="Cambria" panose="02040503050406030204" pitchFamily="18" charset="0"/>
            </a:endParaRPr>
          </a:p>
          <a:p>
            <a:pPr marL="285750" indent="-285750">
              <a:lnSpc>
                <a:spcPct val="90000"/>
              </a:lnSpc>
              <a:spcAft>
                <a:spcPts val="600"/>
              </a:spcAft>
              <a:buFont typeface="Wingdings" panose="05000000000000000000" pitchFamily="2" charset="2"/>
              <a:buChar char="§"/>
            </a:pPr>
            <a:r>
              <a:rPr lang="en-US" b="1" dirty="0">
                <a:latin typeface="Cambria" panose="02040503050406030204" pitchFamily="18" charset="0"/>
                <a:ea typeface="Cambria" panose="02040503050406030204" pitchFamily="18" charset="0"/>
              </a:rPr>
              <a:t>Decision Tree</a:t>
            </a:r>
            <a:r>
              <a:rPr lang="en-US" dirty="0">
                <a:latin typeface="Cambria" panose="02040503050406030204" pitchFamily="18" charset="0"/>
                <a:ea typeface="Cambria" panose="02040503050406030204" pitchFamily="18" charset="0"/>
              </a:rPr>
              <a:t>: This is a non-parametric supervised learning method used for classification and regression. The goal is to create a model that predicts the value of a target variable by learning simple decision rules inferred from the data features.</a:t>
            </a:r>
          </a:p>
          <a:p>
            <a:pPr marL="285750" indent="-285750">
              <a:lnSpc>
                <a:spcPct val="90000"/>
              </a:lnSpc>
              <a:spcAft>
                <a:spcPts val="600"/>
              </a:spcAft>
              <a:buFont typeface="Wingdings" panose="05000000000000000000" pitchFamily="2" charset="2"/>
              <a:buChar char="§"/>
            </a:pPr>
            <a:endParaRPr lang="en-US" sz="800" dirty="0">
              <a:latin typeface="Cambria" panose="02040503050406030204" pitchFamily="18" charset="0"/>
              <a:ea typeface="Cambria" panose="02040503050406030204" pitchFamily="18" charset="0"/>
            </a:endParaRPr>
          </a:p>
          <a:p>
            <a:pPr marL="285750" indent="-285750">
              <a:lnSpc>
                <a:spcPct val="90000"/>
              </a:lnSpc>
              <a:spcAft>
                <a:spcPts val="600"/>
              </a:spcAft>
              <a:buFont typeface="Wingdings" panose="05000000000000000000" pitchFamily="2" charset="2"/>
              <a:buChar char="§"/>
            </a:pPr>
            <a:r>
              <a:rPr lang="en-US" b="1" dirty="0">
                <a:latin typeface="Cambria" panose="02040503050406030204" pitchFamily="18" charset="0"/>
                <a:ea typeface="Cambria" panose="02040503050406030204" pitchFamily="18" charset="0"/>
              </a:rPr>
              <a:t>Random Forest</a:t>
            </a:r>
            <a:r>
              <a:rPr lang="en-US" dirty="0">
                <a:latin typeface="Cambria" panose="02040503050406030204" pitchFamily="18" charset="0"/>
                <a:ea typeface="Cambria" panose="02040503050406030204" pitchFamily="18" charset="0"/>
              </a:rPr>
              <a:t>: This is an ensemble learning method that operates by constructing a multitude of decision trees at training time and outputting the class that is the mode of the classes of the individual trees.</a:t>
            </a:r>
          </a:p>
          <a:p>
            <a:pPr indent="-228600">
              <a:lnSpc>
                <a:spcPct val="90000"/>
              </a:lnSpc>
              <a:spcAft>
                <a:spcPts val="600"/>
              </a:spcAft>
              <a:buFont typeface="Arial" panose="020B0604020202020204" pitchFamily="34" charset="0"/>
              <a:buChar char="•"/>
            </a:pPr>
            <a:endParaRPr lang="en-US" sz="800" dirty="0">
              <a:latin typeface="Cambria" panose="02040503050406030204" pitchFamily="18" charset="0"/>
              <a:ea typeface="Cambria" panose="02040503050406030204" pitchFamily="18" charset="0"/>
            </a:endParaRPr>
          </a:p>
          <a:p>
            <a:pPr>
              <a:lnSpc>
                <a:spcPct val="90000"/>
              </a:lnSpc>
              <a:spcAft>
                <a:spcPts val="600"/>
              </a:spcAft>
            </a:pPr>
            <a:r>
              <a:rPr lang="en-US" dirty="0">
                <a:latin typeface="Cambria" panose="02040503050406030204" pitchFamily="18" charset="0"/>
                <a:ea typeface="Cambria" panose="02040503050406030204" pitchFamily="18" charset="0"/>
              </a:rPr>
              <a:t>We will train each of these models using the training data, then use the test data to evaluate their performance.</a:t>
            </a:r>
          </a:p>
          <a:p>
            <a:pPr>
              <a:lnSpc>
                <a:spcPct val="90000"/>
              </a:lnSpc>
              <a:spcAft>
                <a:spcPts val="600"/>
              </a:spcAft>
            </a:pPr>
            <a:r>
              <a:rPr lang="en-US" dirty="0">
                <a:latin typeface="Cambria" panose="02040503050406030204" pitchFamily="18" charset="0"/>
                <a:ea typeface="Cambria" panose="02040503050406030204" pitchFamily="18" charset="0"/>
              </a:rPr>
              <a:t>Let's move to the next slide to start with the Logistic Regression model.</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33022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fontScale="90000"/>
          </a:bodyPr>
          <a:lstStyle/>
          <a:p>
            <a:pPr algn="l"/>
            <a:r>
              <a:rPr lang="en-US" sz="5400" b="1" dirty="0">
                <a:latin typeface="Cambria" panose="02040503050406030204" pitchFamily="18" charset="0"/>
                <a:ea typeface="Cambria" panose="02040503050406030204" pitchFamily="18" charset="0"/>
              </a:rPr>
              <a:t>Model Building - Logistic Regression</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8889" y="1684664"/>
            <a:ext cx="11383362" cy="4355949"/>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In the first model, a </a:t>
            </a:r>
            <a:r>
              <a:rPr lang="en-GB" b="1" dirty="0">
                <a:solidFill>
                  <a:srgbClr val="000000"/>
                </a:solidFill>
                <a:latin typeface="Cambria" panose="02040503050406030204" pitchFamily="18" charset="0"/>
                <a:ea typeface="Cambria" panose="02040503050406030204" pitchFamily="18" charset="0"/>
              </a:rPr>
              <a:t>Logistic Regression </a:t>
            </a:r>
            <a:r>
              <a:rPr lang="en-GB" dirty="0">
                <a:solidFill>
                  <a:srgbClr val="000000"/>
                </a:solidFill>
                <a:latin typeface="Cambria" panose="02040503050406030204" pitchFamily="18" charset="0"/>
                <a:ea typeface="Cambria" panose="02040503050406030204" pitchFamily="18" charset="0"/>
              </a:rPr>
              <a:t>model was chosen </a:t>
            </a:r>
            <a:r>
              <a:rPr lang="en-GB" b="1" dirty="0">
                <a:solidFill>
                  <a:srgbClr val="000000"/>
                </a:solidFill>
                <a:latin typeface="Cambria" panose="02040503050406030204" pitchFamily="18" charset="0"/>
                <a:ea typeface="Cambria" panose="02040503050406030204" pitchFamily="18" charset="0"/>
              </a:rPr>
              <a:t>due to its simplicity and interpretability</a:t>
            </a:r>
            <a:r>
              <a:rPr lang="en-GB" dirty="0">
                <a:solidFill>
                  <a:srgbClr val="000000"/>
                </a:solidFill>
                <a:latin typeface="Cambria" panose="02040503050406030204" pitchFamily="18" charset="0"/>
                <a:ea typeface="Cambria" panose="02040503050406030204" pitchFamily="18" charset="0"/>
              </a:rPr>
              <a:t>. Here's a step-by-step training procedure:</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Preparing the Data: </a:t>
            </a:r>
            <a:r>
              <a:rPr lang="en-GB" dirty="0">
                <a:solidFill>
                  <a:srgbClr val="000000"/>
                </a:solidFill>
                <a:latin typeface="Cambria" panose="02040503050406030204" pitchFamily="18" charset="0"/>
                <a:ea typeface="Cambria" panose="02040503050406030204" pitchFamily="18" charset="0"/>
              </a:rPr>
              <a:t>The dataset was divided into training and testing sets. The training set, which constitutes 80% of the original data, is used to train the model. The remaining 20% is set aside as a test set to evaluate the model's performance.</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Training the Model: </a:t>
            </a:r>
            <a:r>
              <a:rPr lang="en-GB" dirty="0">
                <a:solidFill>
                  <a:srgbClr val="000000"/>
                </a:solidFill>
                <a:latin typeface="Cambria" panose="02040503050406030204" pitchFamily="18" charset="0"/>
                <a:ea typeface="Cambria" panose="02040503050406030204" pitchFamily="18" charset="0"/>
              </a:rPr>
              <a:t>A Logistic Regression model was initialized and then trained using the training data. The fit function is used to train the model, which involves learning the relationship between the independent variables (features) and the dependent variable (customer's state).</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Making Predictions: </a:t>
            </a:r>
            <a:r>
              <a:rPr lang="en-GB" dirty="0">
                <a:solidFill>
                  <a:srgbClr val="000000"/>
                </a:solidFill>
                <a:latin typeface="Cambria" panose="02040503050406030204" pitchFamily="18" charset="0"/>
                <a:ea typeface="Cambria" panose="02040503050406030204" pitchFamily="18" charset="0"/>
              </a:rPr>
              <a:t>Once the model was trained, it was used to make predictions on the test data. The predict function was used to predict the labels (active or lapsed) for the test data.</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This concludes the Logistic Regression model building process. Let's move on to evaluating the performance of this model.</a:t>
            </a: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8335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4832" y="1589368"/>
            <a:ext cx="5015211" cy="3910152"/>
          </a:xfrm>
        </p:spPr>
        <p:txBody>
          <a:bodyPr lIns="0" tIns="0" rIns="0" bIns="0" rtlCol="0" anchor="t">
            <a:normAutofit/>
          </a:bodyPr>
          <a:lstStyle/>
          <a:p>
            <a:pPr algn="r" defTabSz="594360"/>
            <a:r>
              <a:rPr lang="en-GB" sz="5400" b="1" dirty="0">
                <a:solidFill>
                  <a:schemeClr val="bg1"/>
                </a:solidFill>
                <a:latin typeface="Cambria" panose="02040503050406030204" pitchFamily="18" charset="0"/>
                <a:ea typeface="Cambria" panose="02040503050406030204" pitchFamily="18" charset="0"/>
              </a:rPr>
              <a:t>Model Evaluation &amp; Optimization</a:t>
            </a:r>
            <a:endParaRPr lang="en-GB" sz="5400" dirty="0">
              <a:solidFill>
                <a:schemeClr val="bg1"/>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928367" y="3291896"/>
            <a:ext cx="5782588" cy="2847703"/>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Evaluation metrics definition.</a:t>
            </a:r>
          </a:p>
          <a:p>
            <a:pPr marL="457200" lvl="0" indent="-457200" algn="l">
              <a:buFont typeface="Wingdings" panose="05000000000000000000" pitchFamily="2" charset="2"/>
              <a:buChar char="ü"/>
            </a:pPr>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Presentation of initial model performance.</a:t>
            </a:r>
          </a:p>
          <a:p>
            <a:pPr lvl="0" algn="l"/>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Demonstration of the model optimization process.</a:t>
            </a:r>
            <a:endParaRPr kumimoji="0" lang="en-GB" sz="24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24687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Introduction to Model Evaluation</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61471" y="1614077"/>
            <a:ext cx="11383362" cy="4926760"/>
          </a:xfrm>
          <a:prstGeom prst="rect">
            <a:avLst/>
          </a:prstGeom>
        </p:spPr>
        <p:txBody>
          <a:bodyPr vert="horz" lIns="91440" tIns="45720" rIns="91440" bIns="45720" rtlCol="0" anchor="ctr">
            <a:noAutofit/>
          </a:bodyPr>
          <a:lstStyle/>
          <a:p>
            <a:r>
              <a:rPr lang="en-GB" dirty="0">
                <a:latin typeface="Cambria" panose="02040503050406030204" pitchFamily="18" charset="0"/>
                <a:ea typeface="Cambria" panose="02040503050406030204" pitchFamily="18" charset="0"/>
              </a:rPr>
              <a:t>Model evaluation is a critical step in the machine learning pipeline. It helps us understand how well our model is performing and whether it's ready to be used for prediction. Here, we define the metrics and techniques used for model evaluation in our analysis:</a:t>
            </a:r>
          </a:p>
          <a:p>
            <a:endParaRPr lang="en-GB" sz="12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Accuracy</a:t>
            </a:r>
            <a:r>
              <a:rPr lang="en-GB" dirty="0">
                <a:latin typeface="Cambria" panose="02040503050406030204" pitchFamily="18" charset="0"/>
                <a:ea typeface="Cambria" panose="02040503050406030204" pitchFamily="18" charset="0"/>
              </a:rPr>
              <a:t>: This is the ratio of the number of correct predictions to the total number of predictions. While it's a straightforward metric, it may not be useful if our classes are imbalanced.</a:t>
            </a:r>
          </a:p>
          <a:p>
            <a:endParaRPr lang="en-GB" sz="12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Classification Report</a:t>
            </a:r>
            <a:r>
              <a:rPr lang="en-GB" dirty="0">
                <a:latin typeface="Cambria" panose="02040503050406030204" pitchFamily="18" charset="0"/>
                <a:ea typeface="Cambria" panose="02040503050406030204" pitchFamily="18" charset="0"/>
              </a:rPr>
              <a:t>: This provides a more detailed performance analysis. It includes metrics such as </a:t>
            </a:r>
            <a:r>
              <a:rPr lang="en-GB" b="1" dirty="0">
                <a:latin typeface="Cambria" panose="02040503050406030204" pitchFamily="18" charset="0"/>
                <a:ea typeface="Cambria" panose="02040503050406030204" pitchFamily="18" charset="0"/>
              </a:rPr>
              <a:t>precision</a:t>
            </a:r>
            <a:r>
              <a:rPr lang="en-GB" dirty="0">
                <a:latin typeface="Cambria" panose="02040503050406030204" pitchFamily="18" charset="0"/>
                <a:ea typeface="Cambria" panose="02040503050406030204" pitchFamily="18" charset="0"/>
              </a:rPr>
              <a:t> (the ability of the classifier to avoid </a:t>
            </a:r>
            <a:r>
              <a:rPr lang="en-GB" dirty="0" err="1">
                <a:latin typeface="Cambria" panose="02040503050406030204" pitchFamily="18" charset="0"/>
                <a:ea typeface="Cambria" panose="02040503050406030204" pitchFamily="18" charset="0"/>
              </a:rPr>
              <a:t>labeling</a:t>
            </a:r>
            <a:r>
              <a:rPr lang="en-GB" dirty="0">
                <a:latin typeface="Cambria" panose="02040503050406030204" pitchFamily="18" charset="0"/>
                <a:ea typeface="Cambria" panose="02040503050406030204" pitchFamily="18" charset="0"/>
              </a:rPr>
              <a:t> a negative sample as positive), </a:t>
            </a:r>
            <a:r>
              <a:rPr lang="en-GB" b="1" dirty="0">
                <a:latin typeface="Cambria" panose="02040503050406030204" pitchFamily="18" charset="0"/>
                <a:ea typeface="Cambria" panose="02040503050406030204" pitchFamily="18" charset="0"/>
              </a:rPr>
              <a:t>recall</a:t>
            </a:r>
            <a:r>
              <a:rPr lang="en-GB" dirty="0">
                <a:latin typeface="Cambria" panose="02040503050406030204" pitchFamily="18" charset="0"/>
                <a:ea typeface="Cambria" panose="02040503050406030204" pitchFamily="18" charset="0"/>
              </a:rPr>
              <a:t> (the ability of the classifier to find all positive instances), and </a:t>
            </a:r>
            <a:r>
              <a:rPr lang="en-GB" b="1" dirty="0">
                <a:latin typeface="Cambria" panose="02040503050406030204" pitchFamily="18" charset="0"/>
                <a:ea typeface="Cambria" panose="02040503050406030204" pitchFamily="18" charset="0"/>
              </a:rPr>
              <a:t>F1-score</a:t>
            </a:r>
            <a:r>
              <a:rPr lang="en-GB" dirty="0">
                <a:latin typeface="Cambria" panose="02040503050406030204" pitchFamily="18" charset="0"/>
                <a:ea typeface="Cambria" panose="02040503050406030204" pitchFamily="18" charset="0"/>
              </a:rPr>
              <a:t> (the harmonic mean of precision and recall).</a:t>
            </a:r>
          </a:p>
          <a:p>
            <a:endParaRPr lang="en-GB" sz="12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Confusion Matrix</a:t>
            </a:r>
            <a:r>
              <a:rPr lang="en-GB" dirty="0">
                <a:latin typeface="Cambria" panose="02040503050406030204" pitchFamily="18" charset="0"/>
                <a:ea typeface="Cambria" panose="02040503050406030204" pitchFamily="18" charset="0"/>
              </a:rPr>
              <a:t>: This provides a tabular overview of the model's performance. It shows the true positives, true negatives, false positives, and false negatives. This can help us understand where the model is making mistakes.</a:t>
            </a:r>
          </a:p>
          <a:p>
            <a:endParaRPr lang="en-GB" sz="12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ROC Curve and AUC</a:t>
            </a:r>
            <a:r>
              <a:rPr lang="en-GB" dirty="0">
                <a:latin typeface="Cambria" panose="02040503050406030204" pitchFamily="18" charset="0"/>
                <a:ea typeface="Cambria" panose="02040503050406030204" pitchFamily="18" charset="0"/>
              </a:rPr>
              <a:t>: The </a:t>
            </a:r>
            <a:r>
              <a:rPr lang="en-GB" b="1" dirty="0">
                <a:latin typeface="Cambria" panose="02040503050406030204" pitchFamily="18" charset="0"/>
                <a:ea typeface="Cambria" panose="02040503050406030204" pitchFamily="18" charset="0"/>
              </a:rPr>
              <a:t>Receiver Operating Characteristic (ROC) curve plots </a:t>
            </a:r>
            <a:r>
              <a:rPr lang="en-GB" dirty="0">
                <a:latin typeface="Cambria" panose="02040503050406030204" pitchFamily="18" charset="0"/>
                <a:ea typeface="Cambria" panose="02040503050406030204" pitchFamily="18" charset="0"/>
              </a:rPr>
              <a:t>the true positive rate against the false positive rate for different thresholds. The </a:t>
            </a:r>
            <a:r>
              <a:rPr lang="en-GB" b="1" dirty="0">
                <a:latin typeface="Cambria" panose="02040503050406030204" pitchFamily="18" charset="0"/>
                <a:ea typeface="Cambria" panose="02040503050406030204" pitchFamily="18" charset="0"/>
              </a:rPr>
              <a:t>Area Under the Curve (AUC)</a:t>
            </a:r>
            <a:r>
              <a:rPr lang="en-GB" dirty="0">
                <a:latin typeface="Cambria" panose="02040503050406030204" pitchFamily="18" charset="0"/>
                <a:ea typeface="Cambria" panose="02040503050406030204" pitchFamily="18" charset="0"/>
              </a:rPr>
              <a:t> summarizes the ROC curve into a single value, which can serve as a performance measure for the model.</a:t>
            </a:r>
          </a:p>
          <a:p>
            <a:endParaRPr lang="en-GB" dirty="0">
              <a:latin typeface="Cambria" panose="02040503050406030204" pitchFamily="18" charset="0"/>
              <a:ea typeface="Cambria" panose="02040503050406030204" pitchFamily="18" charset="0"/>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5832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Introduction to Model Evaluation</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99806" y="1503176"/>
            <a:ext cx="11383362" cy="4409943"/>
          </a:xfrm>
          <a:prstGeom prst="rect">
            <a:avLst/>
          </a:prstGeom>
        </p:spPr>
        <p:txBody>
          <a:bodyPr vert="horz" lIns="91440" tIns="45720" rIns="91440" bIns="45720" rtlCol="0" anchor="ctr">
            <a:noAutofit/>
          </a:bodyPr>
          <a:lstStyle/>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Complimentary with the evaluation metrics presented on the previous slide we took into consideration also the followings:</a:t>
            </a:r>
          </a:p>
          <a:p>
            <a:pPr lvl="0"/>
            <a:endParaRPr lang="en-GB" sz="12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Misclassification Rate</a:t>
            </a:r>
            <a:r>
              <a:rPr lang="en-GB" dirty="0">
                <a:solidFill>
                  <a:srgbClr val="000000"/>
                </a:solidFill>
                <a:latin typeface="Cambria" panose="02040503050406030204" pitchFamily="18" charset="0"/>
                <a:ea typeface="Cambria" panose="02040503050406030204" pitchFamily="18" charset="0"/>
              </a:rPr>
              <a:t>: This calculates the proportion of instances that the model classified incorrectly. It can be useful when the costs of different types of errors vary significantly.</a:t>
            </a:r>
          </a:p>
          <a:p>
            <a:pPr lvl="0"/>
            <a:endParaRPr lang="en-GB" sz="12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Feature Importance</a:t>
            </a:r>
            <a:r>
              <a:rPr lang="en-GB" dirty="0">
                <a:solidFill>
                  <a:srgbClr val="000000"/>
                </a:solidFill>
                <a:latin typeface="Cambria" panose="02040503050406030204" pitchFamily="18" charset="0"/>
                <a:ea typeface="Cambria" panose="02040503050406030204" pitchFamily="18" charset="0"/>
              </a:rPr>
              <a:t>: For some models, we can calculate the importance of each feature in contributing to the predictions. This can help us understand which features are most relevant to our target variable (will be a cornerstone for our findings in the end).</a:t>
            </a:r>
          </a:p>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During the model building and evaluation process, </a:t>
            </a:r>
            <a:r>
              <a:rPr lang="en-GB" b="1" dirty="0">
                <a:solidFill>
                  <a:srgbClr val="000000"/>
                </a:solidFill>
                <a:latin typeface="Cambria" panose="02040503050406030204" pitchFamily="18" charset="0"/>
                <a:ea typeface="Cambria" panose="02040503050406030204" pitchFamily="18" charset="0"/>
              </a:rPr>
              <a:t>we set a specific random state or 'seed'</a:t>
            </a:r>
            <a:r>
              <a:rPr lang="en-GB" dirty="0">
                <a:solidFill>
                  <a:srgbClr val="000000"/>
                </a:solidFill>
                <a:latin typeface="Cambria" panose="02040503050406030204" pitchFamily="18" charset="0"/>
                <a:ea typeface="Cambria" panose="02040503050406030204" pitchFamily="18" charset="0"/>
              </a:rPr>
              <a:t> for our models to </a:t>
            </a:r>
            <a:r>
              <a:rPr lang="en-GB" i="1" u="sng" dirty="0">
                <a:solidFill>
                  <a:srgbClr val="000000"/>
                </a:solidFill>
                <a:latin typeface="Cambria" panose="02040503050406030204" pitchFamily="18" charset="0"/>
                <a:ea typeface="Cambria" panose="02040503050406030204" pitchFamily="18" charset="0"/>
              </a:rPr>
              <a:t>ensure the reproducibility of our results</a:t>
            </a:r>
            <a:r>
              <a:rPr lang="en-GB" dirty="0">
                <a:solidFill>
                  <a:srgbClr val="000000"/>
                </a:solidFill>
                <a:latin typeface="Cambria" panose="02040503050406030204" pitchFamily="18" charset="0"/>
                <a:ea typeface="Cambria" panose="02040503050406030204" pitchFamily="18" charset="0"/>
              </a:rPr>
              <a:t>. This means that anyone who runs our code will get the same results, which is important for verifying our findings.</a:t>
            </a:r>
          </a:p>
          <a:p>
            <a:pPr lvl="0"/>
            <a:endParaRPr lang="en-GB" dirty="0">
              <a:solidFill>
                <a:srgbClr val="000000"/>
              </a:solidFill>
              <a:latin typeface="Cambria" panose="02040503050406030204" pitchFamily="18" charset="0"/>
              <a:ea typeface="Cambria" panose="02040503050406030204" pitchFamily="18" charset="0"/>
            </a:endParaRPr>
          </a:p>
          <a:p>
            <a:pPr lvl="0"/>
            <a:r>
              <a:rPr lang="en-GB" dirty="0">
                <a:solidFill>
                  <a:srgbClr val="000000"/>
                </a:solidFill>
                <a:latin typeface="Cambria" panose="02040503050406030204" pitchFamily="18" charset="0"/>
                <a:ea typeface="Cambria" panose="02040503050406030204" pitchFamily="18" charset="0"/>
              </a:rPr>
              <a:t>In the following slides, we will apply these evaluation techniques to assess the performance of our Logistic Regression model initially and then for the other three models. Ultimately, these metrics will lead us to select the more appropriate model for our case.</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56525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fontScale="90000"/>
          </a:bodyPr>
          <a:lstStyle/>
          <a:p>
            <a:pPr algn="l"/>
            <a:r>
              <a:rPr lang="en-US" sz="5400" b="1" dirty="0">
                <a:latin typeface="Cambria" panose="02040503050406030204" pitchFamily="18" charset="0"/>
                <a:ea typeface="Cambria" panose="02040503050406030204" pitchFamily="18" charset="0"/>
              </a:rPr>
              <a:t>Model Evaluation - Logistic Regression</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8889" y="1684664"/>
            <a:ext cx="11383362" cy="4355949"/>
          </a:xfrm>
          <a:prstGeom prst="rect">
            <a:avLst/>
          </a:prstGeom>
        </p:spPr>
        <p:txBody>
          <a:bodyPr vert="horz" lIns="91440" tIns="45720" rIns="91440" bIns="45720" rtlCol="0" anchor="ctr">
            <a:noAutofit/>
          </a:bodyPr>
          <a:lstStyle/>
          <a:p>
            <a:pPr lvl="0"/>
            <a:r>
              <a:rPr lang="en-GB" dirty="0">
                <a:solidFill>
                  <a:srgbClr val="000000"/>
                </a:solidFill>
                <a:latin typeface="Cambria" panose="02040503050406030204" pitchFamily="18" charset="0"/>
                <a:ea typeface="Cambria" panose="02040503050406030204" pitchFamily="18" charset="0"/>
              </a:rPr>
              <a:t>The performance of the Logistic Regression model was evaluated using the previous discussed metrics:</a:t>
            </a:r>
          </a:p>
          <a:p>
            <a:pPr lvl="0"/>
            <a:endParaRPr lang="en-GB" sz="10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Accuracy</a:t>
            </a:r>
            <a:r>
              <a:rPr lang="en-GB" dirty="0">
                <a:solidFill>
                  <a:srgbClr val="000000"/>
                </a:solidFill>
                <a:latin typeface="Cambria" panose="02040503050406030204" pitchFamily="18" charset="0"/>
                <a:ea typeface="Cambria" panose="02040503050406030204" pitchFamily="18" charset="0"/>
              </a:rPr>
              <a:t>: The test accuracy of the Logistic Regression model was </a:t>
            </a:r>
            <a:r>
              <a:rPr lang="en-GB" b="1" dirty="0">
                <a:solidFill>
                  <a:srgbClr val="000000"/>
                </a:solidFill>
                <a:latin typeface="Cambria" panose="02040503050406030204" pitchFamily="18" charset="0"/>
                <a:ea typeface="Cambria" panose="02040503050406030204" pitchFamily="18" charset="0"/>
              </a:rPr>
              <a:t>82.6%</a:t>
            </a:r>
            <a:r>
              <a:rPr lang="en-GB" dirty="0">
                <a:solidFill>
                  <a:srgbClr val="000000"/>
                </a:solidFill>
                <a:latin typeface="Cambria" panose="02040503050406030204" pitchFamily="18" charset="0"/>
                <a:ea typeface="Cambria" panose="02040503050406030204" pitchFamily="18" charset="0"/>
              </a:rPr>
              <a:t>. This suggests that the model correctly </a:t>
            </a:r>
            <a:r>
              <a:rPr lang="en-GB" i="1" u="sng" dirty="0">
                <a:solidFill>
                  <a:srgbClr val="000000"/>
                </a:solidFill>
                <a:latin typeface="Cambria" panose="02040503050406030204" pitchFamily="18" charset="0"/>
                <a:ea typeface="Cambria" panose="02040503050406030204" pitchFamily="18" charset="0"/>
              </a:rPr>
              <a:t>predicted whether a customer will lapse or not in approximately 83 out of 100 cases in the test set.</a:t>
            </a:r>
          </a:p>
          <a:p>
            <a:pPr lvl="0"/>
            <a:endParaRPr lang="en-GB" sz="10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Classification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Report</a:t>
            </a:r>
            <a:r>
              <a:rPr lang="en-GB" dirty="0">
                <a:solidFill>
                  <a:srgbClr val="000000"/>
                </a:solidFill>
                <a:latin typeface="Cambria" panose="02040503050406030204" pitchFamily="18" charset="0"/>
                <a:ea typeface="Cambria" panose="02040503050406030204" pitchFamily="18" charset="0"/>
              </a:rPr>
              <a:t>: Precision </a:t>
            </a:r>
            <a:r>
              <a:rPr lang="en-GB" b="1" dirty="0">
                <a:solidFill>
                  <a:srgbClr val="000000"/>
                </a:solidFill>
                <a:latin typeface="Cambria" panose="02040503050406030204" pitchFamily="18" charset="0"/>
                <a:ea typeface="Cambria" panose="02040503050406030204" pitchFamily="18" charset="0"/>
              </a:rPr>
              <a:t>(83%),</a:t>
            </a:r>
            <a:r>
              <a:rPr lang="en-GB" dirty="0">
                <a:solidFill>
                  <a:srgbClr val="000000"/>
                </a:solidFill>
                <a:latin typeface="Cambria" panose="02040503050406030204" pitchFamily="18" charset="0"/>
                <a:ea typeface="Cambria" panose="02040503050406030204" pitchFamily="18" charset="0"/>
              </a:rPr>
              <a:t> Recall</a:t>
            </a:r>
            <a:r>
              <a:rPr lang="en-GB" b="1" dirty="0">
                <a:solidFill>
                  <a:srgbClr val="000000"/>
                </a:solidFill>
                <a:latin typeface="Cambria" panose="02040503050406030204" pitchFamily="18" charset="0"/>
                <a:ea typeface="Cambria" panose="02040503050406030204" pitchFamily="18" charset="0"/>
              </a:rPr>
              <a:t> (83%),</a:t>
            </a:r>
            <a:r>
              <a:rPr lang="en-GB" dirty="0">
                <a:solidFill>
                  <a:srgbClr val="000000"/>
                </a:solidFill>
                <a:latin typeface="Cambria" panose="02040503050406030204" pitchFamily="18" charset="0"/>
                <a:ea typeface="Cambria" panose="02040503050406030204" pitchFamily="18" charset="0"/>
              </a:rPr>
              <a:t> and F1-score</a:t>
            </a:r>
            <a:r>
              <a:rPr lang="en-GB" b="1" dirty="0">
                <a:solidFill>
                  <a:srgbClr val="000000"/>
                </a:solidFill>
                <a:latin typeface="Cambria" panose="02040503050406030204" pitchFamily="18" charset="0"/>
                <a:ea typeface="Cambria" panose="02040503050406030204" pitchFamily="18" charset="0"/>
              </a:rPr>
              <a:t>(83%) </a:t>
            </a:r>
            <a:r>
              <a:rPr lang="en-GB" dirty="0">
                <a:solidFill>
                  <a:srgbClr val="000000"/>
                </a:solidFill>
                <a:latin typeface="Cambria" panose="02040503050406030204" pitchFamily="18" charset="0"/>
                <a:ea typeface="Cambria" panose="02040503050406030204" pitchFamily="18" charset="0"/>
              </a:rPr>
              <a:t>were calculated for both 'Active' and 'Lapsed' classes.</a:t>
            </a:r>
          </a:p>
          <a:p>
            <a:pPr lvl="0"/>
            <a:endParaRPr lang="en-GB" sz="10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Confusion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Matrix</a:t>
            </a:r>
            <a:r>
              <a:rPr lang="en-GB" dirty="0">
                <a:solidFill>
                  <a:srgbClr val="000000"/>
                </a:solidFill>
                <a:latin typeface="Cambria" panose="02040503050406030204" pitchFamily="18" charset="0"/>
                <a:ea typeface="Cambria" panose="02040503050406030204" pitchFamily="18" charset="0"/>
              </a:rPr>
              <a:t>: The confusion matrix provides a breakdown of the predictions by class. It gives a more granular view of the model's performance (see next slide).</a:t>
            </a:r>
          </a:p>
          <a:p>
            <a:pPr lvl="0"/>
            <a:endParaRPr lang="en-GB" sz="10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ROC Curve and AUC</a:t>
            </a:r>
            <a:r>
              <a:rPr lang="en-GB" dirty="0">
                <a:solidFill>
                  <a:srgbClr val="000000"/>
                </a:solidFill>
                <a:latin typeface="Cambria" panose="02040503050406030204" pitchFamily="18" charset="0"/>
                <a:ea typeface="Cambria" panose="02040503050406030204" pitchFamily="18" charset="0"/>
              </a:rPr>
              <a:t>: The Receiver Operating Characteristic (ROC) curve is a plot that shows the performance of a classification model at all classification thresholds. The Area Under the Curve (AUC) measures the entire two-dimensional area underneath the entire ROC curve and provides an aggregate measure of performance across all possible classification thresholds (</a:t>
            </a:r>
            <a:r>
              <a:rPr lang="en-GB" b="1" dirty="0">
                <a:solidFill>
                  <a:srgbClr val="000000"/>
                </a:solidFill>
                <a:latin typeface="Cambria" panose="02040503050406030204" pitchFamily="18" charset="0"/>
                <a:ea typeface="Cambria" panose="02040503050406030204" pitchFamily="18" charset="0"/>
              </a:rPr>
              <a:t>0.91</a:t>
            </a:r>
            <a:r>
              <a:rPr lang="en-GB" dirty="0">
                <a:solidFill>
                  <a:srgbClr val="000000"/>
                </a:solidFill>
                <a:latin typeface="Cambria" panose="02040503050406030204" pitchFamily="18" charset="0"/>
                <a:ea typeface="Cambria" panose="02040503050406030204" pitchFamily="18" charset="0"/>
              </a:rPr>
              <a:t>).</a:t>
            </a:r>
          </a:p>
          <a:p>
            <a:pPr lvl="0"/>
            <a:endParaRPr lang="en-GB" sz="1000"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Misclassification Rate</a:t>
            </a:r>
            <a:r>
              <a:rPr lang="en-GB" dirty="0">
                <a:solidFill>
                  <a:srgbClr val="000000"/>
                </a:solidFill>
                <a:latin typeface="Cambria" panose="02040503050406030204" pitchFamily="18" charset="0"/>
                <a:ea typeface="Cambria" panose="02040503050406030204" pitchFamily="18" charset="0"/>
              </a:rPr>
              <a:t>: The Logistic Regression model had a misclassification rate of </a:t>
            </a:r>
            <a:r>
              <a:rPr lang="en-GB" b="1" dirty="0">
                <a:solidFill>
                  <a:srgbClr val="000000"/>
                </a:solidFill>
                <a:latin typeface="Cambria" panose="02040503050406030204" pitchFamily="18" charset="0"/>
                <a:ea typeface="Cambria" panose="02040503050406030204" pitchFamily="18" charset="0"/>
              </a:rPr>
              <a:t>17.4%</a:t>
            </a:r>
            <a:r>
              <a:rPr lang="en-GB" dirty="0">
                <a:solidFill>
                  <a:srgbClr val="000000"/>
                </a:solidFill>
                <a:latin typeface="Cambria" panose="02040503050406030204" pitchFamily="18" charset="0"/>
                <a:ea typeface="Cambria" panose="02040503050406030204" pitchFamily="18" charset="0"/>
              </a:rPr>
              <a:t>. This means that in </a:t>
            </a:r>
            <a:r>
              <a:rPr lang="en-GB" b="1" dirty="0">
                <a:solidFill>
                  <a:srgbClr val="000000"/>
                </a:solidFill>
                <a:latin typeface="Cambria" panose="02040503050406030204" pitchFamily="18" charset="0"/>
                <a:ea typeface="Cambria" panose="02040503050406030204" pitchFamily="18" charset="0"/>
              </a:rPr>
              <a:t>approximately 17 out of 100 predictions</a:t>
            </a:r>
            <a:r>
              <a:rPr lang="en-GB" dirty="0">
                <a:solidFill>
                  <a:srgbClr val="000000"/>
                </a:solidFill>
                <a:latin typeface="Cambria" panose="02040503050406030204" pitchFamily="18" charset="0"/>
                <a:ea typeface="Cambria" panose="02040503050406030204" pitchFamily="18" charset="0"/>
              </a:rPr>
              <a:t>, the model classified the customer status </a:t>
            </a:r>
            <a:r>
              <a:rPr lang="en-GB" b="1" dirty="0">
                <a:solidFill>
                  <a:srgbClr val="000000"/>
                </a:solidFill>
                <a:latin typeface="Cambria" panose="02040503050406030204" pitchFamily="18" charset="0"/>
                <a:ea typeface="Cambria" panose="02040503050406030204" pitchFamily="18" charset="0"/>
              </a:rPr>
              <a:t>incorrectly</a:t>
            </a:r>
            <a:r>
              <a:rPr lang="en-GB" dirty="0">
                <a:solidFill>
                  <a:srgbClr val="000000"/>
                </a:solidFill>
                <a:latin typeface="Cambria" panose="02040503050406030204" pitchFamily="18" charset="0"/>
                <a:ea typeface="Cambria" panose="02040503050406030204" pitchFamily="18" charset="0"/>
              </a:rPr>
              <a:t>.</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11642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fontScale="90000"/>
          </a:bodyPr>
          <a:lstStyle/>
          <a:p>
            <a:pPr algn="l"/>
            <a:r>
              <a:rPr lang="en-US" sz="5400" b="1" dirty="0">
                <a:latin typeface="Cambria" panose="02040503050406030204" pitchFamily="18" charset="0"/>
                <a:ea typeface="Cambria" panose="02040503050406030204" pitchFamily="18" charset="0"/>
              </a:rPr>
              <a:t>Model Evaluation - Logistic Regression</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5" name="Picture 4">
            <a:extLst>
              <a:ext uri="{FF2B5EF4-FFF2-40B4-BE49-F238E27FC236}">
                <a16:creationId xmlns:a16="http://schemas.microsoft.com/office/drawing/2014/main" id="{48011FE6-520D-1BE9-C119-2E4881F1E3E6}"/>
              </a:ext>
            </a:extLst>
          </p:cNvPr>
          <p:cNvPicPr>
            <a:picLocks noChangeAspect="1"/>
          </p:cNvPicPr>
          <p:nvPr/>
        </p:nvPicPr>
        <p:blipFill rotWithShape="1">
          <a:blip r:embed="rId5"/>
          <a:srcRect b="54510"/>
          <a:stretch/>
        </p:blipFill>
        <p:spPr>
          <a:xfrm>
            <a:off x="28575" y="1609855"/>
            <a:ext cx="3869986" cy="2828795"/>
          </a:xfrm>
          <a:prstGeom prst="rect">
            <a:avLst/>
          </a:prstGeom>
        </p:spPr>
      </p:pic>
      <p:pic>
        <p:nvPicPr>
          <p:cNvPr id="7" name="Picture 6">
            <a:extLst>
              <a:ext uri="{FF2B5EF4-FFF2-40B4-BE49-F238E27FC236}">
                <a16:creationId xmlns:a16="http://schemas.microsoft.com/office/drawing/2014/main" id="{65979833-4148-14D9-87AA-E94FCAB3E5D8}"/>
              </a:ext>
            </a:extLst>
          </p:cNvPr>
          <p:cNvPicPr>
            <a:picLocks noChangeAspect="1"/>
          </p:cNvPicPr>
          <p:nvPr/>
        </p:nvPicPr>
        <p:blipFill rotWithShape="1">
          <a:blip r:embed="rId5"/>
          <a:srcRect t="49999"/>
          <a:stretch/>
        </p:blipFill>
        <p:spPr>
          <a:xfrm>
            <a:off x="7406326" y="1902409"/>
            <a:ext cx="3897980" cy="3131743"/>
          </a:xfrm>
          <a:prstGeom prst="rect">
            <a:avLst/>
          </a:prstGeom>
        </p:spPr>
      </p:pic>
      <p:pic>
        <p:nvPicPr>
          <p:cNvPr id="10" name="Picture 9">
            <a:extLst>
              <a:ext uri="{FF2B5EF4-FFF2-40B4-BE49-F238E27FC236}">
                <a16:creationId xmlns:a16="http://schemas.microsoft.com/office/drawing/2014/main" id="{D9171D5C-DA20-1A2A-7717-21F548FCCC32}"/>
              </a:ext>
            </a:extLst>
          </p:cNvPr>
          <p:cNvPicPr>
            <a:picLocks noChangeAspect="1"/>
          </p:cNvPicPr>
          <p:nvPr/>
        </p:nvPicPr>
        <p:blipFill rotWithShape="1">
          <a:blip r:embed="rId6"/>
          <a:srcRect l="11585" b="27339"/>
          <a:stretch/>
        </p:blipFill>
        <p:spPr>
          <a:xfrm>
            <a:off x="3155730" y="1785430"/>
            <a:ext cx="4341384" cy="4191426"/>
          </a:xfrm>
          <a:prstGeom prst="rect">
            <a:avLst/>
          </a:prstGeom>
        </p:spPr>
      </p:pic>
      <p:pic>
        <p:nvPicPr>
          <p:cNvPr id="12" name="Picture 11">
            <a:extLst>
              <a:ext uri="{FF2B5EF4-FFF2-40B4-BE49-F238E27FC236}">
                <a16:creationId xmlns:a16="http://schemas.microsoft.com/office/drawing/2014/main" id="{EA72ABFD-EA40-AE79-5047-E6203A007290}"/>
              </a:ext>
            </a:extLst>
          </p:cNvPr>
          <p:cNvPicPr>
            <a:picLocks noChangeAspect="1"/>
          </p:cNvPicPr>
          <p:nvPr/>
        </p:nvPicPr>
        <p:blipFill rotWithShape="1">
          <a:blip r:embed="rId6"/>
          <a:srcRect l="11431" t="75800" r="42370"/>
          <a:stretch/>
        </p:blipFill>
        <p:spPr>
          <a:xfrm>
            <a:off x="103787" y="4416810"/>
            <a:ext cx="2883253" cy="1774292"/>
          </a:xfrm>
          <a:prstGeom prst="rect">
            <a:avLst/>
          </a:prstGeom>
        </p:spPr>
      </p:pic>
    </p:spTree>
    <p:extLst>
      <p:ext uri="{BB962C8B-B14F-4D97-AF65-F5344CB8AC3E}">
        <p14:creationId xmlns:p14="http://schemas.microsoft.com/office/powerpoint/2010/main" val="42062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1026" name="Picture 2">
            <a:extLst>
              <a:ext uri="{FF2B5EF4-FFF2-40B4-BE49-F238E27FC236}">
                <a16:creationId xmlns:a16="http://schemas.microsoft.com/office/drawing/2014/main" id="{06C0E6B8-4AD4-659C-D35F-7D79BF953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337128" y="5929007"/>
            <a:ext cx="849705" cy="8696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2361727-C919-0AE1-F183-F131EFD73651}"/>
              </a:ext>
            </a:extLst>
          </p:cNvPr>
          <p:cNvSpPr>
            <a:spLocks noGrp="1"/>
          </p:cNvSpPr>
          <p:nvPr>
            <p:ph type="ctrTitle"/>
          </p:nvPr>
        </p:nvSpPr>
        <p:spPr>
          <a:xfrm>
            <a:off x="3122894" y="183770"/>
            <a:ext cx="6025358" cy="677108"/>
          </a:xfrm>
        </p:spPr>
        <p:txBody>
          <a:bodyPr lIns="0" tIns="0" rIns="0" bIns="0" rtlCol="0" anchor="t">
            <a:spAutoFit/>
          </a:bodyPr>
          <a:lstStyle/>
          <a:p>
            <a:pPr defTabSz="594360">
              <a:lnSpc>
                <a:spcPct val="100000"/>
              </a:lnSpc>
            </a:pPr>
            <a:r>
              <a:rPr lang="en-GB" sz="4400" b="1" kern="1200" dirty="0">
                <a:latin typeface="Cambria" panose="02040503050406030204" pitchFamily="18" charset="0"/>
                <a:ea typeface="Cambria" panose="02040503050406030204" pitchFamily="18" charset="0"/>
              </a:rPr>
              <a:t>Introduction</a:t>
            </a:r>
            <a:endParaRPr lang="en-GB" sz="7200" dirty="0">
              <a:latin typeface="Cambria" panose="02040503050406030204" pitchFamily="18" charset="0"/>
              <a:ea typeface="Cambria" panose="02040503050406030204" pitchFamily="18" charset="0"/>
            </a:endParaRPr>
          </a:p>
        </p:txBody>
      </p:sp>
      <p:sp>
        <p:nvSpPr>
          <p:cNvPr id="8" name="Title 1">
            <a:extLst>
              <a:ext uri="{FF2B5EF4-FFF2-40B4-BE49-F238E27FC236}">
                <a16:creationId xmlns:a16="http://schemas.microsoft.com/office/drawing/2014/main" id="{167F0AE6-8A44-49B7-DDD8-B7926B4ABDE5}"/>
              </a:ext>
            </a:extLst>
          </p:cNvPr>
          <p:cNvSpPr txBox="1">
            <a:spLocks/>
          </p:cNvSpPr>
          <p:nvPr/>
        </p:nvSpPr>
        <p:spPr>
          <a:xfrm>
            <a:off x="83490" y="1087583"/>
            <a:ext cx="11967002" cy="8002191"/>
          </a:xfrm>
          <a:prstGeom prst="rect">
            <a:avLst/>
          </a:prstGeom>
        </p:spPr>
        <p:txBody>
          <a:bodyPr vert="horz" wrap="square" lIns="0" tIns="0" rIns="0" bIns="0" numCol="2"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indent="-255588" algn="l">
              <a:lnSpc>
                <a:spcPct val="100000"/>
              </a:lnSpc>
              <a:buFont typeface="Wingdings" panose="05000000000000000000" pitchFamily="2" charset="2"/>
              <a:buChar char="§"/>
            </a:pPr>
            <a:r>
              <a:rPr lang="en-GB" sz="1800" b="1" i="0" dirty="0">
                <a:effectLst/>
                <a:latin typeface="Cambria" panose="02040503050406030204" pitchFamily="18" charset="0"/>
                <a:ea typeface="Cambria" panose="02040503050406030204" pitchFamily="18" charset="0"/>
              </a:rPr>
              <a:t>Loyalty Partner Business Overview</a:t>
            </a:r>
            <a:r>
              <a:rPr lang="en-GB" sz="1800" b="0" i="0" dirty="0">
                <a:effectLst/>
                <a:latin typeface="Cambria" panose="02040503050406030204" pitchFamily="18" charset="0"/>
                <a:ea typeface="Cambria" panose="02040503050406030204" pitchFamily="18" charset="0"/>
              </a:rPr>
              <a:t>: We are working with a successful business partner that operates a loyalty reward system. Customers accumulate points through various means, such as flights or purchases from affiliated partners like Tesco or Apple. These points can then be redeemed to book flights, hotels, or rent a car.</a:t>
            </a:r>
            <a:endParaRPr lang="en-GB" sz="1800" dirty="0">
              <a:latin typeface="Cambria" panose="02040503050406030204" pitchFamily="18" charset="0"/>
              <a:ea typeface="Cambria" panose="02040503050406030204" pitchFamily="18" charset="0"/>
            </a:endParaRPr>
          </a:p>
          <a:p>
            <a:pPr marL="269875" indent="-255588" algn="l">
              <a:lnSpc>
                <a:spcPct val="100000"/>
              </a:lnSpc>
            </a:pPr>
            <a:endParaRPr lang="en-GB" sz="1800" b="0" i="0" dirty="0">
              <a:effectLst/>
              <a:latin typeface="Cambria" panose="02040503050406030204" pitchFamily="18" charset="0"/>
              <a:ea typeface="Cambria" panose="02040503050406030204" pitchFamily="18" charset="0"/>
            </a:endParaRPr>
          </a:p>
          <a:p>
            <a:pPr marL="269875" indent="-255588" algn="l">
              <a:lnSpc>
                <a:spcPct val="100000"/>
              </a:lnSpc>
            </a:pPr>
            <a:endParaRPr lang="en-GB" sz="700" b="0" i="0" dirty="0">
              <a:effectLst/>
              <a:latin typeface="Cambria" panose="02040503050406030204" pitchFamily="18" charset="0"/>
              <a:ea typeface="Cambria" panose="02040503050406030204" pitchFamily="18" charset="0"/>
            </a:endParaRPr>
          </a:p>
          <a:p>
            <a:pPr marL="269875" indent="-255588" algn="l">
              <a:lnSpc>
                <a:spcPct val="100000"/>
              </a:lnSpc>
              <a:buFont typeface="Wingdings" panose="05000000000000000000" pitchFamily="2" charset="2"/>
              <a:buChar char="§"/>
            </a:pPr>
            <a:r>
              <a:rPr lang="en-GB" sz="1800" b="1" i="0" dirty="0">
                <a:effectLst/>
                <a:latin typeface="Cambria" panose="02040503050406030204" pitchFamily="18" charset="0"/>
                <a:ea typeface="Cambria" panose="02040503050406030204" pitchFamily="18" charset="0"/>
              </a:rPr>
              <a:t>Collections Definition</a:t>
            </a:r>
            <a:r>
              <a:rPr lang="en-GB" sz="1800" b="0" i="0" dirty="0">
                <a:effectLst/>
                <a:latin typeface="Cambria" panose="02040503050406030204" pitchFamily="18" charset="0"/>
                <a:ea typeface="Cambria" panose="02040503050406030204" pitchFamily="18" charset="0"/>
              </a:rPr>
              <a:t>: A collection refers to the addition of loyalty points to a customer's balance. This can happen when a customer makes a purchase from a partner store or participates in an affiliated program. Every interaction that leads to the accrual of points is considered a 'collection’.</a:t>
            </a:r>
          </a:p>
          <a:p>
            <a:pPr marL="269875" indent="-255588" algn="l">
              <a:lnSpc>
                <a:spcPct val="100000"/>
              </a:lnSpc>
            </a:pPr>
            <a:endParaRPr lang="en-GB" sz="1800" b="1" dirty="0">
              <a:latin typeface="Cambria" panose="02040503050406030204" pitchFamily="18" charset="0"/>
              <a:ea typeface="Cambria" panose="02040503050406030204" pitchFamily="18" charset="0"/>
            </a:endParaRPr>
          </a:p>
          <a:p>
            <a:pPr marL="269875" indent="-255588" algn="l">
              <a:lnSpc>
                <a:spcPct val="100000"/>
              </a:lnSpc>
            </a:pPr>
            <a:endParaRPr lang="en-GB" sz="800" b="1" i="0" dirty="0">
              <a:effectLst/>
              <a:latin typeface="Cambria" panose="02040503050406030204" pitchFamily="18" charset="0"/>
              <a:ea typeface="Cambria" panose="02040503050406030204" pitchFamily="18" charset="0"/>
            </a:endParaRPr>
          </a:p>
          <a:p>
            <a:pPr marL="269875" indent="-255588" algn="l">
              <a:lnSpc>
                <a:spcPct val="100000"/>
              </a:lnSpc>
              <a:buFont typeface="Wingdings" panose="05000000000000000000" pitchFamily="2" charset="2"/>
              <a:buChar char="§"/>
            </a:pPr>
            <a:r>
              <a:rPr lang="en-GB" sz="1800" b="1" i="0" dirty="0">
                <a:effectLst/>
                <a:latin typeface="Cambria" panose="02040503050406030204" pitchFamily="18" charset="0"/>
                <a:ea typeface="Cambria" panose="02040503050406030204" pitchFamily="18" charset="0"/>
              </a:rPr>
              <a:t>Redemptions Definition</a:t>
            </a:r>
            <a:r>
              <a:rPr lang="en-GB" sz="1800" b="0" i="0" dirty="0">
                <a:effectLst/>
                <a:latin typeface="Cambria" panose="02040503050406030204" pitchFamily="18" charset="0"/>
                <a:ea typeface="Cambria" panose="02040503050406030204" pitchFamily="18" charset="0"/>
              </a:rPr>
              <a:t>: Redemption involves the utilization of the loyalty points from a customer's balance. For example, a customer may redeem a certain number of points to book a flight. The redeemed points are then subtracted from the customer's balance.</a:t>
            </a:r>
          </a:p>
          <a:p>
            <a:pPr marL="14287" algn="l">
              <a:lnSpc>
                <a:spcPct val="100000"/>
              </a:lnSpc>
            </a:pPr>
            <a:endParaRPr lang="en-GB" sz="1800" b="0" i="0" dirty="0">
              <a:effectLst/>
              <a:latin typeface="Cambria" panose="02040503050406030204" pitchFamily="18" charset="0"/>
              <a:ea typeface="Cambria" panose="02040503050406030204" pitchFamily="18" charset="0"/>
            </a:endParaRPr>
          </a:p>
          <a:p>
            <a:pPr algn="l">
              <a:lnSpc>
                <a:spcPct val="100000"/>
              </a:lnSpc>
            </a:pPr>
            <a:endParaRPr lang="en-GB" sz="1800" b="0" i="0" dirty="0">
              <a:effectLst/>
              <a:latin typeface="Cambria" panose="02040503050406030204" pitchFamily="18" charset="0"/>
              <a:ea typeface="Cambria" panose="02040503050406030204" pitchFamily="18" charset="0"/>
            </a:endParaRPr>
          </a:p>
          <a:p>
            <a:pPr marL="342900" indent="-342900" algn="l">
              <a:lnSpc>
                <a:spcPct val="100000"/>
              </a:lnSpc>
              <a:buFont typeface="Wingdings" panose="05000000000000000000" pitchFamily="2" charset="2"/>
              <a:buChar char="§"/>
            </a:pPr>
            <a:endParaRPr lang="en-GB" sz="1800" dirty="0">
              <a:latin typeface="Cambria" panose="02040503050406030204" pitchFamily="18" charset="0"/>
              <a:ea typeface="Cambria" panose="02040503050406030204" pitchFamily="18" charset="0"/>
            </a:endParaRPr>
          </a:p>
          <a:p>
            <a:pPr marL="342900" indent="-342900" algn="l">
              <a:lnSpc>
                <a:spcPct val="100000"/>
              </a:lnSpc>
              <a:buFont typeface="Wingdings" panose="05000000000000000000" pitchFamily="2" charset="2"/>
              <a:buChar char="§"/>
            </a:pPr>
            <a:endParaRPr lang="en-GB" sz="1800" b="0" i="0" dirty="0">
              <a:effectLst/>
              <a:latin typeface="Cambria" panose="02040503050406030204" pitchFamily="18" charset="0"/>
              <a:ea typeface="Cambria" panose="02040503050406030204" pitchFamily="18" charset="0"/>
            </a:endParaRPr>
          </a:p>
          <a:p>
            <a:pPr marL="342900" indent="-342900" algn="l">
              <a:lnSpc>
                <a:spcPct val="100000"/>
              </a:lnSpc>
              <a:buFont typeface="Wingdings" panose="05000000000000000000" pitchFamily="2" charset="2"/>
              <a:buChar char="§"/>
            </a:pPr>
            <a:endParaRPr lang="en-GB" sz="1800" b="0" i="0" dirty="0">
              <a:effectLst/>
              <a:latin typeface="Cambria" panose="02040503050406030204" pitchFamily="18" charset="0"/>
              <a:ea typeface="Cambria" panose="02040503050406030204" pitchFamily="18" charset="0"/>
            </a:endParaRPr>
          </a:p>
          <a:p>
            <a:pPr algn="l">
              <a:lnSpc>
                <a:spcPct val="100000"/>
              </a:lnSpc>
            </a:pPr>
            <a:endParaRPr lang="en-GB" sz="1800" b="0" i="0" dirty="0">
              <a:effectLst/>
              <a:latin typeface="Cambria" panose="02040503050406030204" pitchFamily="18" charset="0"/>
              <a:ea typeface="Cambria" panose="02040503050406030204" pitchFamily="18" charset="0"/>
            </a:endParaRPr>
          </a:p>
          <a:p>
            <a:pPr algn="l">
              <a:lnSpc>
                <a:spcPct val="100000"/>
              </a:lnSpc>
            </a:pPr>
            <a:endParaRPr lang="en-GB" sz="1800" dirty="0">
              <a:latin typeface="Cambria" panose="02040503050406030204" pitchFamily="18" charset="0"/>
              <a:ea typeface="Cambria" panose="02040503050406030204" pitchFamily="18" charset="0"/>
            </a:endParaRPr>
          </a:p>
          <a:p>
            <a:pPr algn="l">
              <a:lnSpc>
                <a:spcPct val="100000"/>
              </a:lnSpc>
            </a:pPr>
            <a:endParaRPr lang="en-GB" sz="1800" b="0" i="0" dirty="0">
              <a:effectLst/>
              <a:latin typeface="Cambria" panose="02040503050406030204" pitchFamily="18" charset="0"/>
              <a:ea typeface="Cambria" panose="02040503050406030204" pitchFamily="18" charset="0"/>
            </a:endParaRPr>
          </a:p>
          <a:p>
            <a:pPr algn="l">
              <a:lnSpc>
                <a:spcPct val="100000"/>
              </a:lnSpc>
            </a:pPr>
            <a:endParaRPr lang="en-GB" sz="1800" dirty="0">
              <a:latin typeface="Cambria" panose="02040503050406030204" pitchFamily="18" charset="0"/>
              <a:ea typeface="Cambria" panose="02040503050406030204" pitchFamily="18" charset="0"/>
            </a:endParaRPr>
          </a:p>
          <a:p>
            <a:pPr marL="87312" algn="l">
              <a:lnSpc>
                <a:spcPct val="100000"/>
              </a:lnSpc>
            </a:pPr>
            <a:endParaRPr lang="en-GB" sz="1800" b="1" dirty="0">
              <a:latin typeface="Cambria" panose="02040503050406030204" pitchFamily="18" charset="0"/>
              <a:ea typeface="Cambria" panose="02040503050406030204" pitchFamily="18" charset="0"/>
            </a:endParaRPr>
          </a:p>
          <a:p>
            <a:pPr marL="87312" algn="l">
              <a:lnSpc>
                <a:spcPct val="100000"/>
              </a:lnSpc>
            </a:pPr>
            <a:endParaRPr lang="en-GB" sz="1200" b="1" dirty="0">
              <a:latin typeface="Cambria" panose="02040503050406030204" pitchFamily="18" charset="0"/>
              <a:ea typeface="Cambria" panose="02040503050406030204" pitchFamily="18" charset="0"/>
            </a:endParaRPr>
          </a:p>
          <a:p>
            <a:pPr marL="87312" algn="l">
              <a:lnSpc>
                <a:spcPct val="100000"/>
              </a:lnSpc>
            </a:pPr>
            <a:endParaRPr lang="en-GB" sz="1200" b="1" dirty="0">
              <a:latin typeface="Cambria" panose="02040503050406030204" pitchFamily="18" charset="0"/>
              <a:ea typeface="Cambria" panose="02040503050406030204" pitchFamily="18" charset="0"/>
            </a:endParaRPr>
          </a:p>
          <a:p>
            <a:pPr marL="342900" indent="-255588" algn="l">
              <a:lnSpc>
                <a:spcPct val="100000"/>
              </a:lnSpc>
              <a:buFont typeface="Wingdings" panose="05000000000000000000" pitchFamily="2" charset="2"/>
              <a:buChar char="§"/>
            </a:pPr>
            <a:r>
              <a:rPr lang="en-GB" sz="1800" b="1" i="0" dirty="0">
                <a:effectLst/>
                <a:latin typeface="Cambria" panose="02040503050406030204" pitchFamily="18" charset="0"/>
                <a:ea typeface="Cambria" panose="02040503050406030204" pitchFamily="18" charset="0"/>
              </a:rPr>
              <a:t>Concept of Lapse</a:t>
            </a:r>
            <a:r>
              <a:rPr lang="en-GB" sz="1800" b="0" i="0" dirty="0">
                <a:effectLst/>
                <a:latin typeface="Cambria" panose="02040503050406030204" pitchFamily="18" charset="0"/>
                <a:ea typeface="Cambria" panose="02040503050406030204" pitchFamily="18" charset="0"/>
              </a:rPr>
              <a:t>: A customer is deemed to have 'lapsed' if they have not collected or redeemed any points for a consecutive 12-month period. For instance, if a customer last collected points in April 2015 and then didn't engage in collection or redemption until May 2016, they are categorized as lapsed (Active=0, Lapsed=1).</a:t>
            </a:r>
          </a:p>
          <a:p>
            <a:pPr algn="l">
              <a:lnSpc>
                <a:spcPct val="100000"/>
              </a:lnSpc>
            </a:pPr>
            <a:endParaRPr lang="en-GB" sz="1800" b="0" i="0" dirty="0">
              <a:effectLst/>
              <a:latin typeface="Cambria" panose="02040503050406030204" pitchFamily="18" charset="0"/>
              <a:ea typeface="Cambria" panose="02040503050406030204" pitchFamily="18" charset="0"/>
            </a:endParaRPr>
          </a:p>
          <a:p>
            <a:pPr marL="87312" algn="l">
              <a:lnSpc>
                <a:spcPct val="100000"/>
              </a:lnSpc>
            </a:pPr>
            <a:endParaRPr lang="en-GB" sz="900" dirty="0">
              <a:latin typeface="Cambria" panose="02040503050406030204" pitchFamily="18" charset="0"/>
              <a:ea typeface="Cambria" panose="02040503050406030204" pitchFamily="18" charset="0"/>
            </a:endParaRPr>
          </a:p>
          <a:p>
            <a:pPr marL="87312" algn="l">
              <a:lnSpc>
                <a:spcPct val="100000"/>
              </a:lnSpc>
            </a:pPr>
            <a:endParaRPr lang="en-GB" sz="1800" dirty="0">
              <a:latin typeface="Cambria" panose="02040503050406030204" pitchFamily="18" charset="0"/>
              <a:ea typeface="Cambria" panose="02040503050406030204" pitchFamily="18" charset="0"/>
            </a:endParaRPr>
          </a:p>
          <a:p>
            <a:pPr marL="342900" indent="-255588" algn="l">
              <a:lnSpc>
                <a:spcPct val="100000"/>
              </a:lnSpc>
              <a:buFont typeface="Wingdings" panose="05000000000000000000" pitchFamily="2" charset="2"/>
              <a:buChar char="§"/>
            </a:pPr>
            <a:r>
              <a:rPr lang="en-GB" sz="1800" b="1" i="0" dirty="0">
                <a:effectLst/>
                <a:latin typeface="Cambria" panose="02040503050406030204" pitchFamily="18" charset="0"/>
                <a:ea typeface="Cambria" panose="02040503050406030204" pitchFamily="18" charset="0"/>
              </a:rPr>
              <a:t>Importance of Predicting Customer Churn</a:t>
            </a:r>
            <a:r>
              <a:rPr lang="en-GB" sz="1800" b="0" i="0" dirty="0">
                <a:effectLst/>
                <a:latin typeface="Cambria" panose="02040503050406030204" pitchFamily="18" charset="0"/>
                <a:ea typeface="Cambria" panose="02040503050406030204" pitchFamily="18" charset="0"/>
              </a:rPr>
              <a:t>: Understanding and predicting customer churn is crucial for our business partner. It allows us to identify at-risk customers and implement strategies to improve their loyalty. By proactively addressing churn, we can increase customer retention, enhance the customer experience, and ultimately drive revenue growth.</a:t>
            </a:r>
          </a:p>
          <a:p>
            <a:pPr marL="342900" indent="-255588" algn="l">
              <a:lnSpc>
                <a:spcPct val="100000"/>
              </a:lnSpc>
              <a:buFont typeface="Wingdings" panose="05000000000000000000" pitchFamily="2" charset="2"/>
              <a:buChar char="§"/>
            </a:pPr>
            <a:endParaRPr lang="en-GB" sz="1800" b="0" i="0" dirty="0">
              <a:effectLst/>
              <a:latin typeface="Cambria" panose="02040503050406030204" pitchFamily="18" charset="0"/>
              <a:ea typeface="Cambria" panose="02040503050406030204" pitchFamily="18" charset="0"/>
            </a:endParaRPr>
          </a:p>
          <a:p>
            <a:pPr algn="l">
              <a:lnSpc>
                <a:spcPct val="100000"/>
              </a:lnSpc>
            </a:pPr>
            <a:endParaRPr lang="en-GB" sz="1800" dirty="0">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DA9553EF-DB41-9F76-E9E0-5B4EFC231B41}"/>
              </a:ext>
            </a:extLst>
          </p:cNvPr>
          <p:cNvCxnSpPr>
            <a:cxnSpLocks/>
          </p:cNvCxnSpPr>
          <p:nvPr/>
        </p:nvCxnSpPr>
        <p:spPr>
          <a:xfrm flipH="1">
            <a:off x="6058282" y="1201175"/>
            <a:ext cx="29009" cy="5330254"/>
          </a:xfrm>
          <a:prstGeom prst="line">
            <a:avLst/>
          </a:prstGeom>
          <a:ln w="28575">
            <a:solidFill>
              <a:srgbClr val="EF7F86"/>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69753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Building - Decision Tree</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8889" y="1684664"/>
            <a:ext cx="11383362" cy="4355949"/>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next model we employed for this task is the </a:t>
            </a:r>
            <a:r>
              <a:rPr lang="en-GB" b="1" dirty="0">
                <a:solidFill>
                  <a:srgbClr val="000000"/>
                </a:solidFill>
                <a:latin typeface="Cambria" panose="02040503050406030204" pitchFamily="18" charset="0"/>
                <a:ea typeface="Cambria" panose="02040503050406030204" pitchFamily="18" charset="0"/>
              </a:rPr>
              <a:t>Decision Tree model</a:t>
            </a:r>
            <a:r>
              <a:rPr lang="en-GB" dirty="0">
                <a:solidFill>
                  <a:srgbClr val="000000"/>
                </a:solidFill>
                <a:latin typeface="Cambria" panose="02040503050406030204" pitchFamily="18" charset="0"/>
                <a:ea typeface="Cambria" panose="02040503050406030204" pitchFamily="18" charset="0"/>
              </a:rPr>
              <a:t>. The Decision Tree algorithm belongs to the family of supervised learning algorithms which can be used for both classification and regression tasks. Here's a step-by-step overview of the process:</a:t>
            </a:r>
          </a:p>
          <a:p>
            <a:pPr lvl="0">
              <a:lnSpc>
                <a:spcPct val="90000"/>
              </a:lnSpc>
              <a:spcAft>
                <a:spcPts val="600"/>
              </a:spcAft>
              <a:defRPr/>
            </a:pPr>
            <a:endParaRPr lang="en-GB"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Training the Model</a:t>
            </a: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A Decision Tree model was initialized and then trained using the training data. The fit function is used to train the model, which involves learning simple decision rules inferred from the training data.</a:t>
            </a:r>
          </a:p>
          <a:p>
            <a:pPr lvl="0">
              <a:lnSpc>
                <a:spcPct val="90000"/>
              </a:lnSpc>
              <a:spcAft>
                <a:spcPts val="600"/>
              </a:spcAft>
              <a:defRPr/>
            </a:pPr>
            <a:endParaRPr lang="en-GB"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Making Predictions</a:t>
            </a: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After the model was trained, it was used to make predictions on the test data. The predict function was used to predict the labels (active or lapsed) for the test data.</a:t>
            </a:r>
          </a:p>
          <a:p>
            <a:pPr lvl="0">
              <a:lnSpc>
                <a:spcPct val="90000"/>
              </a:lnSpc>
              <a:spcAft>
                <a:spcPts val="600"/>
              </a:spcAft>
              <a:defRPr/>
            </a:pPr>
            <a:endParaRPr lang="en-GB"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In the next slide, we will delve into how the performance of this Decision Tree model was evaluated.</a:t>
            </a: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78124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Evaluation - Decision Tree</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54702" y="1232172"/>
            <a:ext cx="11383362" cy="5422301"/>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performance of the Decision Tree model was evaluated using the previously mentioned metrics:</a:t>
            </a:r>
          </a:p>
          <a:p>
            <a:pPr lvl="0">
              <a:lnSpc>
                <a:spcPct val="90000"/>
              </a:lnSpc>
              <a:spcAft>
                <a:spcPts val="600"/>
              </a:spcAft>
              <a:defRPr/>
            </a:pPr>
            <a:endParaRPr lang="en-GB" sz="4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Accuracy</a:t>
            </a:r>
            <a:r>
              <a:rPr lang="en-GB" dirty="0">
                <a:solidFill>
                  <a:srgbClr val="000000"/>
                </a:solidFill>
                <a:latin typeface="Cambria" panose="02040503050406030204" pitchFamily="18" charset="0"/>
                <a:ea typeface="Cambria" panose="02040503050406030204" pitchFamily="18" charset="0"/>
              </a:rPr>
              <a:t>: The test accuracy of the Decision Tree model was </a:t>
            </a:r>
            <a:r>
              <a:rPr lang="en-GB" b="1" dirty="0">
                <a:solidFill>
                  <a:srgbClr val="000000"/>
                </a:solidFill>
                <a:latin typeface="Cambria" panose="02040503050406030204" pitchFamily="18" charset="0"/>
                <a:ea typeface="Cambria" panose="02040503050406030204" pitchFamily="18" charset="0"/>
              </a:rPr>
              <a:t>78.6%</a:t>
            </a:r>
            <a:r>
              <a:rPr lang="en-GB" dirty="0">
                <a:solidFill>
                  <a:srgbClr val="000000"/>
                </a:solidFill>
                <a:latin typeface="Cambria" panose="02040503050406030204" pitchFamily="18" charset="0"/>
                <a:ea typeface="Cambria" panose="02040503050406030204" pitchFamily="18" charset="0"/>
              </a:rPr>
              <a:t>. This means that the model correctly predicted whether a customer will lapse or not in approximately </a:t>
            </a:r>
            <a:r>
              <a:rPr lang="en-GB" b="1" dirty="0">
                <a:solidFill>
                  <a:srgbClr val="000000"/>
                </a:solidFill>
                <a:latin typeface="Cambria" panose="02040503050406030204" pitchFamily="18" charset="0"/>
                <a:ea typeface="Cambria" panose="02040503050406030204" pitchFamily="18" charset="0"/>
              </a:rPr>
              <a:t>79 out of 100 cases in the test set</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Classification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Report</a:t>
            </a:r>
            <a:r>
              <a:rPr lang="en-GB" dirty="0">
                <a:solidFill>
                  <a:srgbClr val="000000"/>
                </a:solidFill>
                <a:latin typeface="Cambria" panose="02040503050406030204" pitchFamily="18" charset="0"/>
                <a:ea typeface="Cambria" panose="02040503050406030204" pitchFamily="18" charset="0"/>
              </a:rPr>
              <a:t>: Precision</a:t>
            </a:r>
            <a:r>
              <a:rPr lang="en-GB" b="1" dirty="0">
                <a:solidFill>
                  <a:srgbClr val="000000"/>
                </a:solidFill>
                <a:latin typeface="Cambria" panose="02040503050406030204" pitchFamily="18" charset="0"/>
                <a:ea typeface="Cambria" panose="02040503050406030204" pitchFamily="18" charset="0"/>
              </a:rPr>
              <a:t>(79%)</a:t>
            </a:r>
            <a:r>
              <a:rPr lang="en-GB" dirty="0">
                <a:solidFill>
                  <a:srgbClr val="000000"/>
                </a:solidFill>
                <a:latin typeface="Cambria" panose="02040503050406030204" pitchFamily="18" charset="0"/>
                <a:ea typeface="Cambria" panose="02040503050406030204" pitchFamily="18" charset="0"/>
              </a:rPr>
              <a:t>, Recall</a:t>
            </a:r>
            <a:r>
              <a:rPr lang="en-GB" b="1" dirty="0">
                <a:solidFill>
                  <a:srgbClr val="000000"/>
                </a:solidFill>
                <a:latin typeface="Cambria" panose="02040503050406030204" pitchFamily="18" charset="0"/>
                <a:ea typeface="Cambria" panose="02040503050406030204" pitchFamily="18" charset="0"/>
              </a:rPr>
              <a:t>(79%)</a:t>
            </a:r>
            <a:r>
              <a:rPr lang="en-GB" dirty="0">
                <a:solidFill>
                  <a:srgbClr val="000000"/>
                </a:solidFill>
                <a:latin typeface="Cambria" panose="02040503050406030204" pitchFamily="18" charset="0"/>
                <a:ea typeface="Cambria" panose="02040503050406030204" pitchFamily="18" charset="0"/>
              </a:rPr>
              <a:t>, and F1-score</a:t>
            </a:r>
            <a:r>
              <a:rPr lang="en-GB" b="1" dirty="0">
                <a:solidFill>
                  <a:srgbClr val="000000"/>
                </a:solidFill>
                <a:latin typeface="Cambria" panose="02040503050406030204" pitchFamily="18" charset="0"/>
                <a:ea typeface="Cambria" panose="02040503050406030204" pitchFamily="18" charset="0"/>
              </a:rPr>
              <a:t>(79%)</a:t>
            </a:r>
            <a:r>
              <a:rPr lang="en-GB" dirty="0">
                <a:solidFill>
                  <a:srgbClr val="000000"/>
                </a:solidFill>
                <a:latin typeface="Cambria" panose="02040503050406030204" pitchFamily="18" charset="0"/>
                <a:ea typeface="Cambria" panose="02040503050406030204" pitchFamily="18" charset="0"/>
              </a:rPr>
              <a:t> were calculated for both classes.</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Confusion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Matrix</a:t>
            </a:r>
            <a:r>
              <a:rPr lang="en-GB" dirty="0">
                <a:solidFill>
                  <a:srgbClr val="000000"/>
                </a:solidFill>
                <a:latin typeface="Cambria" panose="02040503050406030204" pitchFamily="18" charset="0"/>
                <a:ea typeface="Cambria" panose="02040503050406030204" pitchFamily="18" charset="0"/>
              </a:rPr>
              <a:t>: The confusion matrix provides a breakdown of the predictions by class. It gives a more granular view of the model's performance (see next slide).</a:t>
            </a:r>
          </a:p>
          <a:p>
            <a:pPr lvl="0">
              <a:lnSpc>
                <a:spcPct val="90000"/>
              </a:lnSpc>
              <a:spcAft>
                <a:spcPts val="600"/>
              </a:spcAft>
              <a:defRPr/>
            </a:pPr>
            <a:endParaRPr lang="en-GB" sz="4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ROC Curve and AUC</a:t>
            </a:r>
            <a:r>
              <a:rPr lang="en-GB" dirty="0">
                <a:solidFill>
                  <a:srgbClr val="000000"/>
                </a:solidFill>
                <a:latin typeface="Cambria" panose="02040503050406030204" pitchFamily="18" charset="0"/>
                <a:ea typeface="Cambria" panose="02040503050406030204" pitchFamily="18" charset="0"/>
              </a:rPr>
              <a:t>: The Receiver Operating Characteristic (ROC) curve was plotted, and the Area Under the Curve (AUC) was calculated (</a:t>
            </a:r>
            <a:r>
              <a:rPr lang="en-GB" b="1" dirty="0">
                <a:solidFill>
                  <a:srgbClr val="000000"/>
                </a:solidFill>
                <a:latin typeface="Cambria" panose="02040503050406030204" pitchFamily="18" charset="0"/>
                <a:ea typeface="Cambria" panose="02040503050406030204" pitchFamily="18" charset="0"/>
              </a:rPr>
              <a:t>0.78</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Misclassification Rate</a:t>
            </a:r>
            <a:r>
              <a:rPr lang="en-GB" dirty="0">
                <a:solidFill>
                  <a:srgbClr val="000000"/>
                </a:solidFill>
                <a:latin typeface="Cambria" panose="02040503050406030204" pitchFamily="18" charset="0"/>
                <a:ea typeface="Cambria" panose="02040503050406030204" pitchFamily="18" charset="0"/>
              </a:rPr>
              <a:t>: The Decision Tree model had a misclassification rate of </a:t>
            </a:r>
            <a:r>
              <a:rPr lang="en-GB" b="1" dirty="0">
                <a:solidFill>
                  <a:srgbClr val="000000"/>
                </a:solidFill>
                <a:latin typeface="Cambria" panose="02040503050406030204" pitchFamily="18" charset="0"/>
                <a:ea typeface="Cambria" panose="02040503050406030204" pitchFamily="18" charset="0"/>
              </a:rPr>
              <a:t>21.4%</a:t>
            </a:r>
            <a:r>
              <a:rPr lang="en-GB" dirty="0">
                <a:solidFill>
                  <a:srgbClr val="000000"/>
                </a:solidFill>
                <a:latin typeface="Cambria" panose="02040503050406030204" pitchFamily="18" charset="0"/>
                <a:ea typeface="Cambria" panose="02040503050406030204" pitchFamily="18" charset="0"/>
              </a:rPr>
              <a:t>. This means that in approximately </a:t>
            </a:r>
            <a:r>
              <a:rPr lang="en-GB" b="1" dirty="0">
                <a:solidFill>
                  <a:srgbClr val="000000"/>
                </a:solidFill>
                <a:latin typeface="Cambria" panose="02040503050406030204" pitchFamily="18" charset="0"/>
                <a:ea typeface="Cambria" panose="02040503050406030204" pitchFamily="18" charset="0"/>
              </a:rPr>
              <a:t>21 out of 100 predictions, the model classified the customer status incorrectly</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In summary, while the </a:t>
            </a:r>
            <a:r>
              <a:rPr lang="en-GB" i="1" u="sng" dirty="0">
                <a:solidFill>
                  <a:srgbClr val="000000"/>
                </a:solidFill>
                <a:latin typeface="Cambria" panose="02040503050406030204" pitchFamily="18" charset="0"/>
                <a:ea typeface="Cambria" panose="02040503050406030204" pitchFamily="18" charset="0"/>
              </a:rPr>
              <a:t>Logistic Regression model showed slightly better performance in terms of accuracy and misclassification rate, the Decision Tree model may capture more complex relationships in the data</a:t>
            </a:r>
            <a:r>
              <a:rPr lang="en-GB" dirty="0">
                <a:solidFill>
                  <a:srgbClr val="000000"/>
                </a:solidFill>
                <a:latin typeface="Cambria" panose="02040503050406030204" pitchFamily="18" charset="0"/>
                <a:ea typeface="Cambria" panose="02040503050406030204" pitchFamily="18" charset="0"/>
              </a:rPr>
              <a:t>. However, given its propensity for overfitting, it's important to also consider more complex and robust models like the </a:t>
            </a:r>
            <a:r>
              <a:rPr lang="en-GB" b="1" dirty="0">
                <a:solidFill>
                  <a:srgbClr val="000000"/>
                </a:solidFill>
                <a:latin typeface="Cambria" panose="02040503050406030204" pitchFamily="18" charset="0"/>
                <a:ea typeface="Cambria" panose="02040503050406030204" pitchFamily="18" charset="0"/>
              </a:rPr>
              <a:t>Random Forest</a:t>
            </a:r>
            <a:r>
              <a:rPr lang="en-GB" dirty="0">
                <a:solidFill>
                  <a:srgbClr val="000000"/>
                </a:solidFill>
                <a:latin typeface="Cambria" panose="02040503050406030204" pitchFamily="18" charset="0"/>
                <a:ea typeface="Cambria" panose="02040503050406030204" pitchFamily="18" charset="0"/>
              </a:rPr>
              <a:t>, which we will discuss in the following slides.</a:t>
            </a: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49732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Evaluation - Decision Tree</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6"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5" name="Picture 4">
            <a:extLst>
              <a:ext uri="{FF2B5EF4-FFF2-40B4-BE49-F238E27FC236}">
                <a16:creationId xmlns:a16="http://schemas.microsoft.com/office/drawing/2014/main" id="{D09F070A-33C6-6645-6E88-4C07FD79F303}"/>
              </a:ext>
            </a:extLst>
          </p:cNvPr>
          <p:cNvPicPr>
            <a:picLocks noChangeAspect="1"/>
          </p:cNvPicPr>
          <p:nvPr/>
        </p:nvPicPr>
        <p:blipFill rotWithShape="1">
          <a:blip r:embed="rId5"/>
          <a:srcRect r="20640" b="72242"/>
          <a:stretch/>
        </p:blipFill>
        <p:spPr>
          <a:xfrm>
            <a:off x="591914" y="1612174"/>
            <a:ext cx="4325710" cy="1851574"/>
          </a:xfrm>
          <a:prstGeom prst="rect">
            <a:avLst/>
          </a:prstGeom>
        </p:spPr>
      </p:pic>
      <p:pic>
        <p:nvPicPr>
          <p:cNvPr id="7" name="Picture 6">
            <a:extLst>
              <a:ext uri="{FF2B5EF4-FFF2-40B4-BE49-F238E27FC236}">
                <a16:creationId xmlns:a16="http://schemas.microsoft.com/office/drawing/2014/main" id="{611B7033-B5A8-4CB8-4304-18ADB1DF8A7E}"/>
              </a:ext>
            </a:extLst>
          </p:cNvPr>
          <p:cNvPicPr>
            <a:picLocks noChangeAspect="1"/>
          </p:cNvPicPr>
          <p:nvPr/>
        </p:nvPicPr>
        <p:blipFill rotWithShape="1">
          <a:blip r:embed="rId5"/>
          <a:srcRect l="1939" t="36582"/>
          <a:stretch/>
        </p:blipFill>
        <p:spPr>
          <a:xfrm>
            <a:off x="1106144" y="3463748"/>
            <a:ext cx="3463749" cy="2845549"/>
          </a:xfrm>
          <a:prstGeom prst="rect">
            <a:avLst/>
          </a:prstGeom>
        </p:spPr>
      </p:pic>
      <p:pic>
        <p:nvPicPr>
          <p:cNvPr id="10" name="Picture 9">
            <a:extLst>
              <a:ext uri="{FF2B5EF4-FFF2-40B4-BE49-F238E27FC236}">
                <a16:creationId xmlns:a16="http://schemas.microsoft.com/office/drawing/2014/main" id="{418ADE7D-C1DB-A09C-E6CA-3E32DBD4B9A7}"/>
              </a:ext>
            </a:extLst>
          </p:cNvPr>
          <p:cNvPicPr>
            <a:picLocks noChangeAspect="1"/>
          </p:cNvPicPr>
          <p:nvPr/>
        </p:nvPicPr>
        <p:blipFill rotWithShape="1">
          <a:blip r:embed="rId6"/>
          <a:srcRect l="1020" t="3872" r="1709"/>
          <a:stretch/>
        </p:blipFill>
        <p:spPr>
          <a:xfrm>
            <a:off x="6005671" y="1711326"/>
            <a:ext cx="4832401" cy="4461437"/>
          </a:xfrm>
          <a:prstGeom prst="rect">
            <a:avLst/>
          </a:prstGeom>
        </p:spPr>
      </p:pic>
    </p:spTree>
    <p:extLst>
      <p:ext uri="{BB962C8B-B14F-4D97-AF65-F5344CB8AC3E}">
        <p14:creationId xmlns:p14="http://schemas.microsoft.com/office/powerpoint/2010/main" val="97980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Building - Random Forest</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8889" y="1684664"/>
            <a:ext cx="11383362" cy="4355949"/>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a:t>
            </a:r>
            <a:r>
              <a:rPr lang="en-GB" b="1" dirty="0">
                <a:solidFill>
                  <a:srgbClr val="000000"/>
                </a:solidFill>
                <a:latin typeface="Cambria" panose="02040503050406030204" pitchFamily="18" charset="0"/>
                <a:ea typeface="Cambria" panose="02040503050406030204" pitchFamily="18" charset="0"/>
              </a:rPr>
              <a:t>third model used for this task is the Random Forest model</a:t>
            </a:r>
            <a:r>
              <a:rPr lang="en-GB" dirty="0">
                <a:solidFill>
                  <a:srgbClr val="000000"/>
                </a:solidFill>
                <a:latin typeface="Cambria" panose="02040503050406030204" pitchFamily="18" charset="0"/>
                <a:ea typeface="Cambria" panose="02040503050406030204" pitchFamily="18" charset="0"/>
              </a:rPr>
              <a:t>. The Random Forest algorithm is a type of ensemble learning method, where a group of weak models combine to form a powerful model. Here's a step-by-step overview of the process:</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Preparing the Data</a:t>
            </a: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data preparation process is similar to the previous models. The data is divided into a training set and a test set.</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Training the Model</a:t>
            </a: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A Random Forest model was initialized and then trained using the training data. The fit function is used to train the model, which involves learning the relationship between the independent variables (features) and the dependent variable (customer's state).</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Making Predictions</a:t>
            </a: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After the model was trained, it was used to make predictions on the test data. The predict function was used to predict the labels (active or lapsed) for the test data.</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In the following slides, we will delve into how the performance of this Random Forest model was evaluated.</a:t>
            </a: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425162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Evaluation - Random Forest</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8889" y="1771754"/>
            <a:ext cx="11383362" cy="4355949"/>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performance of the </a:t>
            </a:r>
            <a:r>
              <a:rPr lang="en-GB" b="1" dirty="0">
                <a:solidFill>
                  <a:srgbClr val="000000"/>
                </a:solidFill>
                <a:latin typeface="Cambria" panose="02040503050406030204" pitchFamily="18" charset="0"/>
                <a:ea typeface="Cambria" panose="02040503050406030204" pitchFamily="18" charset="0"/>
              </a:rPr>
              <a:t>Random Forest model </a:t>
            </a:r>
            <a:r>
              <a:rPr lang="en-GB" dirty="0">
                <a:solidFill>
                  <a:srgbClr val="000000"/>
                </a:solidFill>
                <a:latin typeface="Cambria" panose="02040503050406030204" pitchFamily="18" charset="0"/>
                <a:ea typeface="Cambria" panose="02040503050406030204" pitchFamily="18" charset="0"/>
              </a:rPr>
              <a:t>was evaluated using the evaluation metrics:</a:t>
            </a:r>
          </a:p>
          <a:p>
            <a:pPr lvl="0">
              <a:lnSpc>
                <a:spcPct val="90000"/>
              </a:lnSpc>
              <a:spcAft>
                <a:spcPts val="600"/>
              </a:spcAft>
              <a:defRPr/>
            </a:pPr>
            <a:endParaRPr lang="en-GB" sz="3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Accuracy</a:t>
            </a:r>
            <a:r>
              <a:rPr lang="en-GB" dirty="0">
                <a:solidFill>
                  <a:srgbClr val="000000"/>
                </a:solidFill>
                <a:latin typeface="Cambria" panose="02040503050406030204" pitchFamily="18" charset="0"/>
                <a:ea typeface="Cambria" panose="02040503050406030204" pitchFamily="18" charset="0"/>
              </a:rPr>
              <a:t>: The test accuracy of the Random Forest model was </a:t>
            </a:r>
            <a:r>
              <a:rPr lang="en-GB" b="1" dirty="0">
                <a:solidFill>
                  <a:srgbClr val="000000"/>
                </a:solidFill>
                <a:latin typeface="Cambria" panose="02040503050406030204" pitchFamily="18" charset="0"/>
                <a:ea typeface="Cambria" panose="02040503050406030204" pitchFamily="18" charset="0"/>
              </a:rPr>
              <a:t>86%.</a:t>
            </a:r>
            <a:r>
              <a:rPr lang="en-GB" dirty="0">
                <a:solidFill>
                  <a:srgbClr val="000000"/>
                </a:solidFill>
                <a:latin typeface="Cambria" panose="02040503050406030204" pitchFamily="18" charset="0"/>
                <a:ea typeface="Cambria" panose="02040503050406030204" pitchFamily="18" charset="0"/>
              </a:rPr>
              <a:t> This suggests that the model correctly predicted whether a customer will lapse or not in approximately </a:t>
            </a:r>
            <a:r>
              <a:rPr lang="en-GB" b="1" dirty="0">
                <a:solidFill>
                  <a:srgbClr val="000000"/>
                </a:solidFill>
                <a:latin typeface="Cambria" panose="02040503050406030204" pitchFamily="18" charset="0"/>
                <a:ea typeface="Cambria" panose="02040503050406030204" pitchFamily="18" charset="0"/>
              </a:rPr>
              <a:t>86 out of 100 cases in the test set</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7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Classification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Report</a:t>
            </a:r>
            <a:r>
              <a:rPr lang="en-GB" dirty="0">
                <a:solidFill>
                  <a:srgbClr val="000000"/>
                </a:solidFill>
                <a:latin typeface="Cambria" panose="02040503050406030204" pitchFamily="18" charset="0"/>
                <a:ea typeface="Cambria" panose="02040503050406030204" pitchFamily="18" charset="0"/>
              </a:rPr>
              <a:t>: Precision(</a:t>
            </a:r>
            <a:r>
              <a:rPr lang="en-GB" b="1" dirty="0">
                <a:solidFill>
                  <a:srgbClr val="000000"/>
                </a:solidFill>
                <a:latin typeface="Cambria" panose="02040503050406030204" pitchFamily="18" charset="0"/>
                <a:ea typeface="Cambria" panose="02040503050406030204" pitchFamily="18" charset="0"/>
              </a:rPr>
              <a:t>86%</a:t>
            </a:r>
            <a:r>
              <a:rPr lang="en-GB" dirty="0">
                <a:solidFill>
                  <a:srgbClr val="000000"/>
                </a:solidFill>
                <a:latin typeface="Cambria" panose="02040503050406030204" pitchFamily="18" charset="0"/>
                <a:ea typeface="Cambria" panose="02040503050406030204" pitchFamily="18" charset="0"/>
              </a:rPr>
              <a:t>), Recall(</a:t>
            </a:r>
            <a:r>
              <a:rPr lang="en-GB" b="1" dirty="0">
                <a:solidFill>
                  <a:srgbClr val="000000"/>
                </a:solidFill>
                <a:latin typeface="Cambria" panose="02040503050406030204" pitchFamily="18" charset="0"/>
                <a:ea typeface="Cambria" panose="02040503050406030204" pitchFamily="18" charset="0"/>
              </a:rPr>
              <a:t>86%</a:t>
            </a:r>
            <a:r>
              <a:rPr lang="en-GB" dirty="0">
                <a:solidFill>
                  <a:srgbClr val="000000"/>
                </a:solidFill>
                <a:latin typeface="Cambria" panose="02040503050406030204" pitchFamily="18" charset="0"/>
                <a:ea typeface="Cambria" panose="02040503050406030204" pitchFamily="18" charset="0"/>
              </a:rPr>
              <a:t>), and F1-score(</a:t>
            </a:r>
            <a:r>
              <a:rPr lang="en-GB" b="1" dirty="0">
                <a:solidFill>
                  <a:srgbClr val="000000"/>
                </a:solidFill>
                <a:latin typeface="Cambria" panose="02040503050406030204" pitchFamily="18" charset="0"/>
                <a:ea typeface="Cambria" panose="02040503050406030204" pitchFamily="18" charset="0"/>
              </a:rPr>
              <a:t>86%</a:t>
            </a:r>
            <a:r>
              <a:rPr lang="en-GB" dirty="0">
                <a:solidFill>
                  <a:srgbClr val="000000"/>
                </a:solidFill>
                <a:latin typeface="Cambria" panose="02040503050406030204" pitchFamily="18" charset="0"/>
                <a:ea typeface="Cambria" panose="02040503050406030204" pitchFamily="18" charset="0"/>
              </a:rPr>
              <a:t>) were calculated for both 'Active' and 'Lapsed' classes.</a:t>
            </a:r>
          </a:p>
          <a:p>
            <a:pPr lvl="0">
              <a:lnSpc>
                <a:spcPct val="90000"/>
              </a:lnSpc>
              <a:spcAft>
                <a:spcPts val="600"/>
              </a:spcAft>
              <a:defRPr/>
            </a:pPr>
            <a:endParaRPr lang="en-GB" sz="6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Confusion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Matrix</a:t>
            </a:r>
            <a:r>
              <a:rPr lang="en-GB" dirty="0">
                <a:solidFill>
                  <a:srgbClr val="000000"/>
                </a:solidFill>
                <a:latin typeface="Cambria" panose="02040503050406030204" pitchFamily="18" charset="0"/>
                <a:ea typeface="Cambria" panose="02040503050406030204" pitchFamily="18" charset="0"/>
              </a:rPr>
              <a:t>: The confusion matrix provides a breakdown of the predictions by class. It gives a more granular view of the model's performance.</a:t>
            </a:r>
          </a:p>
          <a:p>
            <a:pPr lvl="0">
              <a:lnSpc>
                <a:spcPct val="90000"/>
              </a:lnSpc>
              <a:spcAft>
                <a:spcPts val="600"/>
              </a:spcAft>
              <a:defRPr/>
            </a:pPr>
            <a:endParaRPr lang="en-GB" sz="7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ROC Curve and AUC</a:t>
            </a:r>
            <a:r>
              <a:rPr lang="en-GB" dirty="0">
                <a:solidFill>
                  <a:srgbClr val="000000"/>
                </a:solidFill>
                <a:latin typeface="Cambria" panose="02040503050406030204" pitchFamily="18" charset="0"/>
                <a:ea typeface="Cambria" panose="02040503050406030204" pitchFamily="18" charset="0"/>
              </a:rPr>
              <a:t>: The Receiver Operating Characteristic (ROC) curve was plotted, and the Area Under the Curve (AUC) was calculated (</a:t>
            </a:r>
            <a:r>
              <a:rPr lang="en-GB" b="1" dirty="0">
                <a:solidFill>
                  <a:srgbClr val="000000"/>
                </a:solidFill>
                <a:latin typeface="Cambria" panose="02040503050406030204" pitchFamily="18" charset="0"/>
                <a:ea typeface="Cambria" panose="02040503050406030204" pitchFamily="18" charset="0"/>
              </a:rPr>
              <a:t>0.92</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6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Misclassification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b</a:t>
            </a:r>
            <a:r>
              <a:rPr lang="en-GB" dirty="0">
                <a:solidFill>
                  <a:srgbClr val="000000"/>
                </a:solidFill>
                <a:latin typeface="Cambria" panose="02040503050406030204" pitchFamily="18" charset="0"/>
                <a:ea typeface="Cambria" panose="02040503050406030204" pitchFamily="18" charset="0"/>
              </a:rPr>
              <a:t>: The Random Forest model had a misclassification rate of </a:t>
            </a:r>
            <a:r>
              <a:rPr lang="en-GB" b="1" dirty="0">
                <a:solidFill>
                  <a:srgbClr val="000000"/>
                </a:solidFill>
                <a:latin typeface="Cambria" panose="02040503050406030204" pitchFamily="18" charset="0"/>
                <a:ea typeface="Cambria" panose="02040503050406030204" pitchFamily="18" charset="0"/>
              </a:rPr>
              <a:t>14%</a:t>
            </a:r>
            <a:r>
              <a:rPr lang="en-GB" dirty="0">
                <a:solidFill>
                  <a:srgbClr val="000000"/>
                </a:solidFill>
                <a:latin typeface="Cambria" panose="02040503050406030204" pitchFamily="18" charset="0"/>
                <a:ea typeface="Cambria" panose="02040503050406030204" pitchFamily="18" charset="0"/>
              </a:rPr>
              <a:t>. This means that in approximately </a:t>
            </a:r>
            <a:r>
              <a:rPr lang="en-GB" b="1" dirty="0">
                <a:solidFill>
                  <a:srgbClr val="000000"/>
                </a:solidFill>
                <a:latin typeface="Cambria" panose="02040503050406030204" pitchFamily="18" charset="0"/>
                <a:ea typeface="Cambria" panose="02040503050406030204" pitchFamily="18" charset="0"/>
              </a:rPr>
              <a:t>14 out of 100 predictions, the model classified the customer status incorrectly</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6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Based on these metrics, the Random Forest model showed better performance in terms of accuracy and misclassification rate compared to the Logistic Regression and Decision Tree models.</a:t>
            </a: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29956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rmAutofit/>
          </a:bodyPr>
          <a:lstStyle/>
          <a:p>
            <a:pPr algn="l"/>
            <a:r>
              <a:rPr lang="en-US" sz="5400" b="1" dirty="0">
                <a:latin typeface="Cambria" panose="02040503050406030204" pitchFamily="18" charset="0"/>
                <a:ea typeface="Cambria" panose="02040503050406030204" pitchFamily="18" charset="0"/>
              </a:rPr>
              <a:t>Model Evaluation - Random Forest</a:t>
            </a:r>
            <a:endParaRPr lang="en-US" sz="54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844732"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5" name="Picture 4">
            <a:extLst>
              <a:ext uri="{FF2B5EF4-FFF2-40B4-BE49-F238E27FC236}">
                <a16:creationId xmlns:a16="http://schemas.microsoft.com/office/drawing/2014/main" id="{F9F7CD3D-5BFF-8E12-A467-BC5CF40F5B23}"/>
              </a:ext>
            </a:extLst>
          </p:cNvPr>
          <p:cNvPicPr>
            <a:picLocks noChangeAspect="1"/>
          </p:cNvPicPr>
          <p:nvPr/>
        </p:nvPicPr>
        <p:blipFill rotWithShape="1">
          <a:blip r:embed="rId5"/>
          <a:srcRect r="22534" b="71848"/>
          <a:stretch/>
        </p:blipFill>
        <p:spPr>
          <a:xfrm>
            <a:off x="873307" y="1578718"/>
            <a:ext cx="4386340" cy="2056479"/>
          </a:xfrm>
          <a:prstGeom prst="rect">
            <a:avLst/>
          </a:prstGeom>
        </p:spPr>
      </p:pic>
      <p:pic>
        <p:nvPicPr>
          <p:cNvPr id="7" name="Picture 6">
            <a:extLst>
              <a:ext uri="{FF2B5EF4-FFF2-40B4-BE49-F238E27FC236}">
                <a16:creationId xmlns:a16="http://schemas.microsoft.com/office/drawing/2014/main" id="{054CFFDE-71D5-B91C-E15D-C79AA1FF33D5}"/>
              </a:ext>
            </a:extLst>
          </p:cNvPr>
          <p:cNvPicPr>
            <a:picLocks noChangeAspect="1"/>
          </p:cNvPicPr>
          <p:nvPr/>
        </p:nvPicPr>
        <p:blipFill rotWithShape="1">
          <a:blip r:embed="rId5"/>
          <a:srcRect t="36329"/>
          <a:stretch/>
        </p:blipFill>
        <p:spPr>
          <a:xfrm>
            <a:off x="1644660" y="3520633"/>
            <a:ext cx="3449854" cy="2833808"/>
          </a:xfrm>
          <a:prstGeom prst="rect">
            <a:avLst/>
          </a:prstGeom>
        </p:spPr>
      </p:pic>
      <p:pic>
        <p:nvPicPr>
          <p:cNvPr id="10" name="Picture 9">
            <a:extLst>
              <a:ext uri="{FF2B5EF4-FFF2-40B4-BE49-F238E27FC236}">
                <a16:creationId xmlns:a16="http://schemas.microsoft.com/office/drawing/2014/main" id="{ABA22554-5EE0-41B1-96DF-802D5E798EE9}"/>
              </a:ext>
            </a:extLst>
          </p:cNvPr>
          <p:cNvPicPr>
            <a:picLocks noChangeAspect="1"/>
          </p:cNvPicPr>
          <p:nvPr/>
        </p:nvPicPr>
        <p:blipFill rotWithShape="1">
          <a:blip r:embed="rId6"/>
          <a:srcRect t="2981" b="14366"/>
          <a:stretch/>
        </p:blipFill>
        <p:spPr>
          <a:xfrm>
            <a:off x="5773460" y="1940308"/>
            <a:ext cx="4844412" cy="3733511"/>
          </a:xfrm>
          <a:prstGeom prst="rect">
            <a:avLst/>
          </a:prstGeom>
        </p:spPr>
      </p:pic>
      <p:pic>
        <p:nvPicPr>
          <p:cNvPr id="12" name="Picture 11">
            <a:extLst>
              <a:ext uri="{FF2B5EF4-FFF2-40B4-BE49-F238E27FC236}">
                <a16:creationId xmlns:a16="http://schemas.microsoft.com/office/drawing/2014/main" id="{8C00CC98-6BB1-4AC3-7DF6-A814B6C82076}"/>
              </a:ext>
            </a:extLst>
          </p:cNvPr>
          <p:cNvPicPr>
            <a:picLocks noChangeAspect="1"/>
          </p:cNvPicPr>
          <p:nvPr/>
        </p:nvPicPr>
        <p:blipFill rotWithShape="1">
          <a:blip r:embed="rId6"/>
          <a:srcRect t="93295" r="60197"/>
          <a:stretch/>
        </p:blipFill>
        <p:spPr>
          <a:xfrm>
            <a:off x="2862078" y="1578718"/>
            <a:ext cx="2302106" cy="361590"/>
          </a:xfrm>
          <a:prstGeom prst="rect">
            <a:avLst/>
          </a:prstGeom>
        </p:spPr>
      </p:pic>
      <p:sp>
        <p:nvSpPr>
          <p:cNvPr id="15" name="Rectangle 14">
            <a:extLst>
              <a:ext uri="{FF2B5EF4-FFF2-40B4-BE49-F238E27FC236}">
                <a16:creationId xmlns:a16="http://schemas.microsoft.com/office/drawing/2014/main" id="{C89A4B27-4CF7-F30C-D9D8-34B2981D893C}"/>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Tree>
    <p:extLst>
      <p:ext uri="{BB962C8B-B14F-4D97-AF65-F5344CB8AC3E}">
        <p14:creationId xmlns:p14="http://schemas.microsoft.com/office/powerpoint/2010/main" val="153927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275955"/>
            <a:ext cx="11438911" cy="976362"/>
          </a:xfrm>
        </p:spPr>
        <p:txBody>
          <a:bodyPr vert="horz" lIns="91440" tIns="45720" rIns="91440" bIns="45720" rtlCol="0" anchor="b">
            <a:noAutofit/>
          </a:bodyPr>
          <a:lstStyle/>
          <a:p>
            <a:pPr algn="l"/>
            <a:r>
              <a:rPr lang="en-US" sz="4000" b="1" dirty="0">
                <a:latin typeface="Cambria" panose="02040503050406030204" pitchFamily="18" charset="0"/>
                <a:ea typeface="Cambria" panose="02040503050406030204" pitchFamily="18" charset="0"/>
              </a:rPr>
              <a:t>Model Comparison - Logistic Regression, Decision Tree &amp; Random Forest</a:t>
            </a: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844732"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5" name="Rectangle 14">
            <a:extLst>
              <a:ext uri="{FF2B5EF4-FFF2-40B4-BE49-F238E27FC236}">
                <a16:creationId xmlns:a16="http://schemas.microsoft.com/office/drawing/2014/main" id="{C89A4B27-4CF7-F30C-D9D8-34B2981D893C}"/>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9" name="TextBox 8">
            <a:extLst>
              <a:ext uri="{FF2B5EF4-FFF2-40B4-BE49-F238E27FC236}">
                <a16:creationId xmlns:a16="http://schemas.microsoft.com/office/drawing/2014/main" id="{D128CE86-70B0-12A4-2BDB-42640047860E}"/>
              </a:ext>
            </a:extLst>
          </p:cNvPr>
          <p:cNvSpPr txBox="1"/>
          <p:nvPr/>
        </p:nvSpPr>
        <p:spPr>
          <a:xfrm>
            <a:off x="148045" y="1619024"/>
            <a:ext cx="11181805" cy="4616648"/>
          </a:xfrm>
          <a:prstGeom prst="rect">
            <a:avLst/>
          </a:prstGeom>
          <a:noFill/>
        </p:spPr>
        <p:txBody>
          <a:bodyPr wrap="square">
            <a:spAutoFit/>
          </a:bodyPr>
          <a:lstStyle/>
          <a:p>
            <a:r>
              <a:rPr lang="en-GB" dirty="0">
                <a:latin typeface="Cambria" panose="02040503050406030204" pitchFamily="18" charset="0"/>
                <a:ea typeface="Cambria" panose="02040503050406030204" pitchFamily="18" charset="0"/>
              </a:rPr>
              <a:t>Comparing the three models, we observe that:</a:t>
            </a:r>
          </a:p>
          <a:p>
            <a:endParaRPr lang="en-GB" sz="1400"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 </a:t>
            </a:r>
            <a:r>
              <a:rPr lang="en-GB" b="1" dirty="0">
                <a:latin typeface="Cambria" panose="02040503050406030204" pitchFamily="18" charset="0"/>
                <a:ea typeface="Cambria" panose="02040503050406030204" pitchFamily="18" charset="0"/>
              </a:rPr>
              <a:t>Random Forest model achieved the highest accuracy of 86%,</a:t>
            </a:r>
            <a:r>
              <a:rPr lang="en-GB" dirty="0">
                <a:latin typeface="Cambria" panose="02040503050406030204" pitchFamily="18" charset="0"/>
                <a:ea typeface="Cambria" panose="02040503050406030204" pitchFamily="18" charset="0"/>
              </a:rPr>
              <a:t> followed by the Logistic Regression model at 82.6%, and the Decision Tree model at 78.6%.</a:t>
            </a:r>
          </a:p>
          <a:p>
            <a:endParaRPr lang="en-GB" sz="1400"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 </a:t>
            </a:r>
            <a:r>
              <a:rPr lang="en-GB" b="1" dirty="0">
                <a:latin typeface="Cambria" panose="02040503050406030204" pitchFamily="18" charset="0"/>
                <a:ea typeface="Cambria" panose="02040503050406030204" pitchFamily="18" charset="0"/>
              </a:rPr>
              <a:t>Random Forest model also had the lowest misclassification rate of 14%, </a:t>
            </a:r>
            <a:r>
              <a:rPr lang="en-GB" dirty="0">
                <a:latin typeface="Cambria" panose="02040503050406030204" pitchFamily="18" charset="0"/>
                <a:ea typeface="Cambria" panose="02040503050406030204" pitchFamily="18" charset="0"/>
              </a:rPr>
              <a:t>compared to 17.4% for the Logistic Regression model and 21.4% for the Decision Tree model.</a:t>
            </a:r>
          </a:p>
          <a:p>
            <a:endParaRPr lang="en-GB" sz="1400"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While the Decision Tree and Random Forest models can capture more complex relationships between features, they are more prone to overfitting. Logistic Regression, on the other hand, is simpler and easier to interpret but might not capture all the complex relationships.</a:t>
            </a:r>
          </a:p>
          <a:p>
            <a:endParaRPr lang="en-GB" sz="1400"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In the next step, we will attempt to further optimize the Logistic Regression model through hyperparameter tuning. </a:t>
            </a:r>
          </a:p>
          <a:p>
            <a:endParaRPr lang="en-GB" sz="1400"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 final decision on the best model to use will be made after this step, taking into consideration both the performance metrics and the business context.</a:t>
            </a:r>
          </a:p>
        </p:txBody>
      </p:sp>
    </p:spTree>
    <p:extLst>
      <p:ext uri="{BB962C8B-B14F-4D97-AF65-F5344CB8AC3E}">
        <p14:creationId xmlns:p14="http://schemas.microsoft.com/office/powerpoint/2010/main" val="14657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48045"/>
            <a:ext cx="11438911" cy="668839"/>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Model Building - Optimized Logistic Regression</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37284" y="1530993"/>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463946"/>
            <a:ext cx="476250" cy="79865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B8BE1079-8758-F148-A64A-B1F9177357A7}"/>
              </a:ext>
            </a:extLst>
          </p:cNvPr>
          <p:cNvPicPr>
            <a:picLocks noChangeAspect="1"/>
          </p:cNvPicPr>
          <p:nvPr/>
        </p:nvPicPr>
        <p:blipFill rotWithShape="1">
          <a:blip r:embed="rId3"/>
          <a:srcRect t="17272"/>
          <a:stretch/>
        </p:blipFill>
        <p:spPr>
          <a:xfrm>
            <a:off x="41635" y="795106"/>
            <a:ext cx="11820525" cy="1339574"/>
          </a:xfrm>
          <a:prstGeom prst="rect">
            <a:avLst/>
          </a:prstGeom>
        </p:spPr>
      </p:pic>
      <p:sp>
        <p:nvSpPr>
          <p:cNvPr id="8" name="TextBox 7">
            <a:extLst>
              <a:ext uri="{FF2B5EF4-FFF2-40B4-BE49-F238E27FC236}">
                <a16:creationId xmlns:a16="http://schemas.microsoft.com/office/drawing/2014/main" id="{AA5C36ED-1B2A-7621-C73A-0D042BFA963B}"/>
              </a:ext>
            </a:extLst>
          </p:cNvPr>
          <p:cNvSpPr txBox="1"/>
          <p:nvPr/>
        </p:nvSpPr>
        <p:spPr>
          <a:xfrm>
            <a:off x="79039" y="1284153"/>
            <a:ext cx="11383362" cy="5324882"/>
          </a:xfrm>
          <a:prstGeom prst="rect">
            <a:avLst/>
          </a:prstGeom>
        </p:spPr>
        <p:txBody>
          <a:bodyPr vert="horz" lIns="91440" tIns="45720" rIns="91440" bIns="45720" rtlCol="0" anchor="ctr">
            <a:noAutofit/>
          </a:bodyPr>
          <a:lstStyle/>
          <a:p>
            <a:pPr lvl="0">
              <a:lnSpc>
                <a:spcPct val="90000"/>
              </a:lnSpc>
              <a:spcAft>
                <a:spcPts val="600"/>
              </a:spcAft>
              <a:defRPr/>
            </a:pPr>
            <a:r>
              <a:rPr lang="en-GB" sz="1600" dirty="0">
                <a:solidFill>
                  <a:srgbClr val="000000"/>
                </a:solidFill>
                <a:latin typeface="Cambria" panose="02040503050406030204" pitchFamily="18" charset="0"/>
                <a:ea typeface="Cambria" panose="02040503050406030204" pitchFamily="18" charset="0"/>
              </a:rPr>
              <a:t>An optimized </a:t>
            </a:r>
            <a:r>
              <a:rPr lang="en-GB" sz="1600" b="1" dirty="0">
                <a:solidFill>
                  <a:srgbClr val="000000"/>
                </a:solidFill>
                <a:latin typeface="Cambria" panose="02040503050406030204" pitchFamily="18" charset="0"/>
                <a:ea typeface="Cambria" panose="02040503050406030204" pitchFamily="18" charset="0"/>
              </a:rPr>
              <a:t>Logistic Regression </a:t>
            </a:r>
            <a:r>
              <a:rPr lang="en-GB" sz="1600" dirty="0">
                <a:solidFill>
                  <a:srgbClr val="000000"/>
                </a:solidFill>
                <a:latin typeface="Cambria" panose="02040503050406030204" pitchFamily="18" charset="0"/>
                <a:ea typeface="Cambria" panose="02040503050406030204" pitchFamily="18" charset="0"/>
              </a:rPr>
              <a:t>model was built using a pipeline that includes </a:t>
            </a:r>
            <a:r>
              <a:rPr lang="en-GB" sz="1600" dirty="0" err="1">
                <a:solidFill>
                  <a:srgbClr val="000000"/>
                </a:solidFill>
                <a:latin typeface="Cambria" panose="02040503050406030204" pitchFamily="18" charset="0"/>
                <a:ea typeface="Cambria" panose="02040503050406030204" pitchFamily="18" charset="0"/>
              </a:rPr>
              <a:t>StandardScaler</a:t>
            </a:r>
            <a:r>
              <a:rPr lang="en-GB" sz="1600" dirty="0">
                <a:solidFill>
                  <a:srgbClr val="000000"/>
                </a:solidFill>
                <a:latin typeface="Cambria" panose="02040503050406030204" pitchFamily="18" charset="0"/>
                <a:ea typeface="Cambria" panose="02040503050406030204" pitchFamily="18" charset="0"/>
              </a:rPr>
              <a:t> and </a:t>
            </a:r>
            <a:r>
              <a:rPr lang="en-GB" sz="1600" dirty="0" err="1">
                <a:solidFill>
                  <a:srgbClr val="000000"/>
                </a:solidFill>
                <a:latin typeface="Cambria" panose="02040503050406030204" pitchFamily="18" charset="0"/>
                <a:ea typeface="Cambria" panose="02040503050406030204" pitchFamily="18" charset="0"/>
              </a:rPr>
              <a:t>LogisticRegression</a:t>
            </a:r>
            <a:r>
              <a:rPr lang="en-GB" sz="1600" dirty="0">
                <a:solidFill>
                  <a:srgbClr val="000000"/>
                </a:solidFill>
                <a:latin typeface="Cambria" panose="02040503050406030204" pitchFamily="18" charset="0"/>
                <a:ea typeface="Cambria" panose="02040503050406030204" pitchFamily="18" charset="0"/>
              </a:rPr>
              <a:t>. The model was trained with the training data. A cross-validation was conducted to validate the model's performance. </a:t>
            </a:r>
            <a:r>
              <a:rPr lang="en-GB" sz="1600" dirty="0" err="1">
                <a:solidFill>
                  <a:srgbClr val="000000"/>
                </a:solidFill>
                <a:latin typeface="Cambria" panose="02040503050406030204" pitchFamily="18" charset="0"/>
                <a:ea typeface="Cambria" panose="02040503050406030204" pitchFamily="18" charset="0"/>
              </a:rPr>
              <a:t>GridSearchCV</a:t>
            </a:r>
            <a:r>
              <a:rPr lang="en-GB" sz="1600" dirty="0">
                <a:solidFill>
                  <a:srgbClr val="000000"/>
                </a:solidFill>
                <a:latin typeface="Cambria" panose="02040503050406030204" pitchFamily="18" charset="0"/>
                <a:ea typeface="Cambria" panose="02040503050406030204" pitchFamily="18" charset="0"/>
              </a:rPr>
              <a:t> was then used to find the best parameter 'C' for the Logistic Regression model. The model was retrained using the best parameter found. The process can be expanded upon as follows:</a:t>
            </a:r>
          </a:p>
          <a:p>
            <a:pPr lvl="0">
              <a:lnSpc>
                <a:spcPct val="90000"/>
              </a:lnSpc>
              <a:spcAft>
                <a:spcPts val="600"/>
              </a:spcAft>
              <a:defRPr/>
            </a:pPr>
            <a:endParaRPr lang="en-GB" sz="500" b="1"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b="1" dirty="0">
                <a:solidFill>
                  <a:srgbClr val="000000"/>
                </a:solidFill>
                <a:latin typeface="Cambria" panose="02040503050406030204" pitchFamily="18" charset="0"/>
                <a:ea typeface="Cambria" panose="02040503050406030204" pitchFamily="18" charset="0"/>
              </a:rPr>
              <a:t>Pipeline creation</a:t>
            </a:r>
            <a:r>
              <a:rPr lang="en-GB" sz="1600" dirty="0">
                <a:solidFill>
                  <a:srgbClr val="000000"/>
                </a:solidFill>
                <a:latin typeface="Cambria" panose="02040503050406030204" pitchFamily="18" charset="0"/>
                <a:ea typeface="Cambria" panose="02040503050406030204" pitchFamily="18" charset="0"/>
              </a:rPr>
              <a:t>: The first step in the process is the creation of a pipeline that includes the </a:t>
            </a:r>
            <a:r>
              <a:rPr lang="en-GB" sz="1600" b="1" dirty="0" err="1">
                <a:solidFill>
                  <a:srgbClr val="000000"/>
                </a:solidFill>
                <a:latin typeface="Cambria" panose="02040503050406030204" pitchFamily="18" charset="0"/>
                <a:ea typeface="Cambria" panose="02040503050406030204" pitchFamily="18" charset="0"/>
              </a:rPr>
              <a:t>StandardScaler</a:t>
            </a:r>
            <a:r>
              <a:rPr lang="en-GB" sz="1600" dirty="0">
                <a:solidFill>
                  <a:srgbClr val="000000"/>
                </a:solidFill>
                <a:latin typeface="Cambria" panose="02040503050406030204" pitchFamily="18" charset="0"/>
                <a:ea typeface="Cambria" panose="02040503050406030204" pitchFamily="18" charset="0"/>
              </a:rPr>
              <a:t> and the </a:t>
            </a:r>
            <a:r>
              <a:rPr lang="en-GB" sz="1600" b="1" dirty="0">
                <a:solidFill>
                  <a:srgbClr val="000000"/>
                </a:solidFill>
                <a:latin typeface="Cambria" panose="02040503050406030204" pitchFamily="18" charset="0"/>
                <a:ea typeface="Cambria" panose="02040503050406030204" pitchFamily="18" charset="0"/>
              </a:rPr>
              <a:t>Logistic Regression model</a:t>
            </a:r>
            <a:r>
              <a:rPr lang="en-GB" sz="1600" dirty="0">
                <a:solidFill>
                  <a:srgbClr val="000000"/>
                </a:solidFill>
                <a:latin typeface="Cambria" panose="02040503050406030204" pitchFamily="18" charset="0"/>
                <a:ea typeface="Cambria" panose="02040503050406030204" pitchFamily="18" charset="0"/>
              </a:rPr>
              <a:t>. More specifically, the </a:t>
            </a:r>
            <a:r>
              <a:rPr lang="en-GB" sz="1600" dirty="0" err="1">
                <a:solidFill>
                  <a:srgbClr val="000000"/>
                </a:solidFill>
                <a:latin typeface="Cambria" panose="02040503050406030204" pitchFamily="18" charset="0"/>
                <a:ea typeface="Cambria" panose="02040503050406030204" pitchFamily="18" charset="0"/>
              </a:rPr>
              <a:t>StandardScaler</a:t>
            </a:r>
            <a:r>
              <a:rPr lang="en-GB" sz="1600" dirty="0">
                <a:solidFill>
                  <a:srgbClr val="000000"/>
                </a:solidFill>
                <a:latin typeface="Cambria" panose="02040503050406030204" pitchFamily="18" charset="0"/>
                <a:ea typeface="Cambria" panose="02040503050406030204" pitchFamily="18" charset="0"/>
              </a:rPr>
              <a:t> </a:t>
            </a:r>
            <a:r>
              <a:rPr lang="en-GB" sz="1600" b="1" dirty="0">
                <a:solidFill>
                  <a:srgbClr val="000000"/>
                </a:solidFill>
                <a:latin typeface="Cambria" panose="02040503050406030204" pitchFamily="18" charset="0"/>
                <a:ea typeface="Cambria" panose="02040503050406030204" pitchFamily="18" charset="0"/>
              </a:rPr>
              <a:t>standardizes</a:t>
            </a:r>
            <a:r>
              <a:rPr lang="en-GB" sz="1600" dirty="0">
                <a:solidFill>
                  <a:srgbClr val="000000"/>
                </a:solidFill>
                <a:latin typeface="Cambria" panose="02040503050406030204" pitchFamily="18" charset="0"/>
                <a:ea typeface="Cambria" panose="02040503050406030204" pitchFamily="18" charset="0"/>
              </a:rPr>
              <a:t> </a:t>
            </a:r>
            <a:r>
              <a:rPr lang="en-GB" sz="1600" b="1" dirty="0">
                <a:solidFill>
                  <a:srgbClr val="000000"/>
                </a:solidFill>
                <a:latin typeface="Cambria" panose="02040503050406030204" pitchFamily="18" charset="0"/>
                <a:ea typeface="Cambria" panose="02040503050406030204" pitchFamily="18" charset="0"/>
              </a:rPr>
              <a:t>features</a:t>
            </a:r>
            <a:r>
              <a:rPr lang="en-GB" sz="1600" dirty="0">
                <a:solidFill>
                  <a:srgbClr val="000000"/>
                </a:solidFill>
                <a:latin typeface="Cambria" panose="02040503050406030204" pitchFamily="18" charset="0"/>
                <a:ea typeface="Cambria" panose="02040503050406030204" pitchFamily="18" charset="0"/>
              </a:rPr>
              <a:t> </a:t>
            </a:r>
            <a:r>
              <a:rPr lang="en-GB" sz="1600" i="1" dirty="0">
                <a:solidFill>
                  <a:srgbClr val="000000"/>
                </a:solidFill>
                <a:latin typeface="Cambria" panose="02040503050406030204" pitchFamily="18" charset="0"/>
                <a:ea typeface="Cambria" panose="02040503050406030204" pitchFamily="18" charset="0"/>
              </a:rPr>
              <a:t>by removing the mean and scaling to unit variance.</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b="1" dirty="0">
                <a:solidFill>
                  <a:srgbClr val="000000"/>
                </a:solidFill>
                <a:latin typeface="Cambria" panose="02040503050406030204" pitchFamily="18" charset="0"/>
                <a:ea typeface="Cambria" panose="02040503050406030204" pitchFamily="18" charset="0"/>
              </a:rPr>
              <a:t>Model</a:t>
            </a:r>
            <a:r>
              <a:rPr lang="en-GB" sz="1600" dirty="0">
                <a:solidFill>
                  <a:srgbClr val="000000"/>
                </a:solidFill>
                <a:latin typeface="Cambria" panose="02040503050406030204" pitchFamily="18" charset="0"/>
                <a:ea typeface="Cambria" panose="02040503050406030204" pitchFamily="18" charset="0"/>
              </a:rPr>
              <a:t> </a:t>
            </a:r>
            <a:r>
              <a:rPr lang="en-GB" sz="1600" b="1" dirty="0">
                <a:solidFill>
                  <a:srgbClr val="000000"/>
                </a:solidFill>
                <a:latin typeface="Cambria" panose="02040503050406030204" pitchFamily="18" charset="0"/>
                <a:ea typeface="Cambria" panose="02040503050406030204" pitchFamily="18" charset="0"/>
              </a:rPr>
              <a:t>training</a:t>
            </a:r>
            <a:r>
              <a:rPr lang="en-GB" sz="1600" dirty="0">
                <a:solidFill>
                  <a:srgbClr val="000000"/>
                </a:solidFill>
                <a:latin typeface="Cambria" panose="02040503050406030204" pitchFamily="18" charset="0"/>
                <a:ea typeface="Cambria" panose="02040503050406030204" pitchFamily="18" charset="0"/>
              </a:rPr>
              <a:t>: The pipeline is then used to train the model using the training data. </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b="1" dirty="0">
                <a:solidFill>
                  <a:srgbClr val="000000"/>
                </a:solidFill>
                <a:latin typeface="Cambria" panose="02040503050406030204" pitchFamily="18" charset="0"/>
                <a:ea typeface="Cambria" panose="02040503050406030204" pitchFamily="18" charset="0"/>
              </a:rPr>
              <a:t>Cross-validation</a:t>
            </a:r>
            <a:r>
              <a:rPr lang="en-GB" sz="1600" dirty="0">
                <a:solidFill>
                  <a:srgbClr val="000000"/>
                </a:solidFill>
                <a:latin typeface="Cambria" panose="02040503050406030204" pitchFamily="18" charset="0"/>
                <a:ea typeface="Cambria" panose="02040503050406030204" pitchFamily="18" charset="0"/>
              </a:rPr>
              <a:t>: To ensure that the model generalizes well to new data, cross-validation is performed. This involves splitting the training data into several subsets and training the model multiple times, each time using a different subset as a validation set, while the remaining data is used as training data. This gives a more robust estimate of how the model will perform on unseen data.</a:t>
            </a:r>
          </a:p>
          <a:p>
            <a:pPr lvl="0">
              <a:lnSpc>
                <a:spcPct val="90000"/>
              </a:lnSpc>
              <a:spcAft>
                <a:spcPts val="600"/>
              </a:spcAft>
              <a:defRPr/>
            </a:pPr>
            <a:endParaRPr lang="en-GB" sz="5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1600" b="1" dirty="0">
                <a:solidFill>
                  <a:srgbClr val="000000"/>
                </a:solidFill>
                <a:latin typeface="Cambria" panose="02040503050406030204" pitchFamily="18" charset="0"/>
                <a:ea typeface="Cambria" panose="02040503050406030204" pitchFamily="18" charset="0"/>
              </a:rPr>
              <a:t>Hyperparameter</a:t>
            </a:r>
            <a:r>
              <a:rPr lang="en-GB" sz="1600" dirty="0">
                <a:solidFill>
                  <a:srgbClr val="000000"/>
                </a:solidFill>
                <a:latin typeface="Cambria" panose="02040503050406030204" pitchFamily="18" charset="0"/>
                <a:ea typeface="Cambria" panose="02040503050406030204" pitchFamily="18" charset="0"/>
              </a:rPr>
              <a:t> </a:t>
            </a:r>
            <a:r>
              <a:rPr lang="en-GB" sz="1600" b="1" dirty="0">
                <a:solidFill>
                  <a:srgbClr val="000000"/>
                </a:solidFill>
                <a:latin typeface="Cambria" panose="02040503050406030204" pitchFamily="18" charset="0"/>
                <a:ea typeface="Cambria" panose="02040503050406030204" pitchFamily="18" charset="0"/>
              </a:rPr>
              <a:t>tuning</a:t>
            </a:r>
            <a:r>
              <a:rPr lang="en-GB" sz="1600" dirty="0">
                <a:solidFill>
                  <a:srgbClr val="000000"/>
                </a:solidFill>
                <a:latin typeface="Cambria" panose="02040503050406030204" pitchFamily="18" charset="0"/>
                <a:ea typeface="Cambria" panose="02040503050406030204" pitchFamily="18" charset="0"/>
              </a:rPr>
              <a:t>: </a:t>
            </a:r>
            <a:r>
              <a:rPr lang="en-GB" sz="1600" b="1" dirty="0" err="1">
                <a:solidFill>
                  <a:srgbClr val="000000"/>
                </a:solidFill>
                <a:latin typeface="Cambria" panose="02040503050406030204" pitchFamily="18" charset="0"/>
                <a:ea typeface="Cambria" panose="02040503050406030204" pitchFamily="18" charset="0"/>
              </a:rPr>
              <a:t>GridSearchCV</a:t>
            </a:r>
            <a:r>
              <a:rPr lang="en-GB" sz="1600" dirty="0">
                <a:solidFill>
                  <a:srgbClr val="000000"/>
                </a:solidFill>
                <a:latin typeface="Cambria" panose="02040503050406030204" pitchFamily="18" charset="0"/>
                <a:ea typeface="Cambria" panose="02040503050406030204" pitchFamily="18" charset="0"/>
              </a:rPr>
              <a:t> is used to find the optimal parameter for the Logistic Regression model. </a:t>
            </a:r>
            <a:r>
              <a:rPr lang="en-GB" sz="1600" dirty="0" err="1">
                <a:solidFill>
                  <a:srgbClr val="000000"/>
                </a:solidFill>
                <a:latin typeface="Cambria" panose="02040503050406030204" pitchFamily="18" charset="0"/>
                <a:ea typeface="Cambria" panose="02040503050406030204" pitchFamily="18" charset="0"/>
              </a:rPr>
              <a:t>GridSearchCV</a:t>
            </a:r>
            <a:r>
              <a:rPr lang="en-GB" sz="1600" dirty="0">
                <a:solidFill>
                  <a:srgbClr val="000000"/>
                </a:solidFill>
                <a:latin typeface="Cambria" panose="02040503050406030204" pitchFamily="18" charset="0"/>
                <a:ea typeface="Cambria" panose="02040503050406030204" pitchFamily="18" charset="0"/>
              </a:rPr>
              <a:t> is a method used to tune our model to achieve the best performance. It does this by performing a search over specified parameter values for an estimator. The parameter in question here is 'C' which is the inverse of regularization strength in Logistic Regression. Regularization is a method for preventing overfitting by penalizing high-valued coefficients. Inverse regularization strength 'C' must be a positive float, where smaller values specify stronger regularization.</a:t>
            </a:r>
          </a:p>
          <a:p>
            <a:pPr lvl="0">
              <a:lnSpc>
                <a:spcPct val="90000"/>
              </a:lnSpc>
              <a:spcAft>
                <a:spcPts val="600"/>
              </a:spcAft>
              <a:defRPr/>
            </a:pP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p>
            <a:pPr lvl="0">
              <a:lnSpc>
                <a:spcPct val="90000"/>
              </a:lnSpc>
              <a:spcAft>
                <a:spcPts val="600"/>
              </a:spcAft>
              <a:defRPr/>
            </a:pPr>
            <a:endParaRPr kumimoji="0" lang="en-US"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0515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48045"/>
            <a:ext cx="11754022" cy="668839"/>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Model Evaluation - Optimized Logistic Regression</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37284" y="1530993"/>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463946"/>
            <a:ext cx="476250" cy="79865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B8BE1079-8758-F148-A64A-B1F9177357A7}"/>
              </a:ext>
            </a:extLst>
          </p:cNvPr>
          <p:cNvPicPr>
            <a:picLocks noChangeAspect="1"/>
          </p:cNvPicPr>
          <p:nvPr/>
        </p:nvPicPr>
        <p:blipFill rotWithShape="1">
          <a:blip r:embed="rId3"/>
          <a:srcRect t="17272"/>
          <a:stretch/>
        </p:blipFill>
        <p:spPr>
          <a:xfrm>
            <a:off x="41635" y="795106"/>
            <a:ext cx="11820525" cy="1339574"/>
          </a:xfrm>
          <a:prstGeom prst="rect">
            <a:avLst/>
          </a:prstGeom>
        </p:spPr>
      </p:pic>
      <p:sp>
        <p:nvSpPr>
          <p:cNvPr id="8" name="TextBox 7">
            <a:extLst>
              <a:ext uri="{FF2B5EF4-FFF2-40B4-BE49-F238E27FC236}">
                <a16:creationId xmlns:a16="http://schemas.microsoft.com/office/drawing/2014/main" id="{AA5C36ED-1B2A-7621-C73A-0D042BFA963B}"/>
              </a:ext>
            </a:extLst>
          </p:cNvPr>
          <p:cNvSpPr txBox="1"/>
          <p:nvPr/>
        </p:nvSpPr>
        <p:spPr>
          <a:xfrm>
            <a:off x="106575" y="1103652"/>
            <a:ext cx="11383362" cy="5078042"/>
          </a:xfrm>
          <a:prstGeom prst="rect">
            <a:avLst/>
          </a:prstGeom>
        </p:spPr>
        <p:txBody>
          <a:bodyPr vert="horz" lIns="91440" tIns="45720" rIns="91440" bIns="45720" rtlCol="0" anchor="ctr">
            <a:noAutofit/>
          </a:bodyPr>
          <a:lstStyle/>
          <a:p>
            <a:pPr lvl="0">
              <a:lnSpc>
                <a:spcPct val="90000"/>
              </a:lnSpc>
              <a:spcAft>
                <a:spcPts val="600"/>
              </a:spcAft>
              <a:defRPr/>
            </a:pPr>
            <a:r>
              <a:rPr lang="en-GB" dirty="0">
                <a:solidFill>
                  <a:srgbClr val="000000"/>
                </a:solidFill>
                <a:latin typeface="Cambria" panose="02040503050406030204" pitchFamily="18" charset="0"/>
                <a:ea typeface="Cambria" panose="02040503050406030204" pitchFamily="18" charset="0"/>
              </a:rPr>
              <a:t>The Optimized Logistic Regression model, which was created using a pipeline that includes </a:t>
            </a:r>
            <a:r>
              <a:rPr lang="en-GB" dirty="0" err="1">
                <a:solidFill>
                  <a:srgbClr val="000000"/>
                </a:solidFill>
                <a:latin typeface="Cambria" panose="02040503050406030204" pitchFamily="18" charset="0"/>
                <a:ea typeface="Cambria" panose="02040503050406030204" pitchFamily="18" charset="0"/>
              </a:rPr>
              <a:t>StandardScaler</a:t>
            </a:r>
            <a:r>
              <a:rPr lang="en-GB" dirty="0">
                <a:solidFill>
                  <a:srgbClr val="000000"/>
                </a:solidFill>
                <a:latin typeface="Cambria" panose="02040503050406030204" pitchFamily="18" charset="0"/>
                <a:ea typeface="Cambria" panose="02040503050406030204" pitchFamily="18" charset="0"/>
              </a:rPr>
              <a:t> and </a:t>
            </a:r>
            <a:r>
              <a:rPr lang="en-GB" dirty="0" err="1">
                <a:solidFill>
                  <a:srgbClr val="000000"/>
                </a:solidFill>
                <a:latin typeface="Cambria" panose="02040503050406030204" pitchFamily="18" charset="0"/>
                <a:ea typeface="Cambria" panose="02040503050406030204" pitchFamily="18" charset="0"/>
              </a:rPr>
              <a:t>LogisticRegression</a:t>
            </a:r>
            <a:r>
              <a:rPr lang="en-GB" dirty="0">
                <a:solidFill>
                  <a:srgbClr val="000000"/>
                </a:solidFill>
                <a:latin typeface="Cambria" panose="02040503050406030204" pitchFamily="18" charset="0"/>
                <a:ea typeface="Cambria" panose="02040503050406030204" pitchFamily="18" charset="0"/>
              </a:rPr>
              <a:t>, and </a:t>
            </a:r>
            <a:r>
              <a:rPr lang="en-GB" dirty="0" err="1">
                <a:solidFill>
                  <a:srgbClr val="000000"/>
                </a:solidFill>
                <a:latin typeface="Cambria" panose="02040503050406030204" pitchFamily="18" charset="0"/>
                <a:ea typeface="Cambria" panose="02040503050406030204" pitchFamily="18" charset="0"/>
              </a:rPr>
              <a:t>GridSearchCV</a:t>
            </a:r>
            <a:r>
              <a:rPr lang="en-GB" dirty="0">
                <a:solidFill>
                  <a:srgbClr val="000000"/>
                </a:solidFill>
                <a:latin typeface="Cambria" panose="02040503050406030204" pitchFamily="18" charset="0"/>
                <a:ea typeface="Cambria" panose="02040503050406030204" pitchFamily="18" charset="0"/>
              </a:rPr>
              <a:t> for optimizing the parameter 'C', demonstrated an improved performance. Here are the key metrics:</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Accuracy</a:t>
            </a:r>
            <a:r>
              <a:rPr lang="en-GB" dirty="0">
                <a:solidFill>
                  <a:srgbClr val="000000"/>
                </a:solidFill>
                <a:latin typeface="Cambria" panose="02040503050406030204" pitchFamily="18" charset="0"/>
                <a:ea typeface="Cambria" panose="02040503050406030204" pitchFamily="18" charset="0"/>
              </a:rPr>
              <a:t>: The Optimized Logistic Regression model achieved an accuracy of </a:t>
            </a:r>
            <a:r>
              <a:rPr lang="en-GB" b="1" dirty="0">
                <a:solidFill>
                  <a:srgbClr val="000000"/>
                </a:solidFill>
                <a:latin typeface="Cambria" panose="02040503050406030204" pitchFamily="18" charset="0"/>
                <a:ea typeface="Cambria" panose="02040503050406030204" pitchFamily="18" charset="0"/>
              </a:rPr>
              <a:t>0.831</a:t>
            </a:r>
            <a:r>
              <a:rPr lang="en-GB" dirty="0">
                <a:solidFill>
                  <a:srgbClr val="000000"/>
                </a:solidFill>
                <a:latin typeface="Cambria" panose="02040503050406030204" pitchFamily="18" charset="0"/>
                <a:ea typeface="Cambria" panose="02040503050406030204" pitchFamily="18" charset="0"/>
              </a:rPr>
              <a:t> on the test data, </a:t>
            </a:r>
            <a:r>
              <a:rPr lang="en-GB" i="1" u="sng" dirty="0">
                <a:solidFill>
                  <a:srgbClr val="000000"/>
                </a:solidFill>
                <a:latin typeface="Cambria" panose="02040503050406030204" pitchFamily="18" charset="0"/>
                <a:ea typeface="Cambria" panose="02040503050406030204" pitchFamily="18" charset="0"/>
              </a:rPr>
              <a:t>correctly predicting the customer status for 83.1% of the cases</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Precision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Recall</a:t>
            </a:r>
            <a:r>
              <a:rPr lang="en-GB" dirty="0">
                <a:solidFill>
                  <a:srgbClr val="000000"/>
                </a:solidFill>
                <a:latin typeface="Cambria" panose="02040503050406030204" pitchFamily="18" charset="0"/>
                <a:ea typeface="Cambria" panose="02040503050406030204" pitchFamily="18" charset="0"/>
              </a:rPr>
              <a:t>, and </a:t>
            </a:r>
            <a:r>
              <a:rPr lang="en-GB" b="1" dirty="0">
                <a:solidFill>
                  <a:srgbClr val="000000"/>
                </a:solidFill>
                <a:latin typeface="Cambria" panose="02040503050406030204" pitchFamily="18" charset="0"/>
                <a:ea typeface="Cambria" panose="02040503050406030204" pitchFamily="18" charset="0"/>
              </a:rPr>
              <a:t>F1-Score</a:t>
            </a:r>
            <a:r>
              <a:rPr lang="en-GB" dirty="0">
                <a:solidFill>
                  <a:srgbClr val="000000"/>
                </a:solidFill>
                <a:latin typeface="Cambria" panose="02040503050406030204" pitchFamily="18" charset="0"/>
                <a:ea typeface="Cambria" panose="02040503050406030204" pitchFamily="18" charset="0"/>
              </a:rPr>
              <a:t>: For the 'Active' class, the model achieved a precision of </a:t>
            </a:r>
            <a:r>
              <a:rPr lang="en-GB" b="1" dirty="0">
                <a:solidFill>
                  <a:srgbClr val="000000"/>
                </a:solidFill>
                <a:latin typeface="Cambria" panose="02040503050406030204" pitchFamily="18" charset="0"/>
                <a:ea typeface="Cambria" panose="02040503050406030204" pitchFamily="18" charset="0"/>
              </a:rPr>
              <a:t>0.79</a:t>
            </a:r>
            <a:r>
              <a:rPr lang="en-GB" dirty="0">
                <a:solidFill>
                  <a:srgbClr val="000000"/>
                </a:solidFill>
                <a:latin typeface="Cambria" panose="02040503050406030204" pitchFamily="18" charset="0"/>
                <a:ea typeface="Cambria" panose="02040503050406030204" pitchFamily="18" charset="0"/>
              </a:rPr>
              <a:t>, recall of </a:t>
            </a:r>
            <a:r>
              <a:rPr lang="en-GB" b="1" dirty="0">
                <a:solidFill>
                  <a:srgbClr val="000000"/>
                </a:solidFill>
                <a:latin typeface="Cambria" panose="02040503050406030204" pitchFamily="18" charset="0"/>
                <a:ea typeface="Cambria" panose="02040503050406030204" pitchFamily="18" charset="0"/>
              </a:rPr>
              <a:t>0.89</a:t>
            </a:r>
            <a:r>
              <a:rPr lang="en-GB" dirty="0">
                <a:solidFill>
                  <a:srgbClr val="000000"/>
                </a:solidFill>
                <a:latin typeface="Cambria" panose="02040503050406030204" pitchFamily="18" charset="0"/>
                <a:ea typeface="Cambria" panose="02040503050406030204" pitchFamily="18" charset="0"/>
              </a:rPr>
              <a:t>, and F1-score of </a:t>
            </a:r>
            <a:r>
              <a:rPr lang="en-GB" b="1" dirty="0">
                <a:solidFill>
                  <a:srgbClr val="000000"/>
                </a:solidFill>
                <a:latin typeface="Cambria" panose="02040503050406030204" pitchFamily="18" charset="0"/>
                <a:ea typeface="Cambria" panose="02040503050406030204" pitchFamily="18" charset="0"/>
              </a:rPr>
              <a:t>0.84</a:t>
            </a:r>
            <a:r>
              <a:rPr lang="en-GB" dirty="0">
                <a:solidFill>
                  <a:srgbClr val="000000"/>
                </a:solidFill>
                <a:latin typeface="Cambria" panose="02040503050406030204" pitchFamily="18" charset="0"/>
                <a:ea typeface="Cambria" panose="02040503050406030204" pitchFamily="18" charset="0"/>
              </a:rPr>
              <a:t>. For the 'Lapsed' class, the precision was </a:t>
            </a:r>
            <a:r>
              <a:rPr lang="en-GB" b="1" dirty="0">
                <a:solidFill>
                  <a:srgbClr val="000000"/>
                </a:solidFill>
                <a:latin typeface="Cambria" panose="02040503050406030204" pitchFamily="18" charset="0"/>
                <a:ea typeface="Cambria" panose="02040503050406030204" pitchFamily="18" charset="0"/>
              </a:rPr>
              <a:t>0.88</a:t>
            </a:r>
            <a:r>
              <a:rPr lang="en-GB" dirty="0">
                <a:solidFill>
                  <a:srgbClr val="000000"/>
                </a:solidFill>
                <a:latin typeface="Cambria" panose="02040503050406030204" pitchFamily="18" charset="0"/>
                <a:ea typeface="Cambria" panose="02040503050406030204" pitchFamily="18" charset="0"/>
              </a:rPr>
              <a:t>, recall was </a:t>
            </a:r>
            <a:r>
              <a:rPr lang="en-GB" b="1" dirty="0">
                <a:solidFill>
                  <a:srgbClr val="000000"/>
                </a:solidFill>
                <a:latin typeface="Cambria" panose="02040503050406030204" pitchFamily="18" charset="0"/>
                <a:ea typeface="Cambria" panose="02040503050406030204" pitchFamily="18" charset="0"/>
              </a:rPr>
              <a:t>0.77</a:t>
            </a:r>
            <a:r>
              <a:rPr lang="en-GB" dirty="0">
                <a:solidFill>
                  <a:srgbClr val="000000"/>
                </a:solidFill>
                <a:latin typeface="Cambria" panose="02040503050406030204" pitchFamily="18" charset="0"/>
                <a:ea typeface="Cambria" panose="02040503050406030204" pitchFamily="18" charset="0"/>
              </a:rPr>
              <a:t>, and F1-score was </a:t>
            </a:r>
            <a:r>
              <a:rPr lang="en-GB" b="1" dirty="0">
                <a:solidFill>
                  <a:srgbClr val="000000"/>
                </a:solidFill>
                <a:latin typeface="Cambria" panose="02040503050406030204" pitchFamily="18" charset="0"/>
                <a:ea typeface="Cambria" panose="02040503050406030204" pitchFamily="18" charset="0"/>
              </a:rPr>
              <a:t>0.82</a:t>
            </a:r>
            <a:r>
              <a:rPr lang="en-GB" dirty="0">
                <a:solidFill>
                  <a:srgbClr val="000000"/>
                </a:solidFill>
                <a:latin typeface="Cambria" panose="02040503050406030204" pitchFamily="18" charset="0"/>
                <a:ea typeface="Cambria" panose="02040503050406030204" pitchFamily="18" charset="0"/>
              </a:rPr>
              <a:t>. The average of these measures across both classes was approximately </a:t>
            </a:r>
            <a:r>
              <a:rPr lang="en-GB" b="1" dirty="0">
                <a:solidFill>
                  <a:srgbClr val="000000"/>
                </a:solidFill>
                <a:latin typeface="Cambria" panose="02040503050406030204" pitchFamily="18" charset="0"/>
                <a:ea typeface="Cambria" panose="02040503050406030204" pitchFamily="18" charset="0"/>
              </a:rPr>
              <a:t>0.83</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Confusion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Matrix</a:t>
            </a:r>
            <a:r>
              <a:rPr lang="en-GB" dirty="0">
                <a:solidFill>
                  <a:srgbClr val="000000"/>
                </a:solidFill>
                <a:latin typeface="Cambria" panose="02040503050406030204" pitchFamily="18" charset="0"/>
                <a:ea typeface="Cambria" panose="02040503050406030204" pitchFamily="18" charset="0"/>
              </a:rPr>
              <a:t>: The confusion matrix provides a breakdown of the predictions by class. It gives a more granular view of the model's performance.</a:t>
            </a:r>
          </a:p>
          <a:p>
            <a:pPr lvl="0">
              <a:lnSpc>
                <a:spcPct val="90000"/>
              </a:lnSpc>
              <a:spcAft>
                <a:spcPts val="600"/>
              </a:spcAft>
              <a:defRPr/>
            </a:pPr>
            <a:endParaRPr lang="en-GB" sz="7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ROC Curve and AUC</a:t>
            </a:r>
            <a:r>
              <a:rPr lang="en-GB" dirty="0">
                <a:solidFill>
                  <a:srgbClr val="000000"/>
                </a:solidFill>
                <a:latin typeface="Cambria" panose="02040503050406030204" pitchFamily="18" charset="0"/>
                <a:ea typeface="Cambria" panose="02040503050406030204" pitchFamily="18" charset="0"/>
              </a:rPr>
              <a:t>: The Receiver Operating Characteristic (ROC) curve was plotted, and the Area Under the Curve (AUC) was calculated (</a:t>
            </a:r>
            <a:r>
              <a:rPr lang="en-GB" b="1" dirty="0">
                <a:solidFill>
                  <a:srgbClr val="000000"/>
                </a:solidFill>
                <a:latin typeface="Cambria" panose="02040503050406030204" pitchFamily="18" charset="0"/>
                <a:ea typeface="Cambria" panose="02040503050406030204" pitchFamily="18" charset="0"/>
              </a:rPr>
              <a:t>0.91</a:t>
            </a:r>
            <a:r>
              <a:rPr lang="en-GB"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b="1" dirty="0">
                <a:solidFill>
                  <a:srgbClr val="000000"/>
                </a:solidFill>
                <a:latin typeface="Cambria" panose="02040503050406030204" pitchFamily="18" charset="0"/>
                <a:ea typeface="Cambria" panose="02040503050406030204" pitchFamily="18" charset="0"/>
              </a:rPr>
              <a:t>Misclassification</a:t>
            </a:r>
            <a:r>
              <a:rPr lang="en-GB" dirty="0">
                <a:solidFill>
                  <a:srgbClr val="000000"/>
                </a:solidFill>
                <a:latin typeface="Cambria" panose="02040503050406030204" pitchFamily="18" charset="0"/>
                <a:ea typeface="Cambria" panose="02040503050406030204" pitchFamily="18" charset="0"/>
              </a:rPr>
              <a:t> </a:t>
            </a:r>
            <a:r>
              <a:rPr lang="en-GB" b="1" dirty="0">
                <a:solidFill>
                  <a:srgbClr val="000000"/>
                </a:solidFill>
                <a:latin typeface="Cambria" panose="02040503050406030204" pitchFamily="18" charset="0"/>
                <a:ea typeface="Cambria" panose="02040503050406030204" pitchFamily="18" charset="0"/>
              </a:rPr>
              <a:t>Rate</a:t>
            </a:r>
            <a:r>
              <a:rPr lang="en-GB" dirty="0">
                <a:solidFill>
                  <a:srgbClr val="000000"/>
                </a:solidFill>
                <a:latin typeface="Cambria" panose="02040503050406030204" pitchFamily="18" charset="0"/>
                <a:ea typeface="Cambria" panose="02040503050406030204" pitchFamily="18" charset="0"/>
              </a:rPr>
              <a:t>: The misclassification rate of the Optimized Logistic Regression model was </a:t>
            </a:r>
            <a:r>
              <a:rPr lang="en-GB" b="1" dirty="0">
                <a:solidFill>
                  <a:srgbClr val="000000"/>
                </a:solidFill>
                <a:latin typeface="Cambria" panose="02040503050406030204" pitchFamily="18" charset="0"/>
                <a:ea typeface="Cambria" panose="02040503050406030204" pitchFamily="18" charset="0"/>
              </a:rPr>
              <a:t>0.169</a:t>
            </a:r>
            <a:r>
              <a:rPr lang="en-GB" dirty="0">
                <a:solidFill>
                  <a:srgbClr val="000000"/>
                </a:solidFill>
                <a:latin typeface="Cambria" panose="02040503050406030204" pitchFamily="18" charset="0"/>
                <a:ea typeface="Cambria" panose="02040503050406030204" pitchFamily="18" charset="0"/>
              </a:rPr>
              <a:t>, indicating that the model incorrectly predicted the customer status for </a:t>
            </a:r>
            <a:r>
              <a:rPr lang="en-GB" b="1" dirty="0">
                <a:solidFill>
                  <a:srgbClr val="000000"/>
                </a:solidFill>
                <a:latin typeface="Cambria" panose="02040503050406030204" pitchFamily="18" charset="0"/>
                <a:ea typeface="Cambria" panose="02040503050406030204" pitchFamily="18" charset="0"/>
              </a:rPr>
              <a:t>16.9% of the cases in the test data</a:t>
            </a:r>
            <a:r>
              <a:rPr lang="en-GB" dirty="0">
                <a:solidFill>
                  <a:srgbClr val="000000"/>
                </a:solidFill>
                <a:latin typeface="Cambria" panose="02040503050406030204" pitchFamily="18" charset="0"/>
                <a:ea typeface="Cambria" panose="02040503050406030204" pitchFamily="18" charset="0"/>
              </a:rPr>
              <a:t>.</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21400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48045"/>
            <a:ext cx="11754022" cy="668839"/>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Model Evaluation - Optimized Logistic Regression</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37284" y="1530993"/>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463946"/>
            <a:ext cx="476250" cy="79865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B8BE1079-8758-F148-A64A-B1F9177357A7}"/>
              </a:ext>
            </a:extLst>
          </p:cNvPr>
          <p:cNvPicPr>
            <a:picLocks noChangeAspect="1"/>
          </p:cNvPicPr>
          <p:nvPr/>
        </p:nvPicPr>
        <p:blipFill rotWithShape="1">
          <a:blip r:embed="rId3"/>
          <a:srcRect t="17272"/>
          <a:stretch/>
        </p:blipFill>
        <p:spPr>
          <a:xfrm>
            <a:off x="41635" y="795106"/>
            <a:ext cx="11820525" cy="1339574"/>
          </a:xfrm>
          <a:prstGeom prst="rect">
            <a:avLst/>
          </a:prstGeom>
        </p:spPr>
      </p:pic>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6" name="Picture 5">
            <a:extLst>
              <a:ext uri="{FF2B5EF4-FFF2-40B4-BE49-F238E27FC236}">
                <a16:creationId xmlns:a16="http://schemas.microsoft.com/office/drawing/2014/main" id="{A237DF80-9AF9-4DBF-6020-25B14EB02E61}"/>
              </a:ext>
            </a:extLst>
          </p:cNvPr>
          <p:cNvPicPr>
            <a:picLocks noChangeAspect="1"/>
          </p:cNvPicPr>
          <p:nvPr/>
        </p:nvPicPr>
        <p:blipFill rotWithShape="1">
          <a:blip r:embed="rId5"/>
          <a:srcRect r="21820" b="53068"/>
          <a:stretch/>
        </p:blipFill>
        <p:spPr>
          <a:xfrm>
            <a:off x="41635" y="1264640"/>
            <a:ext cx="3261632" cy="3030855"/>
          </a:xfrm>
          <a:prstGeom prst="rect">
            <a:avLst/>
          </a:prstGeom>
        </p:spPr>
      </p:pic>
      <p:pic>
        <p:nvPicPr>
          <p:cNvPr id="9" name="Picture 8">
            <a:extLst>
              <a:ext uri="{FF2B5EF4-FFF2-40B4-BE49-F238E27FC236}">
                <a16:creationId xmlns:a16="http://schemas.microsoft.com/office/drawing/2014/main" id="{AF465852-7EE3-242E-C5D2-DC029AF6E752}"/>
              </a:ext>
            </a:extLst>
          </p:cNvPr>
          <p:cNvPicPr>
            <a:picLocks noChangeAspect="1"/>
          </p:cNvPicPr>
          <p:nvPr/>
        </p:nvPicPr>
        <p:blipFill rotWithShape="1">
          <a:blip r:embed="rId5"/>
          <a:srcRect t="50000"/>
          <a:stretch/>
        </p:blipFill>
        <p:spPr>
          <a:xfrm>
            <a:off x="2661450" y="3237946"/>
            <a:ext cx="4009316" cy="3120583"/>
          </a:xfrm>
          <a:prstGeom prst="rect">
            <a:avLst/>
          </a:prstGeom>
        </p:spPr>
      </p:pic>
      <p:pic>
        <p:nvPicPr>
          <p:cNvPr id="11" name="Picture 10">
            <a:extLst>
              <a:ext uri="{FF2B5EF4-FFF2-40B4-BE49-F238E27FC236}">
                <a16:creationId xmlns:a16="http://schemas.microsoft.com/office/drawing/2014/main" id="{470ABF8D-5618-C989-C868-9EB4C5EEFD86}"/>
              </a:ext>
            </a:extLst>
          </p:cNvPr>
          <p:cNvPicPr>
            <a:picLocks noChangeAspect="1"/>
          </p:cNvPicPr>
          <p:nvPr/>
        </p:nvPicPr>
        <p:blipFill rotWithShape="1">
          <a:blip r:embed="rId6"/>
          <a:srcRect l="2327" t="66226" r="50619"/>
          <a:stretch/>
        </p:blipFill>
        <p:spPr>
          <a:xfrm>
            <a:off x="45993" y="4047279"/>
            <a:ext cx="2357573" cy="2279905"/>
          </a:xfrm>
          <a:prstGeom prst="rect">
            <a:avLst/>
          </a:prstGeom>
        </p:spPr>
      </p:pic>
      <p:pic>
        <p:nvPicPr>
          <p:cNvPr id="15" name="Picture 14">
            <a:extLst>
              <a:ext uri="{FF2B5EF4-FFF2-40B4-BE49-F238E27FC236}">
                <a16:creationId xmlns:a16="http://schemas.microsoft.com/office/drawing/2014/main" id="{710E3A6E-04A9-E4EC-1182-DCE30D160DC9}"/>
              </a:ext>
            </a:extLst>
          </p:cNvPr>
          <p:cNvPicPr>
            <a:picLocks noChangeAspect="1"/>
          </p:cNvPicPr>
          <p:nvPr/>
        </p:nvPicPr>
        <p:blipFill rotWithShape="1">
          <a:blip r:embed="rId6"/>
          <a:srcRect l="3904" t="3753" r="1415" b="40896"/>
          <a:stretch/>
        </p:blipFill>
        <p:spPr>
          <a:xfrm>
            <a:off x="6583680" y="1198450"/>
            <a:ext cx="4799003" cy="3857814"/>
          </a:xfrm>
          <a:prstGeom prst="rect">
            <a:avLst/>
          </a:prstGeom>
        </p:spPr>
      </p:pic>
    </p:spTree>
    <p:extLst>
      <p:ext uri="{BB962C8B-B14F-4D97-AF65-F5344CB8AC3E}">
        <p14:creationId xmlns:p14="http://schemas.microsoft.com/office/powerpoint/2010/main" val="34768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45255" y="1746127"/>
            <a:ext cx="4626709" cy="1483125"/>
          </a:xfrm>
        </p:spPr>
        <p:txBody>
          <a:bodyPr lIns="0" tIns="0" rIns="0" bIns="0" rtlCol="0" anchor="t">
            <a:normAutofit/>
          </a:bodyPr>
          <a:lstStyle/>
          <a:p>
            <a:pPr algn="r" defTabSz="594360"/>
            <a:r>
              <a:rPr lang="en-GB" sz="6200" b="1" dirty="0"/>
              <a:t>Objective</a:t>
            </a:r>
            <a:endParaRPr lang="en-GB" sz="6200" dirty="0">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64157" y="3072492"/>
            <a:ext cx="5782588" cy="1729255"/>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800" dirty="0">
                <a:latin typeface="Cambria" panose="02040503050406030204" pitchFamily="18" charset="0"/>
                <a:ea typeface="Cambria" panose="02040503050406030204" pitchFamily="18" charset="0"/>
              </a:rPr>
              <a:t>Description of the two-fold task - building a predictive model and creating a business presentation with findings and suggestions.</a:t>
            </a:r>
          </a:p>
        </p:txBody>
      </p:sp>
    </p:spTree>
    <p:extLst>
      <p:ext uri="{BB962C8B-B14F-4D97-AF65-F5344CB8AC3E}">
        <p14:creationId xmlns:p14="http://schemas.microsoft.com/office/powerpoint/2010/main" val="187200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313509" y="1746127"/>
            <a:ext cx="4858455" cy="1483125"/>
          </a:xfrm>
        </p:spPr>
        <p:txBody>
          <a:bodyPr lIns="0" tIns="0" rIns="0" bIns="0" rtlCol="0" anchor="t">
            <a:normAutofit fontScale="90000"/>
          </a:bodyPr>
          <a:lstStyle/>
          <a:p>
            <a:pPr algn="r"/>
            <a:r>
              <a:rPr lang="en-GB" b="1" dirty="0">
                <a:latin typeface="Cambria" panose="02040503050406030204" pitchFamily="18" charset="0"/>
                <a:ea typeface="Cambria" panose="02040503050406030204" pitchFamily="18" charset="0"/>
              </a:rPr>
              <a:t>Model Comparison &amp; Selection</a:t>
            </a: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64157" y="3560176"/>
            <a:ext cx="5782588" cy="1729255"/>
          </a:xfrm>
          <a:prstGeom prst="rect">
            <a:avLst/>
          </a:prstGeom>
        </p:spPr>
        <p:txBody>
          <a:bodyPr vert="horz" lIns="0" tIns="0" rIns="0" bIns="0" rtlCol="0" anchor="t">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Showcase of the comparison of different models according to the evaluation metrics.</a:t>
            </a:r>
          </a:p>
          <a:p>
            <a:pPr marL="457200" lvl="0" indent="-457200" algn="l">
              <a:buFont typeface="Wingdings" panose="05000000000000000000" pitchFamily="2" charset="2"/>
              <a:buChar char="ü"/>
              <a:defRPr/>
            </a:pPr>
            <a:endParaRPr lang="en-GB" sz="2800" dirty="0">
              <a:solidFill>
                <a:srgbClr val="000000"/>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Explanation regarding the final model selection.</a:t>
            </a:r>
            <a:endParaRPr kumimoji="0" lang="en-GB" sz="2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35946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dirty="0"/>
              <a:t>Model Comparison</a:t>
            </a:r>
          </a:p>
        </p:txBody>
      </p:sp>
      <p:sp>
        <p:nvSpPr>
          <p:cNvPr id="10" name="TextBox 9">
            <a:extLst>
              <a:ext uri="{FF2B5EF4-FFF2-40B4-BE49-F238E27FC236}">
                <a16:creationId xmlns:a16="http://schemas.microsoft.com/office/drawing/2014/main" id="{C66D64B0-8C07-11DA-6CBB-8D853D19A280}"/>
              </a:ext>
            </a:extLst>
          </p:cNvPr>
          <p:cNvSpPr txBox="1"/>
          <p:nvPr/>
        </p:nvSpPr>
        <p:spPr>
          <a:xfrm>
            <a:off x="653144" y="2693127"/>
            <a:ext cx="10816041" cy="3714270"/>
          </a:xfrm>
          <a:prstGeom prst="rect">
            <a:avLst/>
          </a:prstGeom>
        </p:spPr>
        <p:txBody>
          <a:bodyPr vert="horz" lIns="91440" tIns="45720" rIns="91440" bIns="45720" rtlCol="0" anchor="ctr">
            <a:noAutofit/>
          </a:bodyPr>
          <a:lstStyle/>
          <a:p>
            <a:pPr lvl="0">
              <a:lnSpc>
                <a:spcPct val="90000"/>
              </a:lnSpc>
              <a:spcAft>
                <a:spcPts val="600"/>
              </a:spcAft>
              <a:defRPr/>
            </a:pPr>
            <a:r>
              <a:rPr lang="en-GB" sz="2000" dirty="0">
                <a:solidFill>
                  <a:srgbClr val="000000"/>
                </a:solidFill>
                <a:latin typeface="Cambria" panose="02040503050406030204" pitchFamily="18" charset="0"/>
                <a:ea typeface="Cambria" panose="02040503050406030204" pitchFamily="18" charset="0"/>
              </a:rPr>
              <a:t>The performance of all models was compared using the same evaluation metrics. </a:t>
            </a:r>
            <a:r>
              <a:rPr lang="en-GB" sz="2000" u="sng" dirty="0">
                <a:solidFill>
                  <a:srgbClr val="000000"/>
                </a:solidFill>
                <a:latin typeface="Cambria" panose="02040503050406030204" pitchFamily="18" charset="0"/>
                <a:ea typeface="Cambria" panose="02040503050406030204" pitchFamily="18" charset="0"/>
              </a:rPr>
              <a:t>The optimized Logistic Regression Model performed slightly better compared to the original Logistic Regression Model in terms of accuracy (0.831 vs 0.826) and misclassification rate (0.169 vs 0.174).</a:t>
            </a:r>
          </a:p>
          <a:p>
            <a:pPr lvl="0">
              <a:lnSpc>
                <a:spcPct val="90000"/>
              </a:lnSpc>
              <a:spcAft>
                <a:spcPts val="600"/>
              </a:spcAft>
              <a:defRPr/>
            </a:pPr>
            <a:endParaRPr lang="en-GB" sz="20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2000" dirty="0">
                <a:solidFill>
                  <a:srgbClr val="000000"/>
                </a:solidFill>
                <a:latin typeface="Cambria" panose="02040503050406030204" pitchFamily="18" charset="0"/>
                <a:ea typeface="Cambria" panose="02040503050406030204" pitchFamily="18" charset="0"/>
              </a:rPr>
              <a:t>Although the </a:t>
            </a:r>
            <a:r>
              <a:rPr lang="en-GB" sz="2000" b="1" dirty="0">
                <a:solidFill>
                  <a:srgbClr val="000000"/>
                </a:solidFill>
                <a:latin typeface="Cambria" panose="02040503050406030204" pitchFamily="18" charset="0"/>
                <a:ea typeface="Cambria" panose="02040503050406030204" pitchFamily="18" charset="0"/>
              </a:rPr>
              <a:t>Random Forest Model had the highest accuracy</a:t>
            </a:r>
            <a:r>
              <a:rPr lang="en-GB" sz="2000" dirty="0">
                <a:solidFill>
                  <a:srgbClr val="000000"/>
                </a:solidFill>
                <a:latin typeface="Cambria" panose="02040503050406030204" pitchFamily="18" charset="0"/>
                <a:ea typeface="Cambria" panose="02040503050406030204" pitchFamily="18" charset="0"/>
              </a:rPr>
              <a:t> among all (0.86), the optimized Logistic Regression model was easier to interpret and understand. The </a:t>
            </a:r>
            <a:r>
              <a:rPr lang="en-GB" sz="2000" b="1" dirty="0">
                <a:solidFill>
                  <a:srgbClr val="000000"/>
                </a:solidFill>
                <a:latin typeface="Cambria" panose="02040503050406030204" pitchFamily="18" charset="0"/>
                <a:ea typeface="Cambria" panose="02040503050406030204" pitchFamily="18" charset="0"/>
              </a:rPr>
              <a:t>Random Forest Model had a lower misclassification rate </a:t>
            </a:r>
            <a:r>
              <a:rPr lang="en-GB" sz="2000" dirty="0">
                <a:solidFill>
                  <a:srgbClr val="000000"/>
                </a:solidFill>
                <a:latin typeface="Cambria" panose="02040503050406030204" pitchFamily="18" charset="0"/>
                <a:ea typeface="Cambria" panose="02040503050406030204" pitchFamily="18" charset="0"/>
              </a:rPr>
              <a:t>compared to both the Logistic Regression (0.14 vs 0.169) and Decision Tree models (0.14 vs 0.214).</a:t>
            </a:r>
            <a:endParaRPr kumimoji="0" lang="en-US" sz="2000" b="0" i="0" u="sng"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148989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4" name="Rectangle 11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116" name="Group 11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17" name="Rectangle 1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8" name="Rectangle 11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19" name="Rectangle 1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121" name="Rectangle 1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3700" b="1" dirty="0"/>
              <a:t>Model Selection</a:t>
            </a:r>
          </a:p>
        </p:txBody>
      </p:sp>
      <p:sp>
        <p:nvSpPr>
          <p:cNvPr id="10" name="TextBox 9">
            <a:extLst>
              <a:ext uri="{FF2B5EF4-FFF2-40B4-BE49-F238E27FC236}">
                <a16:creationId xmlns:a16="http://schemas.microsoft.com/office/drawing/2014/main" id="{C66D64B0-8C07-11DA-6CBB-8D853D19A280}"/>
              </a:ext>
            </a:extLst>
          </p:cNvPr>
          <p:cNvSpPr txBox="1"/>
          <p:nvPr/>
        </p:nvSpPr>
        <p:spPr>
          <a:xfrm>
            <a:off x="653144" y="2579914"/>
            <a:ext cx="10816041" cy="3714270"/>
          </a:xfrm>
          <a:prstGeom prst="rect">
            <a:avLst/>
          </a:prstGeom>
        </p:spPr>
        <p:txBody>
          <a:bodyPr vert="horz" lIns="91440" tIns="45720" rIns="91440" bIns="45720" rtlCol="0" anchor="ctr">
            <a:noAutofit/>
          </a:bodyPr>
          <a:lstStyle/>
          <a:p>
            <a:pPr lvl="0">
              <a:lnSpc>
                <a:spcPct val="90000"/>
              </a:lnSpc>
              <a:spcAft>
                <a:spcPts val="600"/>
              </a:spcAft>
              <a:defRPr/>
            </a:pPr>
            <a:r>
              <a:rPr lang="en-GB" sz="2000" dirty="0">
                <a:solidFill>
                  <a:srgbClr val="000000"/>
                </a:solidFill>
                <a:latin typeface="Cambria" panose="02040503050406030204" pitchFamily="18" charset="0"/>
                <a:ea typeface="Cambria" panose="02040503050406030204" pitchFamily="18" charset="0"/>
              </a:rPr>
              <a:t>Based on the results and the current analysis task, the </a:t>
            </a:r>
            <a:r>
              <a:rPr lang="en-GB" sz="2000" b="1" dirty="0">
                <a:solidFill>
                  <a:srgbClr val="000000"/>
                </a:solidFill>
                <a:latin typeface="Cambria" panose="02040503050406030204" pitchFamily="18" charset="0"/>
                <a:ea typeface="Cambria" panose="02040503050406030204" pitchFamily="18" charset="0"/>
              </a:rPr>
              <a:t>Random Forest Model </a:t>
            </a:r>
            <a:r>
              <a:rPr lang="en-GB" sz="2000" dirty="0">
                <a:solidFill>
                  <a:srgbClr val="000000"/>
                </a:solidFill>
                <a:latin typeface="Cambria" panose="02040503050406030204" pitchFamily="18" charset="0"/>
                <a:ea typeface="Cambria" panose="02040503050406030204" pitchFamily="18" charset="0"/>
              </a:rPr>
              <a:t>was chosen as the best model for this task. The reasons for this choice are:</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2000" b="1" dirty="0">
                <a:solidFill>
                  <a:srgbClr val="000000"/>
                </a:solidFill>
                <a:latin typeface="Cambria" panose="02040503050406030204" pitchFamily="18" charset="0"/>
                <a:ea typeface="Cambria" panose="02040503050406030204" pitchFamily="18" charset="0"/>
              </a:rPr>
              <a:t>Accuracy and Misclassification Rate</a:t>
            </a:r>
            <a:r>
              <a:rPr lang="en-GB" sz="2000" dirty="0">
                <a:solidFill>
                  <a:srgbClr val="000000"/>
                </a:solidFill>
                <a:latin typeface="Cambria" panose="02040503050406030204" pitchFamily="18" charset="0"/>
                <a:ea typeface="Cambria" panose="02040503050406030204" pitchFamily="18" charset="0"/>
              </a:rPr>
              <a:t>: The </a:t>
            </a:r>
            <a:r>
              <a:rPr lang="en-GB" sz="2000" i="1" dirty="0">
                <a:solidFill>
                  <a:srgbClr val="000000"/>
                </a:solidFill>
                <a:latin typeface="Cambria" panose="02040503050406030204" pitchFamily="18" charset="0"/>
                <a:ea typeface="Cambria" panose="02040503050406030204" pitchFamily="18" charset="0"/>
              </a:rPr>
              <a:t>Random Forest Model outperformed</a:t>
            </a:r>
            <a:r>
              <a:rPr lang="en-GB" sz="2000" dirty="0">
                <a:solidFill>
                  <a:srgbClr val="000000"/>
                </a:solidFill>
                <a:latin typeface="Cambria" panose="02040503050406030204" pitchFamily="18" charset="0"/>
                <a:ea typeface="Cambria" panose="02040503050406030204" pitchFamily="18" charset="0"/>
              </a:rPr>
              <a:t> the other models in terms of accuracy and misclassification rate, which means the model </a:t>
            </a:r>
            <a:r>
              <a:rPr lang="en-GB" sz="2000" u="sng" dirty="0">
                <a:solidFill>
                  <a:srgbClr val="000000"/>
                </a:solidFill>
                <a:latin typeface="Cambria" panose="02040503050406030204" pitchFamily="18" charset="0"/>
                <a:ea typeface="Cambria" panose="02040503050406030204" pitchFamily="18" charset="0"/>
              </a:rPr>
              <a:t>can correctly predict whether a customer will lapse in the next 12 months more often than the other models</a:t>
            </a:r>
            <a:r>
              <a:rPr lang="en-GB" sz="2000" dirty="0">
                <a:solidFill>
                  <a:srgbClr val="000000"/>
                </a:solidFill>
                <a:latin typeface="Cambria" panose="02040503050406030204" pitchFamily="18" charset="0"/>
                <a:ea typeface="Cambria" panose="02040503050406030204" pitchFamily="18" charset="0"/>
              </a:rPr>
              <a:t>.</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2000" b="1" dirty="0">
                <a:solidFill>
                  <a:srgbClr val="000000"/>
                </a:solidFill>
                <a:latin typeface="Cambria" panose="02040503050406030204" pitchFamily="18" charset="0"/>
                <a:ea typeface="Cambria" panose="02040503050406030204" pitchFamily="18" charset="0"/>
              </a:rPr>
              <a:t>Feature Importance</a:t>
            </a:r>
            <a:r>
              <a:rPr lang="en-GB" sz="2000" dirty="0">
                <a:solidFill>
                  <a:srgbClr val="000000"/>
                </a:solidFill>
                <a:latin typeface="Cambria" panose="02040503050406030204" pitchFamily="18" charset="0"/>
                <a:ea typeface="Cambria" panose="02040503050406030204" pitchFamily="18" charset="0"/>
              </a:rPr>
              <a:t>: Random Forest can handle a mix of binary and numerical data and provides a robust estimate of the feature importance. This provides valuable insights about what factors are influential in predicting customer churn and be a critical factor on a more depth future analysis that contains binary data/variables.</a:t>
            </a:r>
          </a:p>
          <a:p>
            <a:pPr lvl="0">
              <a:lnSpc>
                <a:spcPct val="90000"/>
              </a:lnSpc>
              <a:spcAft>
                <a:spcPts val="600"/>
              </a:spcAft>
              <a:defRPr/>
            </a:pPr>
            <a:endParaRPr lang="en-GB" sz="800" dirty="0">
              <a:solidFill>
                <a:srgbClr val="000000"/>
              </a:solidFill>
              <a:latin typeface="Cambria" panose="02040503050406030204" pitchFamily="18" charset="0"/>
              <a:ea typeface="Cambria" panose="02040503050406030204" pitchFamily="18" charset="0"/>
            </a:endParaRPr>
          </a:p>
          <a:p>
            <a:pPr lvl="0">
              <a:lnSpc>
                <a:spcPct val="90000"/>
              </a:lnSpc>
              <a:spcAft>
                <a:spcPts val="600"/>
              </a:spcAft>
              <a:defRPr/>
            </a:pPr>
            <a:r>
              <a:rPr lang="en-GB" sz="2000" b="1" dirty="0">
                <a:solidFill>
                  <a:srgbClr val="000000"/>
                </a:solidFill>
                <a:latin typeface="Cambria" panose="02040503050406030204" pitchFamily="18" charset="0"/>
                <a:ea typeface="Cambria" panose="02040503050406030204" pitchFamily="18" charset="0"/>
              </a:rPr>
              <a:t>Handling Overfitting</a:t>
            </a:r>
            <a:r>
              <a:rPr lang="en-GB" sz="2000" dirty="0">
                <a:solidFill>
                  <a:srgbClr val="000000"/>
                </a:solidFill>
                <a:latin typeface="Cambria" panose="02040503050406030204" pitchFamily="18" charset="0"/>
                <a:ea typeface="Cambria" panose="02040503050406030204" pitchFamily="18" charset="0"/>
              </a:rPr>
              <a:t>: Random Forest has an inherent ability to mitigate overfitting, a common problem with Decision Trees. This model performs well on unseen data.</a:t>
            </a:r>
            <a:endParaRPr kumimoji="0" lang="en-US" sz="2000" b="0" i="0" u="sng"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cxnSp>
        <p:nvCxnSpPr>
          <p:cNvPr id="1123" name="Straight Connector 1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75557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83772" y="1589368"/>
            <a:ext cx="4376271" cy="3910152"/>
          </a:xfrm>
        </p:spPr>
        <p:txBody>
          <a:bodyPr lIns="0" tIns="0" rIns="0" bIns="0" rtlCol="0" anchor="t">
            <a:normAutofit/>
          </a:bodyPr>
          <a:lstStyle/>
          <a:p>
            <a:pPr algn="r" defTabSz="594360"/>
            <a:r>
              <a:rPr lang="en-GB" sz="5400" b="1" dirty="0">
                <a:solidFill>
                  <a:schemeClr val="bg1"/>
                </a:solidFill>
                <a:latin typeface="Cambria" panose="02040503050406030204" pitchFamily="18" charset="0"/>
                <a:ea typeface="Cambria" panose="02040503050406030204" pitchFamily="18" charset="0"/>
              </a:rPr>
              <a:t>Model Findings</a:t>
            </a:r>
            <a:endParaRPr lang="en-GB" sz="5400" dirty="0">
              <a:solidFill>
                <a:schemeClr val="bg1"/>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943815" y="3143852"/>
            <a:ext cx="5782588" cy="2847703"/>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Feature importance and their contribution to the selected model.</a:t>
            </a:r>
          </a:p>
          <a:p>
            <a:pPr lvl="0" algn="l"/>
            <a:endParaRPr lang="en-GB" sz="2400" dirty="0">
              <a:solidFill>
                <a:prstClr val="white"/>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Discussion regarding what those important features imply about customer behavior.</a:t>
            </a:r>
            <a:endParaRPr kumimoji="0" lang="en-GB" sz="24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5536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3" name="Rectangle 1152">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ight Triangle 115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7" name="Rectangle 115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215189" y="213658"/>
            <a:ext cx="5149596" cy="1211425"/>
          </a:xfrm>
        </p:spPr>
        <p:txBody>
          <a:bodyPr vert="horz" lIns="91440" tIns="45720" rIns="91440" bIns="45720" rtlCol="0" anchor="b">
            <a:normAutofit fontScale="90000"/>
          </a:bodyPr>
          <a:lstStyle/>
          <a:p>
            <a:pPr algn="l"/>
            <a:r>
              <a:rPr lang="en-US" sz="5400" b="1" kern="1200" dirty="0">
                <a:solidFill>
                  <a:srgbClr val="F59F26"/>
                </a:solidFill>
                <a:latin typeface="Cambria" panose="02040503050406030204" pitchFamily="18" charset="0"/>
                <a:ea typeface="Cambria" panose="02040503050406030204" pitchFamily="18" charset="0"/>
              </a:rPr>
              <a:t>Model  Key Findings</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5" name="Picture 4" descr="A bar graph with different colored bars&#10;&#10;Description automatically generated">
            <a:extLst>
              <a:ext uri="{FF2B5EF4-FFF2-40B4-BE49-F238E27FC236}">
                <a16:creationId xmlns:a16="http://schemas.microsoft.com/office/drawing/2014/main" id="{4AD79402-DDD1-A094-6C31-7C6BDFC8F138}"/>
              </a:ext>
            </a:extLst>
          </p:cNvPr>
          <p:cNvPicPr>
            <a:picLocks noChangeAspect="1"/>
          </p:cNvPicPr>
          <p:nvPr/>
        </p:nvPicPr>
        <p:blipFill>
          <a:blip r:embed="rId4"/>
          <a:stretch>
            <a:fillRect/>
          </a:stretch>
        </p:blipFill>
        <p:spPr>
          <a:xfrm>
            <a:off x="788324" y="2249268"/>
            <a:ext cx="10367354" cy="3317553"/>
          </a:xfrm>
          <a:prstGeom prst="rect">
            <a:avLst/>
          </a:prstGeom>
        </p:spPr>
      </p:pic>
    </p:spTree>
    <p:extLst>
      <p:ext uri="{BB962C8B-B14F-4D97-AF65-F5344CB8AC3E}">
        <p14:creationId xmlns:p14="http://schemas.microsoft.com/office/powerpoint/2010/main" val="352950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 name="Rectangle 112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645065" y="1463040"/>
            <a:ext cx="3796306" cy="2690949"/>
          </a:xfrm>
        </p:spPr>
        <p:txBody>
          <a:bodyPr vert="horz" lIns="91440" tIns="45720" rIns="91440" bIns="45720" rtlCol="0" anchor="t">
            <a:normAutofit/>
          </a:bodyPr>
          <a:lstStyle/>
          <a:p>
            <a:pPr algn="l"/>
            <a:r>
              <a:rPr lang="en-US" sz="4800" b="1" kern="1200" dirty="0">
                <a:solidFill>
                  <a:schemeClr val="tx1"/>
                </a:solidFill>
                <a:latin typeface="+mj-lt"/>
                <a:ea typeface="+mj-ea"/>
                <a:cs typeface="+mj-cs"/>
              </a:rPr>
              <a:t>Model  Key Findings </a:t>
            </a:r>
          </a:p>
        </p:txBody>
      </p:sp>
      <p:grpSp>
        <p:nvGrpSpPr>
          <p:cNvPr id="1130" name="Group 112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31" name="Rectangle 11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2" name="Straight Connector 113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134" name="Rectangle 11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66D64B0-8C07-11DA-6CBB-8D853D19A280}"/>
              </a:ext>
            </a:extLst>
          </p:cNvPr>
          <p:cNvSpPr txBox="1"/>
          <p:nvPr/>
        </p:nvSpPr>
        <p:spPr>
          <a:xfrm>
            <a:off x="5194670" y="579120"/>
            <a:ext cx="6413228" cy="5915212"/>
          </a:xfrm>
          <a:prstGeom prst="rect">
            <a:avLst/>
          </a:prstGeom>
        </p:spPr>
        <p:txBody>
          <a:bodyPr vert="horz" lIns="91440" tIns="45720" rIns="91440" bIns="45720" rtlCol="0" anchor="t">
            <a:noAutofit/>
          </a:bodyPr>
          <a:lstStyle/>
          <a:p>
            <a:pPr lvl="0">
              <a:lnSpc>
                <a:spcPct val="90000"/>
              </a:lnSpc>
              <a:spcAft>
                <a:spcPts val="600"/>
              </a:spcAft>
              <a:defRPr/>
            </a:pPr>
            <a:r>
              <a:rPr lang="en-US" sz="1300" dirty="0">
                <a:latin typeface="Cambria" panose="02040503050406030204" pitchFamily="18" charset="0"/>
                <a:ea typeface="Cambria" panose="02040503050406030204" pitchFamily="18" charset="0"/>
              </a:rPr>
              <a:t>According to the Feature Importance graph we can point out the followings: </a:t>
            </a:r>
          </a:p>
          <a:p>
            <a:pPr lvl="0">
              <a:lnSpc>
                <a:spcPct val="90000"/>
              </a:lnSpc>
              <a:spcAft>
                <a:spcPts val="600"/>
              </a:spcAft>
              <a:defRPr/>
            </a:pPr>
            <a:endParaRPr lang="en-US" sz="400" dirty="0">
              <a:latin typeface="Cambria" panose="02040503050406030204" pitchFamily="18" charset="0"/>
              <a:ea typeface="Cambria" panose="02040503050406030204" pitchFamily="18" charset="0"/>
            </a:endParaRPr>
          </a:p>
          <a:p>
            <a:pPr lvl="0">
              <a:lnSpc>
                <a:spcPct val="90000"/>
              </a:lnSpc>
              <a:spcAft>
                <a:spcPts val="600"/>
              </a:spcAft>
              <a:defRPr/>
            </a:pPr>
            <a:r>
              <a:rPr lang="en-GB" sz="1300" dirty="0">
                <a:latin typeface="Cambria" panose="02040503050406030204" pitchFamily="18" charset="0"/>
                <a:ea typeface="Cambria" panose="02040503050406030204" pitchFamily="18" charset="0"/>
              </a:rPr>
              <a:t>1. </a:t>
            </a:r>
            <a:r>
              <a:rPr lang="en-GB" sz="1300" b="1" dirty="0">
                <a:latin typeface="Cambria" panose="02040503050406030204" pitchFamily="18" charset="0"/>
                <a:ea typeface="Cambria" panose="02040503050406030204" pitchFamily="18" charset="0"/>
              </a:rPr>
              <a:t>Months Since Last Transaction</a:t>
            </a:r>
            <a:r>
              <a:rPr lang="en-GB" sz="1300" dirty="0">
                <a:latin typeface="Cambria" panose="02040503050406030204" pitchFamily="18" charset="0"/>
                <a:ea typeface="Cambria" panose="02040503050406030204" pitchFamily="18" charset="0"/>
              </a:rPr>
              <a:t>: With an importance score of  </a:t>
            </a:r>
            <a:r>
              <a:rPr lang="en-GB" sz="1300" b="1" dirty="0">
                <a:latin typeface="Cambria" panose="02040503050406030204" pitchFamily="18" charset="0"/>
                <a:ea typeface="Cambria" panose="02040503050406030204" pitchFamily="18" charset="0"/>
              </a:rPr>
              <a:t>0.423655</a:t>
            </a:r>
            <a:r>
              <a:rPr lang="en-GB" sz="1300" dirty="0">
                <a:latin typeface="Cambria" panose="02040503050406030204" pitchFamily="18" charset="0"/>
                <a:ea typeface="Cambria" panose="02040503050406030204" pitchFamily="18" charset="0"/>
              </a:rPr>
              <a:t>, this feature is the </a:t>
            </a:r>
            <a:r>
              <a:rPr lang="en-GB" sz="1300" b="1" dirty="0">
                <a:latin typeface="Cambria" panose="02040503050406030204" pitchFamily="18" charset="0"/>
                <a:ea typeface="Cambria" panose="02040503050406030204" pitchFamily="18" charset="0"/>
              </a:rPr>
              <a:t>most significant predictor of customer churn</a:t>
            </a:r>
            <a:r>
              <a:rPr lang="en-GB" sz="1300" dirty="0">
                <a:latin typeface="Cambria" panose="02040503050406030204" pitchFamily="18" charset="0"/>
                <a:ea typeface="Cambria" panose="02040503050406030204" pitchFamily="18" charset="0"/>
              </a:rPr>
              <a:t>. This suggests that the length of time since a customer's last transaction is the strongest indicator of whether they will churn. This aligns with the definition of a "lapsed" customer, which is one who has not had any collections or redemptions for 12 consecutive months.</a:t>
            </a:r>
          </a:p>
          <a:p>
            <a:pPr lvl="0">
              <a:lnSpc>
                <a:spcPct val="90000"/>
              </a:lnSpc>
              <a:spcAft>
                <a:spcPts val="600"/>
              </a:spcAft>
              <a:defRPr/>
            </a:pPr>
            <a:endParaRPr lang="en-GB" sz="300" dirty="0">
              <a:latin typeface="Cambria" panose="02040503050406030204" pitchFamily="18" charset="0"/>
              <a:ea typeface="Cambria" panose="02040503050406030204" pitchFamily="18" charset="0"/>
            </a:endParaRPr>
          </a:p>
          <a:p>
            <a:pPr lvl="0">
              <a:lnSpc>
                <a:spcPct val="90000"/>
              </a:lnSpc>
              <a:spcAft>
                <a:spcPts val="600"/>
              </a:spcAft>
              <a:defRPr/>
            </a:pPr>
            <a:r>
              <a:rPr lang="en-GB" sz="1400" dirty="0">
                <a:latin typeface="Cambria" panose="02040503050406030204" pitchFamily="18" charset="0"/>
                <a:ea typeface="Cambria" panose="02040503050406030204" pitchFamily="18" charset="0"/>
              </a:rPr>
              <a:t>2. </a:t>
            </a:r>
            <a:r>
              <a:rPr lang="en-GB" sz="1400" b="1" dirty="0">
                <a:latin typeface="Cambria" panose="02040503050406030204" pitchFamily="18" charset="0"/>
                <a:ea typeface="Cambria" panose="02040503050406030204" pitchFamily="18" charset="0"/>
              </a:rPr>
              <a:t>Sum of Collected Points</a:t>
            </a:r>
            <a:r>
              <a:rPr lang="en-GB" sz="1400" dirty="0">
                <a:latin typeface="Cambria" panose="02040503050406030204" pitchFamily="18" charset="0"/>
                <a:ea typeface="Cambria" panose="02040503050406030204" pitchFamily="18" charset="0"/>
              </a:rPr>
              <a:t>: Coming in at a score of </a:t>
            </a:r>
            <a:r>
              <a:rPr lang="en-GB" sz="1400" b="1" dirty="0">
                <a:latin typeface="Cambria" panose="02040503050406030204" pitchFamily="18" charset="0"/>
                <a:ea typeface="Cambria" panose="02040503050406030204" pitchFamily="18" charset="0"/>
              </a:rPr>
              <a:t>0.264488</a:t>
            </a:r>
            <a:r>
              <a:rPr lang="en-GB" sz="1400" dirty="0">
                <a:latin typeface="Cambria" panose="02040503050406030204" pitchFamily="18" charset="0"/>
                <a:ea typeface="Cambria" panose="02040503050406030204" pitchFamily="18" charset="0"/>
              </a:rPr>
              <a:t>, the total number of points a customer has collected is the </a:t>
            </a:r>
            <a:r>
              <a:rPr lang="en-GB" sz="1400" b="1" dirty="0">
                <a:latin typeface="Cambria" panose="02040503050406030204" pitchFamily="18" charset="0"/>
                <a:ea typeface="Cambria" panose="02040503050406030204" pitchFamily="18" charset="0"/>
              </a:rPr>
              <a:t>second most important feature</a:t>
            </a:r>
            <a:r>
              <a:rPr lang="en-GB" sz="1400" dirty="0">
                <a:latin typeface="Cambria" panose="02040503050406030204" pitchFamily="18" charset="0"/>
                <a:ea typeface="Cambria" panose="02040503050406030204" pitchFamily="18" charset="0"/>
              </a:rPr>
              <a:t>. This suggests that customers who have collected more points are less likely to churn, possibly because they are more engaged with the rewards program.</a:t>
            </a:r>
          </a:p>
          <a:p>
            <a:pPr lvl="0">
              <a:lnSpc>
                <a:spcPct val="90000"/>
              </a:lnSpc>
              <a:spcAft>
                <a:spcPts val="600"/>
              </a:spcAft>
              <a:defRPr/>
            </a:pPr>
            <a:endParaRPr lang="en-GB" sz="400" dirty="0">
              <a:latin typeface="Cambria" panose="02040503050406030204" pitchFamily="18" charset="0"/>
              <a:ea typeface="Cambria" panose="02040503050406030204" pitchFamily="18" charset="0"/>
            </a:endParaRPr>
          </a:p>
          <a:p>
            <a:pPr lvl="0">
              <a:lnSpc>
                <a:spcPct val="90000"/>
              </a:lnSpc>
              <a:spcAft>
                <a:spcPts val="600"/>
              </a:spcAft>
              <a:defRPr/>
            </a:pPr>
            <a:r>
              <a:rPr lang="en-GB" sz="1300" dirty="0">
                <a:latin typeface="Cambria" panose="02040503050406030204" pitchFamily="18" charset="0"/>
                <a:ea typeface="Cambria" panose="02040503050406030204" pitchFamily="18" charset="0"/>
              </a:rPr>
              <a:t>3. </a:t>
            </a:r>
            <a:r>
              <a:rPr lang="en-GB" sz="1300" b="1" dirty="0">
                <a:latin typeface="Cambria" panose="02040503050406030204" pitchFamily="18" charset="0"/>
                <a:ea typeface="Cambria" panose="02040503050406030204" pitchFamily="18" charset="0"/>
              </a:rPr>
              <a:t>Sum</a:t>
            </a:r>
            <a:r>
              <a:rPr lang="en-GB" sz="1300" dirty="0">
                <a:latin typeface="Cambria" panose="02040503050406030204" pitchFamily="18" charset="0"/>
                <a:ea typeface="Cambria" panose="02040503050406030204" pitchFamily="18" charset="0"/>
              </a:rPr>
              <a:t> </a:t>
            </a:r>
            <a:r>
              <a:rPr lang="en-GB" sz="1300" b="1" dirty="0">
                <a:latin typeface="Cambria" panose="02040503050406030204" pitchFamily="18" charset="0"/>
                <a:ea typeface="Cambria" panose="02040503050406030204" pitchFamily="18" charset="0"/>
              </a:rPr>
              <a:t>Collect</a:t>
            </a:r>
            <a:r>
              <a:rPr lang="en-GB" sz="1300" dirty="0">
                <a:latin typeface="Cambria" panose="02040503050406030204" pitchFamily="18" charset="0"/>
                <a:ea typeface="Cambria" panose="02040503050406030204" pitchFamily="18" charset="0"/>
              </a:rPr>
              <a:t>: The total amount of money a customer has spent is the </a:t>
            </a:r>
            <a:r>
              <a:rPr lang="en-GB" sz="1300" b="1" dirty="0">
                <a:latin typeface="Cambria" panose="02040503050406030204" pitchFamily="18" charset="0"/>
                <a:ea typeface="Cambria" panose="02040503050406030204" pitchFamily="18" charset="0"/>
              </a:rPr>
              <a:t>third</a:t>
            </a:r>
            <a:r>
              <a:rPr lang="en-GB" sz="1300" dirty="0">
                <a:latin typeface="Cambria" panose="02040503050406030204" pitchFamily="18" charset="0"/>
                <a:ea typeface="Cambria" panose="02040503050406030204" pitchFamily="18" charset="0"/>
              </a:rPr>
              <a:t> </a:t>
            </a:r>
            <a:r>
              <a:rPr lang="en-GB" sz="1300" b="1" dirty="0">
                <a:latin typeface="Cambria" panose="02040503050406030204" pitchFamily="18" charset="0"/>
                <a:ea typeface="Cambria" panose="02040503050406030204" pitchFamily="18" charset="0"/>
              </a:rPr>
              <a:t>most</a:t>
            </a:r>
            <a:r>
              <a:rPr lang="en-GB" sz="1300" dirty="0">
                <a:latin typeface="Cambria" panose="02040503050406030204" pitchFamily="18" charset="0"/>
                <a:ea typeface="Cambria" panose="02040503050406030204" pitchFamily="18" charset="0"/>
              </a:rPr>
              <a:t> </a:t>
            </a:r>
            <a:r>
              <a:rPr lang="en-GB" sz="1300" b="1" dirty="0">
                <a:latin typeface="Cambria" panose="02040503050406030204" pitchFamily="18" charset="0"/>
                <a:ea typeface="Cambria" panose="02040503050406030204" pitchFamily="18" charset="0"/>
              </a:rPr>
              <a:t>important</a:t>
            </a:r>
            <a:r>
              <a:rPr lang="en-GB" sz="1300" dirty="0">
                <a:latin typeface="Cambria" panose="02040503050406030204" pitchFamily="18" charset="0"/>
                <a:ea typeface="Cambria" panose="02040503050406030204" pitchFamily="18" charset="0"/>
              </a:rPr>
              <a:t> </a:t>
            </a:r>
            <a:r>
              <a:rPr lang="en-GB" sz="1300" b="1" dirty="0">
                <a:latin typeface="Cambria" panose="02040503050406030204" pitchFamily="18" charset="0"/>
                <a:ea typeface="Cambria" panose="02040503050406030204" pitchFamily="18" charset="0"/>
              </a:rPr>
              <a:t>feature</a:t>
            </a:r>
            <a:r>
              <a:rPr lang="en-GB" sz="1300" dirty="0">
                <a:latin typeface="Cambria" panose="02040503050406030204" pitchFamily="18" charset="0"/>
                <a:ea typeface="Cambria" panose="02040503050406030204" pitchFamily="18" charset="0"/>
              </a:rPr>
              <a:t>, with a score of  </a:t>
            </a:r>
            <a:r>
              <a:rPr lang="en-GB" sz="1300" b="1" dirty="0">
                <a:latin typeface="Cambria" panose="02040503050406030204" pitchFamily="18" charset="0"/>
                <a:ea typeface="Cambria" panose="02040503050406030204" pitchFamily="18" charset="0"/>
              </a:rPr>
              <a:t>0.178637</a:t>
            </a:r>
            <a:r>
              <a:rPr lang="en-GB" sz="1300" dirty="0">
                <a:latin typeface="Cambria" panose="02040503050406030204" pitchFamily="18" charset="0"/>
                <a:ea typeface="Cambria" panose="02040503050406030204" pitchFamily="18" charset="0"/>
              </a:rPr>
              <a:t>. This likely reflects that customers who spend more are more invested in the rewards program and therefore less likely to churn.</a:t>
            </a:r>
          </a:p>
          <a:p>
            <a:pPr lvl="0">
              <a:lnSpc>
                <a:spcPct val="90000"/>
              </a:lnSpc>
              <a:spcAft>
                <a:spcPts val="600"/>
              </a:spcAft>
              <a:defRPr/>
            </a:pPr>
            <a:endParaRPr lang="en-GB" sz="400" dirty="0">
              <a:latin typeface="Cambria" panose="02040503050406030204" pitchFamily="18" charset="0"/>
              <a:ea typeface="Cambria" panose="02040503050406030204" pitchFamily="18" charset="0"/>
            </a:endParaRPr>
          </a:p>
          <a:p>
            <a:pPr lvl="0">
              <a:lnSpc>
                <a:spcPct val="90000"/>
              </a:lnSpc>
              <a:spcAft>
                <a:spcPts val="600"/>
              </a:spcAft>
              <a:defRPr/>
            </a:pPr>
            <a:r>
              <a:rPr lang="en-GB" sz="1300" dirty="0">
                <a:latin typeface="Cambria" panose="02040503050406030204" pitchFamily="18" charset="0"/>
                <a:ea typeface="Cambria" panose="02040503050406030204" pitchFamily="18" charset="0"/>
              </a:rPr>
              <a:t>4. </a:t>
            </a:r>
            <a:r>
              <a:rPr lang="en-GB" sz="1300" b="1" dirty="0">
                <a:latin typeface="Cambria" panose="02040503050406030204" pitchFamily="18" charset="0"/>
                <a:ea typeface="Cambria" panose="02040503050406030204" pitchFamily="18" charset="0"/>
              </a:rPr>
              <a:t>Years in the Program</a:t>
            </a:r>
            <a:r>
              <a:rPr lang="en-GB" sz="1300" dirty="0">
                <a:latin typeface="Cambria" panose="02040503050406030204" pitchFamily="18" charset="0"/>
                <a:ea typeface="Cambria" panose="02040503050406030204" pitchFamily="18" charset="0"/>
              </a:rPr>
              <a:t>: The number of years a customer has been in the rewards program has an importance score of  </a:t>
            </a:r>
            <a:r>
              <a:rPr lang="en-GB" sz="1300" b="1" dirty="0">
                <a:latin typeface="Cambria" panose="02040503050406030204" pitchFamily="18" charset="0"/>
                <a:ea typeface="Cambria" panose="02040503050406030204" pitchFamily="18" charset="0"/>
              </a:rPr>
              <a:t>0.113198</a:t>
            </a:r>
            <a:r>
              <a:rPr lang="en-GB" sz="1300" dirty="0">
                <a:latin typeface="Cambria" panose="02040503050406030204" pitchFamily="18" charset="0"/>
                <a:ea typeface="Cambria" panose="02040503050406030204" pitchFamily="18" charset="0"/>
              </a:rPr>
              <a:t>. This suggests that long-term customers are less likely to churn, likely due to a combination of habit and accumulated benefits.</a:t>
            </a:r>
          </a:p>
          <a:p>
            <a:pPr lvl="0">
              <a:lnSpc>
                <a:spcPct val="90000"/>
              </a:lnSpc>
              <a:spcAft>
                <a:spcPts val="600"/>
              </a:spcAft>
              <a:defRPr/>
            </a:pPr>
            <a:endParaRPr lang="en-GB" sz="300" dirty="0">
              <a:latin typeface="Cambria" panose="02040503050406030204" pitchFamily="18" charset="0"/>
              <a:ea typeface="Cambria" panose="02040503050406030204" pitchFamily="18" charset="0"/>
            </a:endParaRPr>
          </a:p>
          <a:p>
            <a:pPr lvl="0">
              <a:lnSpc>
                <a:spcPct val="90000"/>
              </a:lnSpc>
              <a:spcAft>
                <a:spcPts val="600"/>
              </a:spcAft>
              <a:defRPr/>
            </a:pPr>
            <a:r>
              <a:rPr lang="en-GB" sz="1300" dirty="0">
                <a:latin typeface="Cambria" panose="02040503050406030204" pitchFamily="18" charset="0"/>
                <a:ea typeface="Cambria" panose="02040503050406030204" pitchFamily="18" charset="0"/>
              </a:rPr>
              <a:t>5. </a:t>
            </a:r>
            <a:r>
              <a:rPr lang="en-GB" sz="1300" b="1" dirty="0">
                <a:latin typeface="Cambria" panose="02040503050406030204" pitchFamily="18" charset="0"/>
                <a:ea typeface="Cambria" panose="02040503050406030204" pitchFamily="18" charset="0"/>
              </a:rPr>
              <a:t>Sum of Redeemed Points</a:t>
            </a:r>
            <a:r>
              <a:rPr lang="en-GB" sz="1300" dirty="0">
                <a:latin typeface="Cambria" panose="02040503050406030204" pitchFamily="18" charset="0"/>
                <a:ea typeface="Cambria" panose="02040503050406030204" pitchFamily="18" charset="0"/>
              </a:rPr>
              <a:t>: With a score of  </a:t>
            </a:r>
            <a:r>
              <a:rPr lang="en-GB" sz="1300" b="1" dirty="0">
                <a:latin typeface="Cambria" panose="02040503050406030204" pitchFamily="18" charset="0"/>
                <a:ea typeface="Cambria" panose="02040503050406030204" pitchFamily="18" charset="0"/>
              </a:rPr>
              <a:t>0.01331</a:t>
            </a:r>
            <a:r>
              <a:rPr lang="en-GB" sz="1300" dirty="0">
                <a:latin typeface="Cambria" panose="02040503050406030204" pitchFamily="18" charset="0"/>
                <a:ea typeface="Cambria" panose="02040503050406030204" pitchFamily="18" charset="0"/>
              </a:rPr>
              <a:t>, the total number of points a customer has redeemed is the fifth most important feature. This indicates that customers who actively redeem their points are less likely to churn, presumably because they are getting value from the rewards program.</a:t>
            </a:r>
          </a:p>
          <a:p>
            <a:pPr lvl="0">
              <a:lnSpc>
                <a:spcPct val="90000"/>
              </a:lnSpc>
              <a:spcAft>
                <a:spcPts val="600"/>
              </a:spcAft>
              <a:defRPr/>
            </a:pPr>
            <a:endParaRPr lang="en-GB" sz="300" dirty="0">
              <a:latin typeface="Cambria" panose="02040503050406030204" pitchFamily="18" charset="0"/>
              <a:ea typeface="Cambria" panose="02040503050406030204" pitchFamily="18" charset="0"/>
            </a:endParaRPr>
          </a:p>
          <a:p>
            <a:pPr lvl="0">
              <a:lnSpc>
                <a:spcPct val="90000"/>
              </a:lnSpc>
              <a:spcAft>
                <a:spcPts val="600"/>
              </a:spcAft>
              <a:defRPr/>
            </a:pPr>
            <a:r>
              <a:rPr lang="en-GB" sz="1300" dirty="0">
                <a:latin typeface="Cambria" panose="02040503050406030204" pitchFamily="18" charset="0"/>
                <a:ea typeface="Cambria" panose="02040503050406030204" pitchFamily="18" charset="0"/>
              </a:rPr>
              <a:t>6. </a:t>
            </a:r>
            <a:r>
              <a:rPr lang="en-GB" sz="1300" b="1" dirty="0">
                <a:latin typeface="Cambria" panose="02040503050406030204" pitchFamily="18" charset="0"/>
                <a:ea typeface="Cambria" panose="02040503050406030204" pitchFamily="18" charset="0"/>
              </a:rPr>
              <a:t>Sum</a:t>
            </a:r>
            <a:r>
              <a:rPr lang="en-GB" sz="1300" dirty="0">
                <a:latin typeface="Cambria" panose="02040503050406030204" pitchFamily="18" charset="0"/>
                <a:ea typeface="Cambria" panose="02040503050406030204" pitchFamily="18" charset="0"/>
              </a:rPr>
              <a:t> </a:t>
            </a:r>
            <a:r>
              <a:rPr lang="en-GB" sz="1300" b="1" dirty="0">
                <a:latin typeface="Cambria" panose="02040503050406030204" pitchFamily="18" charset="0"/>
                <a:ea typeface="Cambria" panose="02040503050406030204" pitchFamily="18" charset="0"/>
              </a:rPr>
              <a:t>Redeem</a:t>
            </a:r>
            <a:r>
              <a:rPr lang="en-GB" sz="1300" dirty="0">
                <a:latin typeface="Cambria" panose="02040503050406030204" pitchFamily="18" charset="0"/>
                <a:ea typeface="Cambria" panose="02040503050406030204" pitchFamily="18" charset="0"/>
              </a:rPr>
              <a:t>: The total amount of money a customer has spent redeeming points has the lowest importance score of  </a:t>
            </a:r>
            <a:r>
              <a:rPr lang="en-GB" sz="1300" b="1" dirty="0">
                <a:latin typeface="Cambria" panose="02040503050406030204" pitchFamily="18" charset="0"/>
                <a:ea typeface="Cambria" panose="02040503050406030204" pitchFamily="18" charset="0"/>
              </a:rPr>
              <a:t>0.006712</a:t>
            </a:r>
            <a:r>
              <a:rPr lang="en-GB" sz="1300" dirty="0">
                <a:latin typeface="Cambria" panose="02040503050406030204" pitchFamily="18" charset="0"/>
                <a:ea typeface="Cambria" panose="02040503050406030204" pitchFamily="18" charset="0"/>
              </a:rPr>
              <a:t>. This suggests that the amount spent on redemptions is not a strong predictor of customer churn, perhaps because it is a less direct measure of engagement with the rewards program than the other features. </a:t>
            </a:r>
            <a:endParaRPr lang="en-US" sz="1300" dirty="0">
              <a:latin typeface="Cambria" panose="02040503050406030204" pitchFamily="18" charset="0"/>
              <a:ea typeface="Cambria" panose="02040503050406030204" pitchFamily="18" charset="0"/>
            </a:endParaRPr>
          </a:p>
          <a:p>
            <a:pPr lvl="0">
              <a:lnSpc>
                <a:spcPct val="90000"/>
              </a:lnSpc>
              <a:spcAft>
                <a:spcPts val="600"/>
              </a:spcAft>
              <a:defRPr/>
            </a:pPr>
            <a:endParaRPr lang="en-US" sz="1000" dirty="0">
              <a:latin typeface="Cambria" panose="02040503050406030204" pitchFamily="18" charset="0"/>
              <a:ea typeface="Cambria" panose="02040503050406030204" pitchFamily="18" charset="0"/>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pic>
        <p:nvPicPr>
          <p:cNvPr id="7" name="Picture 6">
            <a:extLst>
              <a:ext uri="{FF2B5EF4-FFF2-40B4-BE49-F238E27FC236}">
                <a16:creationId xmlns:a16="http://schemas.microsoft.com/office/drawing/2014/main" id="{F9EDED3B-C15E-1314-77D1-7F1C3A7FAF19}"/>
              </a:ext>
            </a:extLst>
          </p:cNvPr>
          <p:cNvPicPr>
            <a:picLocks noChangeAspect="1"/>
          </p:cNvPicPr>
          <p:nvPr/>
        </p:nvPicPr>
        <p:blipFill>
          <a:blip r:embed="rId4"/>
          <a:stretch>
            <a:fillRect/>
          </a:stretch>
        </p:blipFill>
        <p:spPr>
          <a:xfrm>
            <a:off x="681183" y="4684688"/>
            <a:ext cx="3899530" cy="1420543"/>
          </a:xfrm>
          <a:prstGeom prst="rect">
            <a:avLst/>
          </a:prstGeom>
        </p:spPr>
      </p:pic>
    </p:spTree>
    <p:extLst>
      <p:ext uri="{BB962C8B-B14F-4D97-AF65-F5344CB8AC3E}">
        <p14:creationId xmlns:p14="http://schemas.microsoft.com/office/powerpoint/2010/main" val="35479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35429" y="1746127"/>
            <a:ext cx="4736535" cy="1483125"/>
          </a:xfrm>
        </p:spPr>
        <p:txBody>
          <a:bodyPr lIns="0" tIns="0" rIns="0" bIns="0" rtlCol="0" anchor="t">
            <a:normAutofit fontScale="90000"/>
          </a:bodyPr>
          <a:lstStyle/>
          <a:p>
            <a:pPr algn="r"/>
            <a:r>
              <a:rPr lang="en-GB" b="1" dirty="0">
                <a:latin typeface="Cambria" panose="02040503050406030204" pitchFamily="18" charset="0"/>
                <a:ea typeface="Cambria" panose="02040503050406030204" pitchFamily="18" charset="0"/>
              </a:rPr>
              <a:t>Further Suggestions on Reducing Churn Rates</a:t>
            </a: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973983" y="3161212"/>
            <a:ext cx="5782588" cy="2537520"/>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defRPr/>
            </a:pPr>
            <a:r>
              <a:rPr lang="en-GB" sz="2400" dirty="0">
                <a:solidFill>
                  <a:srgbClr val="000000"/>
                </a:solidFill>
                <a:latin typeface="Cambria" panose="02040503050406030204" pitchFamily="18" charset="0"/>
                <a:ea typeface="Cambria" panose="02040503050406030204" pitchFamily="18" charset="0"/>
              </a:rPr>
              <a:t>Based on the model's findings, provide suggestions on how to reduce customer churn.</a:t>
            </a:r>
          </a:p>
          <a:p>
            <a:pPr lvl="0" algn="l">
              <a:defRPr/>
            </a:pPr>
            <a:endParaRPr lang="en-GB" sz="2400" dirty="0">
              <a:solidFill>
                <a:srgbClr val="000000"/>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defRPr/>
            </a:pPr>
            <a:r>
              <a:rPr lang="en-GB" sz="2400" dirty="0">
                <a:solidFill>
                  <a:srgbClr val="000000"/>
                </a:solidFill>
                <a:latin typeface="Cambria" panose="02040503050406030204" pitchFamily="18" charset="0"/>
                <a:ea typeface="Cambria" panose="02040503050406030204" pitchFamily="18" charset="0"/>
              </a:rPr>
              <a:t>Propose potential marketing strategies and how they relate to the model's findings.</a:t>
            </a:r>
            <a:endParaRPr kumimoji="0" lang="en-GB" sz="2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150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Further Suggestions on Reducing Churn Rates</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42174" y="1719504"/>
            <a:ext cx="11383362" cy="4355949"/>
          </a:xfrm>
          <a:prstGeom prst="rect">
            <a:avLst/>
          </a:prstGeom>
        </p:spPr>
        <p:txBody>
          <a:bodyPr vert="horz" lIns="91440" tIns="45720" rIns="91440" bIns="45720" rtlCol="0" anchor="ctr">
            <a:noAutofit/>
          </a:bodyPr>
          <a:lstStyle/>
          <a:p>
            <a:pPr>
              <a:lnSpc>
                <a:spcPct val="90000"/>
              </a:lnSpc>
              <a:spcAft>
                <a:spcPts val="600"/>
              </a:spcAft>
            </a:pPr>
            <a:r>
              <a:rPr lang="en-US" dirty="0">
                <a:latin typeface="Cambria" panose="02040503050406030204" pitchFamily="18" charset="0"/>
                <a:ea typeface="Cambria" panose="02040503050406030204" pitchFamily="18" charset="0"/>
              </a:rPr>
              <a:t>Based on the feature importance generated by our </a:t>
            </a:r>
            <a:r>
              <a:rPr lang="en-US" b="1" dirty="0">
                <a:latin typeface="Cambria" panose="02040503050406030204" pitchFamily="18" charset="0"/>
                <a:ea typeface="Cambria" panose="02040503050406030204" pitchFamily="18" charset="0"/>
              </a:rPr>
              <a:t>Random Forest Model</a:t>
            </a:r>
            <a:r>
              <a:rPr lang="en-US" dirty="0">
                <a:latin typeface="Cambria" panose="02040503050406030204" pitchFamily="18" charset="0"/>
                <a:ea typeface="Cambria" panose="02040503050406030204" pitchFamily="18" charset="0"/>
              </a:rPr>
              <a:t>, we can derive several strategies to reduce customer churn:</a:t>
            </a:r>
          </a:p>
          <a:p>
            <a:pPr>
              <a:lnSpc>
                <a:spcPct val="90000"/>
              </a:lnSpc>
              <a:spcAft>
                <a:spcPts val="600"/>
              </a:spcAft>
            </a:pPr>
            <a:endParaRPr lang="en-US" sz="800" dirty="0">
              <a:latin typeface="Cambria" panose="02040503050406030204" pitchFamily="18" charset="0"/>
              <a:ea typeface="Cambria" panose="02040503050406030204" pitchFamily="18" charset="0"/>
            </a:endParaRPr>
          </a:p>
          <a:p>
            <a:pPr marL="57150" indent="-285750">
              <a:lnSpc>
                <a:spcPct val="90000"/>
              </a:lnSpc>
              <a:spcAft>
                <a:spcPts val="600"/>
              </a:spcAft>
              <a:buFont typeface="Wingdings" panose="05000000000000000000" pitchFamily="2" charset="2"/>
              <a:buChar char="ü"/>
            </a:pPr>
            <a:r>
              <a:rPr lang="en-US" b="1" dirty="0">
                <a:latin typeface="Cambria" panose="02040503050406030204" pitchFamily="18" charset="0"/>
                <a:ea typeface="Cambria" panose="02040503050406030204" pitchFamily="18" charset="0"/>
              </a:rPr>
              <a:t>Encourage Regular Activity</a:t>
            </a:r>
            <a:r>
              <a:rPr lang="en-US" dirty="0">
                <a:latin typeface="Cambria" panose="02040503050406030204" pitchFamily="18" charset="0"/>
                <a:ea typeface="Cambria" panose="02040503050406030204" pitchFamily="18" charset="0"/>
              </a:rPr>
              <a:t>: The most significant feature in our model is </a:t>
            </a:r>
            <a:r>
              <a:rPr lang="en-US" b="1" dirty="0">
                <a:latin typeface="Cambria" panose="02040503050406030204" pitchFamily="18" charset="0"/>
                <a:ea typeface="Cambria" panose="02040503050406030204" pitchFamily="18" charset="0"/>
              </a:rPr>
              <a:t>'</a:t>
            </a:r>
            <a:r>
              <a:rPr lang="en-US" b="1" i="1" dirty="0" err="1">
                <a:latin typeface="Cambria" panose="02040503050406030204" pitchFamily="18" charset="0"/>
                <a:ea typeface="Cambria" panose="02040503050406030204" pitchFamily="18" charset="0"/>
              </a:rPr>
              <a:t>months_since_last_transaction</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which suggests that the more time a customer spends without making a transaction, the more likely they are to churn. To mitigate this, strategies to encourage regular transactions could be implemented. For example, consider:</a:t>
            </a:r>
          </a:p>
          <a:p>
            <a:pPr>
              <a:lnSpc>
                <a:spcPct val="90000"/>
              </a:lnSpc>
              <a:spcAft>
                <a:spcPts val="600"/>
              </a:spcAft>
            </a:pPr>
            <a:endParaRPr lang="en-US" sz="400" dirty="0">
              <a:latin typeface="Cambria" panose="02040503050406030204" pitchFamily="18" charset="0"/>
              <a:ea typeface="Cambria" panose="02040503050406030204" pitchFamily="18" charset="0"/>
            </a:endParaRP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Sending personalized reminders</a:t>
            </a: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Offering bonus points for transactions after a period of inactivity</a:t>
            </a: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Running regular promotions to incentivize engagement.</a:t>
            </a:r>
          </a:p>
          <a:p>
            <a:pPr marL="473202" lvl="1" indent="-285750">
              <a:lnSpc>
                <a:spcPct val="90000"/>
              </a:lnSpc>
              <a:spcAft>
                <a:spcPts val="600"/>
              </a:spcAft>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57150" indent="-285750">
              <a:lnSpc>
                <a:spcPct val="90000"/>
              </a:lnSpc>
              <a:spcAft>
                <a:spcPts val="600"/>
              </a:spcAft>
              <a:buFont typeface="Wingdings" panose="05000000000000000000" pitchFamily="2" charset="2"/>
              <a:buChar char="ü"/>
            </a:pPr>
            <a:r>
              <a:rPr lang="en-US" b="1" dirty="0">
                <a:latin typeface="Cambria" panose="02040503050406030204" pitchFamily="18" charset="0"/>
                <a:ea typeface="Cambria" panose="02040503050406030204" pitchFamily="18" charset="0"/>
              </a:rPr>
              <a:t>Boost Point Collection</a:t>
            </a:r>
            <a:r>
              <a:rPr lang="en-US" dirty="0">
                <a:latin typeface="Cambria" panose="02040503050406030204" pitchFamily="18" charset="0"/>
                <a:ea typeface="Cambria" panose="02040503050406030204" pitchFamily="18" charset="0"/>
              </a:rPr>
              <a:t>: The </a:t>
            </a:r>
            <a:r>
              <a:rPr lang="en-US" b="1" dirty="0">
                <a:latin typeface="Cambria" panose="02040503050406030204" pitchFamily="18" charset="0"/>
                <a:ea typeface="Cambria" panose="02040503050406030204" pitchFamily="18" charset="0"/>
              </a:rPr>
              <a:t>'</a:t>
            </a:r>
            <a:r>
              <a:rPr lang="en-US" b="1" i="1" dirty="0" err="1">
                <a:latin typeface="Cambria" panose="02040503050406030204" pitchFamily="18" charset="0"/>
                <a:ea typeface="Cambria" panose="02040503050406030204" pitchFamily="18" charset="0"/>
              </a:rPr>
              <a:t>sum_collect_points</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is a significant feature in determining churn. Offering more opportunities for customers to collect points could, therefore, help reduce churn. For instance, consider:</a:t>
            </a:r>
          </a:p>
          <a:p>
            <a:pPr marL="171450" indent="-171450">
              <a:lnSpc>
                <a:spcPct val="90000"/>
              </a:lnSpc>
              <a:spcAft>
                <a:spcPts val="600"/>
              </a:spcAft>
              <a:buFont typeface="Wingdings" panose="05000000000000000000" pitchFamily="2" charset="2"/>
              <a:buChar char="Ø"/>
            </a:pPr>
            <a:endParaRPr lang="en-US" sz="400" dirty="0">
              <a:latin typeface="Cambria" panose="02040503050406030204" pitchFamily="18" charset="0"/>
              <a:ea typeface="Cambria" panose="02040503050406030204" pitchFamily="18" charset="0"/>
            </a:endParaRP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Collaborating with new partners</a:t>
            </a: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Increasing point awards for certain transactions</a:t>
            </a:r>
          </a:p>
          <a:p>
            <a:pPr marL="473202" lvl="1" indent="-285750">
              <a:lnSpc>
                <a:spcPct val="90000"/>
              </a:lnSpc>
              <a:spcAft>
                <a:spcPts val="600"/>
              </a:spcAft>
              <a:buFont typeface="Wingdings" panose="05000000000000000000" pitchFamily="2" charset="2"/>
              <a:buChar char="Ø"/>
            </a:pPr>
            <a:r>
              <a:rPr lang="en-US" dirty="0">
                <a:latin typeface="Cambria" panose="02040503050406030204" pitchFamily="18" charset="0"/>
                <a:ea typeface="Cambria" panose="02040503050406030204" pitchFamily="18" charset="0"/>
              </a:rPr>
              <a:t>Hosting special events where extra points can be earned.</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419273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Further Suggestions on Reducing Churn Rates</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77010" y="1771755"/>
            <a:ext cx="11383362" cy="4355949"/>
          </a:xfrm>
          <a:prstGeom prst="rect">
            <a:avLst/>
          </a:prstGeom>
        </p:spPr>
        <p:txBody>
          <a:bodyPr vert="horz" lIns="91440" tIns="45720" rIns="91440" bIns="45720" rtlCol="0" anchor="ctr">
            <a:noAutofit/>
          </a:bodyPr>
          <a:lstStyle/>
          <a:p>
            <a:pPr marL="285750" lvl="0" indent="-285750">
              <a:lnSpc>
                <a:spcPct val="90000"/>
              </a:lnSpc>
              <a:spcAft>
                <a:spcPts val="600"/>
              </a:spcAft>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Engage Long-term Customers</a:t>
            </a:r>
            <a:r>
              <a:rPr lang="en-GB" dirty="0">
                <a:solidFill>
                  <a:srgbClr val="000000"/>
                </a:solidFill>
                <a:latin typeface="Cambria" panose="02040503050406030204" pitchFamily="18" charset="0"/>
                <a:ea typeface="Cambria" panose="02040503050406030204" pitchFamily="18" charset="0"/>
              </a:rPr>
              <a:t>: The </a:t>
            </a:r>
            <a:r>
              <a:rPr lang="en-GB" b="1" i="1" dirty="0">
                <a:solidFill>
                  <a:srgbClr val="000000"/>
                </a:solidFill>
                <a:latin typeface="Cambria" panose="02040503050406030204" pitchFamily="18" charset="0"/>
                <a:ea typeface="Cambria" panose="02040503050406030204" pitchFamily="18" charset="0"/>
              </a:rPr>
              <a:t>'</a:t>
            </a:r>
            <a:r>
              <a:rPr lang="en-GB" b="1" i="1" dirty="0" err="1">
                <a:solidFill>
                  <a:srgbClr val="000000"/>
                </a:solidFill>
                <a:latin typeface="Cambria" panose="02040503050406030204" pitchFamily="18" charset="0"/>
                <a:ea typeface="Cambria" panose="02040503050406030204" pitchFamily="18" charset="0"/>
              </a:rPr>
              <a:t>years_in_the_program</a:t>
            </a:r>
            <a:r>
              <a:rPr lang="en-GB" b="1" i="1" dirty="0">
                <a:solidFill>
                  <a:srgbClr val="000000"/>
                </a:solidFill>
                <a:latin typeface="Cambria" panose="02040503050406030204" pitchFamily="18" charset="0"/>
                <a:ea typeface="Cambria" panose="02040503050406030204" pitchFamily="18" charset="0"/>
              </a:rPr>
              <a:t>' </a:t>
            </a:r>
            <a:r>
              <a:rPr lang="en-GB" dirty="0">
                <a:solidFill>
                  <a:srgbClr val="000000"/>
                </a:solidFill>
                <a:latin typeface="Cambria" panose="02040503050406030204" pitchFamily="18" charset="0"/>
                <a:ea typeface="Cambria" panose="02040503050406030204" pitchFamily="18" charset="0"/>
              </a:rPr>
              <a:t>feature indicates that customers who have been with the program longer are less likely to churn. Recognizing these customers with special benefits could further reduce their likelihood of churning. For instance, consider:</a:t>
            </a:r>
          </a:p>
          <a:p>
            <a:pPr marL="285750" lvl="0" indent="-285750">
              <a:lnSpc>
                <a:spcPct val="90000"/>
              </a:lnSpc>
              <a:spcAft>
                <a:spcPts val="600"/>
              </a:spcAft>
              <a:buFont typeface="Wingdings" panose="05000000000000000000" pitchFamily="2" charset="2"/>
              <a:buChar char="ü"/>
            </a:pPr>
            <a:endParaRPr lang="en-GB" sz="200" dirty="0">
              <a:solidFill>
                <a:srgbClr val="000000"/>
              </a:solidFill>
              <a:latin typeface="Cambria" panose="02040503050406030204" pitchFamily="18" charset="0"/>
              <a:ea typeface="Cambria" panose="02040503050406030204" pitchFamily="18" charset="0"/>
            </a:endParaRP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Exclusive offers</a:t>
            </a: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Early access to sales</a:t>
            </a: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Personalized rewards based on customer preferences.</a:t>
            </a:r>
          </a:p>
          <a:p>
            <a:pPr lvl="1">
              <a:lnSpc>
                <a:spcPct val="90000"/>
              </a:lnSpc>
              <a:spcAft>
                <a:spcPts val="600"/>
              </a:spcAft>
            </a:pPr>
            <a:endParaRPr lang="en-GB" sz="200" dirty="0">
              <a:solidFill>
                <a:srgbClr val="000000"/>
              </a:solidFill>
              <a:latin typeface="Cambria" panose="02040503050406030204" pitchFamily="18" charset="0"/>
              <a:ea typeface="Cambria" panose="02040503050406030204" pitchFamily="18" charset="0"/>
            </a:endParaRPr>
          </a:p>
          <a:p>
            <a:pPr marL="285750" lvl="0" indent="-285750">
              <a:lnSpc>
                <a:spcPct val="90000"/>
              </a:lnSpc>
              <a:spcAft>
                <a:spcPts val="600"/>
              </a:spcAft>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Promote Point Redemption</a:t>
            </a:r>
            <a:r>
              <a:rPr lang="en-GB" dirty="0">
                <a:solidFill>
                  <a:srgbClr val="000000"/>
                </a:solidFill>
                <a:latin typeface="Cambria" panose="02040503050406030204" pitchFamily="18" charset="0"/>
                <a:ea typeface="Cambria" panose="02040503050406030204" pitchFamily="18" charset="0"/>
              </a:rPr>
              <a:t>: The </a:t>
            </a:r>
            <a:r>
              <a:rPr lang="en-GB" b="1" i="1" dirty="0">
                <a:solidFill>
                  <a:srgbClr val="000000"/>
                </a:solidFill>
                <a:latin typeface="Cambria" panose="02040503050406030204" pitchFamily="18" charset="0"/>
                <a:ea typeface="Cambria" panose="02040503050406030204" pitchFamily="18" charset="0"/>
              </a:rPr>
              <a:t>'</a:t>
            </a:r>
            <a:r>
              <a:rPr lang="en-GB" b="1" i="1" dirty="0" err="1">
                <a:solidFill>
                  <a:srgbClr val="000000"/>
                </a:solidFill>
                <a:latin typeface="Cambria" panose="02040503050406030204" pitchFamily="18" charset="0"/>
                <a:ea typeface="Cambria" panose="02040503050406030204" pitchFamily="18" charset="0"/>
              </a:rPr>
              <a:t>sum_redeem_points</a:t>
            </a:r>
            <a:r>
              <a:rPr lang="en-GB" b="1" i="1" dirty="0">
                <a:solidFill>
                  <a:srgbClr val="000000"/>
                </a:solidFill>
                <a:latin typeface="Cambria" panose="02040503050406030204" pitchFamily="18" charset="0"/>
                <a:ea typeface="Cambria" panose="02040503050406030204" pitchFamily="18" charset="0"/>
              </a:rPr>
              <a:t>' </a:t>
            </a:r>
            <a:r>
              <a:rPr lang="en-GB" dirty="0">
                <a:solidFill>
                  <a:srgbClr val="000000"/>
                </a:solidFill>
                <a:latin typeface="Cambria" panose="02040503050406030204" pitchFamily="18" charset="0"/>
                <a:ea typeface="Cambria" panose="02040503050406030204" pitchFamily="18" charset="0"/>
              </a:rPr>
              <a:t>feature suggests that customers who redeem their points are less likely to churn, likely because point redemption gives customers a sense of getting tangible value from the program. To promote point redemption, consider strategies like:</a:t>
            </a:r>
          </a:p>
          <a:p>
            <a:pPr marL="285750" lvl="0" indent="-285750">
              <a:lnSpc>
                <a:spcPct val="90000"/>
              </a:lnSpc>
              <a:spcAft>
                <a:spcPts val="600"/>
              </a:spcAft>
              <a:buFont typeface="Wingdings" panose="05000000000000000000" pitchFamily="2" charset="2"/>
              <a:buChar char="ü"/>
            </a:pPr>
            <a:endParaRPr lang="en-GB" sz="200" dirty="0">
              <a:solidFill>
                <a:srgbClr val="000000"/>
              </a:solidFill>
              <a:latin typeface="Cambria" panose="02040503050406030204" pitchFamily="18" charset="0"/>
              <a:ea typeface="Cambria" panose="02040503050406030204" pitchFamily="18" charset="0"/>
            </a:endParaRP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Simplifying redemption processes</a:t>
            </a: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Offering more redemption options</a:t>
            </a:r>
          </a:p>
          <a:p>
            <a:pPr marL="742950" lvl="1" indent="-285750">
              <a:lnSpc>
                <a:spcPct val="90000"/>
              </a:lnSpc>
              <a:spcAft>
                <a:spcPts val="600"/>
              </a:spcAft>
              <a:buFont typeface="Wingdings" panose="05000000000000000000" pitchFamily="2" charset="2"/>
              <a:buChar char="Ø"/>
            </a:pPr>
            <a:r>
              <a:rPr lang="en-GB" dirty="0">
                <a:solidFill>
                  <a:srgbClr val="000000"/>
                </a:solidFill>
                <a:latin typeface="Cambria" panose="02040503050406030204" pitchFamily="18" charset="0"/>
                <a:ea typeface="Cambria" panose="02040503050406030204" pitchFamily="18" charset="0"/>
              </a:rPr>
              <a:t>Running promotions where certain redemptions cost fewer points.</a:t>
            </a:r>
          </a:p>
          <a:p>
            <a:pPr lvl="1">
              <a:lnSpc>
                <a:spcPct val="90000"/>
              </a:lnSpc>
              <a:spcAft>
                <a:spcPts val="600"/>
              </a:spcAft>
            </a:pPr>
            <a:endParaRPr lang="en-GB" sz="100" dirty="0">
              <a:solidFill>
                <a:srgbClr val="000000"/>
              </a:solidFill>
              <a:latin typeface="Cambria" panose="02040503050406030204" pitchFamily="18" charset="0"/>
              <a:ea typeface="Cambria" panose="02040503050406030204" pitchFamily="18" charset="0"/>
            </a:endParaRPr>
          </a:p>
          <a:p>
            <a:pPr marL="285750" lvl="0" indent="-285750">
              <a:lnSpc>
                <a:spcPct val="90000"/>
              </a:lnSpc>
              <a:spcAft>
                <a:spcPts val="600"/>
              </a:spcAft>
              <a:buFont typeface="Wingdings" panose="05000000000000000000" pitchFamily="2" charset="2"/>
              <a:buChar char="ü"/>
            </a:pPr>
            <a:r>
              <a:rPr lang="en-GB" dirty="0">
                <a:solidFill>
                  <a:srgbClr val="000000"/>
                </a:solidFill>
                <a:latin typeface="Cambria" panose="02040503050406030204" pitchFamily="18" charset="0"/>
                <a:ea typeface="Cambria" panose="02040503050406030204" pitchFamily="18" charset="0"/>
              </a:rPr>
              <a:t>Increase Spending: The </a:t>
            </a:r>
            <a:r>
              <a:rPr lang="en-GB" b="1" i="1" dirty="0">
                <a:solidFill>
                  <a:srgbClr val="000000"/>
                </a:solidFill>
                <a:latin typeface="Cambria" panose="02040503050406030204" pitchFamily="18" charset="0"/>
                <a:ea typeface="Cambria" panose="02040503050406030204" pitchFamily="18" charset="0"/>
              </a:rPr>
              <a:t>'</a:t>
            </a:r>
            <a:r>
              <a:rPr lang="en-GB" b="1" i="1" dirty="0" err="1">
                <a:solidFill>
                  <a:srgbClr val="000000"/>
                </a:solidFill>
                <a:latin typeface="Cambria" panose="02040503050406030204" pitchFamily="18" charset="0"/>
                <a:ea typeface="Cambria" panose="02040503050406030204" pitchFamily="18" charset="0"/>
              </a:rPr>
              <a:t>sum_collect</a:t>
            </a:r>
            <a:r>
              <a:rPr lang="en-GB" b="1" i="1" dirty="0">
                <a:solidFill>
                  <a:srgbClr val="000000"/>
                </a:solidFill>
                <a:latin typeface="Cambria" panose="02040503050406030204" pitchFamily="18" charset="0"/>
                <a:ea typeface="Cambria" panose="02040503050406030204" pitchFamily="18" charset="0"/>
              </a:rPr>
              <a:t>' </a:t>
            </a:r>
            <a:r>
              <a:rPr lang="en-GB" dirty="0">
                <a:solidFill>
                  <a:srgbClr val="000000"/>
                </a:solidFill>
                <a:latin typeface="Cambria" panose="02040503050406030204" pitchFamily="18" charset="0"/>
                <a:ea typeface="Cambria" panose="02040503050406030204" pitchFamily="18" charset="0"/>
              </a:rPr>
              <a:t>feature indicates that customers who spend more are less likely to churn. Strategies that encourage higher spending could be beneficial. For instance, consider implementing a tiered rewards system where customers earn more points for higher levels of spending.</a:t>
            </a:r>
            <a:endParaRPr lang="en-GB" dirty="0">
              <a:solidFill>
                <a:srgbClr val="000000"/>
              </a:solidFill>
              <a:latin typeface="Helvetica Neue"/>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99989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83772" y="1589368"/>
            <a:ext cx="4376271" cy="3910152"/>
          </a:xfrm>
        </p:spPr>
        <p:txBody>
          <a:bodyPr lIns="0" tIns="0" rIns="0" bIns="0" rtlCol="0" anchor="t">
            <a:normAutofit/>
          </a:bodyPr>
          <a:lstStyle/>
          <a:p>
            <a:pPr algn="r" defTabSz="594360"/>
            <a:r>
              <a:rPr lang="en-GB" sz="5400" b="1" dirty="0">
                <a:solidFill>
                  <a:schemeClr val="bg1"/>
                </a:solidFill>
                <a:latin typeface="Cambria" panose="02040503050406030204" pitchFamily="18" charset="0"/>
                <a:ea typeface="Cambria" panose="02040503050406030204" pitchFamily="18" charset="0"/>
              </a:rPr>
              <a:t>Conclusion</a:t>
            </a:r>
            <a:endParaRPr lang="en-GB" sz="5400" dirty="0">
              <a:solidFill>
                <a:schemeClr val="bg1"/>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943815" y="3429000"/>
            <a:ext cx="5782588" cy="2847703"/>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400" dirty="0">
                <a:solidFill>
                  <a:prstClr val="white"/>
                </a:solidFill>
                <a:latin typeface="Cambria" panose="02040503050406030204" pitchFamily="18" charset="0"/>
                <a:ea typeface="Cambria" panose="02040503050406030204" pitchFamily="18" charset="0"/>
              </a:rPr>
              <a:t>Summarize the key points from the presentation.</a:t>
            </a:r>
            <a:endParaRPr kumimoji="0" lang="en-GB" sz="24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44243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62">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5" name="Group 1064">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066" name="Rectangle 1065">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7" name="Straight Connector 1066">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69" name="Rectangle 1068">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3" name="Oval 2">
            <a:extLst>
              <a:ext uri="{FF2B5EF4-FFF2-40B4-BE49-F238E27FC236}">
                <a16:creationId xmlns:a16="http://schemas.microsoft.com/office/drawing/2014/main" id="{7A51D9D1-DF3B-5DCA-7BE4-ED14C476C1AF}"/>
              </a:ext>
            </a:extLst>
          </p:cNvPr>
          <p:cNvSpPr/>
          <p:nvPr/>
        </p:nvSpPr>
        <p:spPr>
          <a:xfrm>
            <a:off x="982566" y="949235"/>
            <a:ext cx="3409741" cy="3283131"/>
          </a:xfrm>
          <a:prstGeom prst="ellipse">
            <a:avLst/>
          </a:prstGeom>
          <a:solidFill>
            <a:srgbClr val="F59F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kern="1200" dirty="0">
                <a:solidFill>
                  <a:schemeClr val="bg1"/>
                </a:solidFill>
                <a:latin typeface="Cambria" panose="02040503050406030204" pitchFamily="18" charset="0"/>
                <a:ea typeface="Cambria" panose="02040503050406030204" pitchFamily="18" charset="0"/>
              </a:rPr>
              <a:t>Objective</a:t>
            </a:r>
            <a:endParaRPr lang="en-GB" sz="1200" dirty="0"/>
          </a:p>
        </p:txBody>
      </p:sp>
      <p:sp>
        <p:nvSpPr>
          <p:cNvPr id="6" name="Title 1">
            <a:extLst>
              <a:ext uri="{FF2B5EF4-FFF2-40B4-BE49-F238E27FC236}">
                <a16:creationId xmlns:a16="http://schemas.microsoft.com/office/drawing/2014/main" id="{34852DC9-8925-C755-0405-EA1870B0C035}"/>
              </a:ext>
            </a:extLst>
          </p:cNvPr>
          <p:cNvSpPr txBox="1">
            <a:spLocks/>
          </p:cNvSpPr>
          <p:nvPr/>
        </p:nvSpPr>
        <p:spPr>
          <a:xfrm>
            <a:off x="1232671" y="4575960"/>
            <a:ext cx="3260953" cy="1493913"/>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i="1" dirty="0">
                <a:latin typeface="Cambria" panose="02040503050406030204" pitchFamily="18" charset="0"/>
                <a:ea typeface="Cambria" panose="02040503050406030204" pitchFamily="18" charset="0"/>
              </a:rPr>
              <a:t>The goal in this project is two-fold, and it is geared towards enabling the marketing team to reduce customer churn effectively.</a:t>
            </a:r>
            <a:br>
              <a:rPr lang="en-GB" sz="2000" i="1" dirty="0">
                <a:latin typeface="Cambria" panose="02040503050406030204" pitchFamily="18" charset="0"/>
                <a:ea typeface="Cambria" panose="02040503050406030204" pitchFamily="18" charset="0"/>
              </a:rPr>
            </a:br>
            <a:endParaRPr lang="en-GB" sz="1050" i="1" dirty="0">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CB200A11-8AA2-3ADA-2DAE-9171C73B963A}"/>
              </a:ext>
            </a:extLst>
          </p:cNvPr>
          <p:cNvSpPr txBox="1">
            <a:spLocks/>
          </p:cNvSpPr>
          <p:nvPr/>
        </p:nvSpPr>
        <p:spPr>
          <a:xfrm>
            <a:off x="4689139" y="1036325"/>
            <a:ext cx="6876749" cy="5033555"/>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mj-lt"/>
              <a:buAutoNum type="arabicPeriod"/>
            </a:pPr>
            <a:r>
              <a:rPr lang="en-GB" sz="1800" b="1" dirty="0">
                <a:latin typeface="Cambria" panose="02040503050406030204" pitchFamily="18" charset="0"/>
                <a:ea typeface="Cambria" panose="02040503050406030204" pitchFamily="18" charset="0"/>
              </a:rPr>
              <a:t>Building a Predictive Model</a:t>
            </a:r>
            <a:r>
              <a:rPr lang="en-GB" sz="1800" dirty="0">
                <a:latin typeface="Cambria" panose="02040503050406030204" pitchFamily="18" charset="0"/>
                <a:ea typeface="Cambria" panose="02040503050406030204" pitchFamily="18" charset="0"/>
              </a:rPr>
              <a:t>: The first part of the task involves creating a machine learning model using the given dataset. This dataset contains various characteristics of customers, including their current lapsing status. Using these features, we aim to build a model that can successfully predict if a customer will lapse (become inactive) in the next 12 months. The model will aid the team in identifying customers at risk of churn, allowing us to implement preventive strategies in a timely manner.</a:t>
            </a:r>
          </a:p>
          <a:p>
            <a:pPr marL="457200" indent="-457200" algn="l">
              <a:buFont typeface="+mj-lt"/>
              <a:buAutoNum type="arabicPeriod"/>
            </a:pPr>
            <a:endParaRPr lang="en-GB" sz="1800" dirty="0">
              <a:latin typeface="Cambria" panose="02040503050406030204" pitchFamily="18" charset="0"/>
              <a:ea typeface="Cambria" panose="02040503050406030204" pitchFamily="18" charset="0"/>
            </a:endParaRPr>
          </a:p>
          <a:p>
            <a:pPr marL="457200" indent="-457200" algn="l">
              <a:buFont typeface="+mj-lt"/>
              <a:buAutoNum type="arabicPeriod"/>
            </a:pPr>
            <a:endParaRPr lang="en-GB" sz="1050" dirty="0">
              <a:latin typeface="Cambria" panose="02040503050406030204" pitchFamily="18" charset="0"/>
              <a:ea typeface="Cambria" panose="02040503050406030204" pitchFamily="18" charset="0"/>
            </a:endParaRPr>
          </a:p>
          <a:p>
            <a:pPr marL="457200" indent="-457200" algn="l">
              <a:buFont typeface="+mj-lt"/>
              <a:buAutoNum type="arabicPeriod"/>
            </a:pPr>
            <a:r>
              <a:rPr lang="en-GB" sz="1800" b="1" dirty="0">
                <a:latin typeface="Cambria" panose="02040503050406030204" pitchFamily="18" charset="0"/>
                <a:ea typeface="Cambria" panose="02040503050406030204" pitchFamily="18" charset="0"/>
              </a:rPr>
              <a:t>Collect and Present the Findings and Suggestions</a:t>
            </a:r>
            <a:r>
              <a:rPr lang="en-GB" sz="1800" dirty="0">
                <a:latin typeface="Cambria" panose="02040503050406030204" pitchFamily="18" charset="0"/>
                <a:ea typeface="Cambria" panose="02040503050406030204" pitchFamily="18" charset="0"/>
              </a:rPr>
              <a:t>: The second part of the task is about translating the findings from the predictive model into actionable insights. Then, present these findings in an accessible format for the marketing team, along with our suggestions for reducing churn rates. These recommendations will be data-driven, grounded in the results of our predictive model. The goal is to provide the marketing team with strategic direction based on rigorous data analysis, contributing to more efficient decision-making and potentially higher customer retention rates.</a:t>
            </a:r>
          </a:p>
        </p:txBody>
      </p:sp>
    </p:spTree>
    <p:extLst>
      <p:ext uri="{BB962C8B-B14F-4D97-AF65-F5344CB8AC3E}">
        <p14:creationId xmlns:p14="http://schemas.microsoft.com/office/powerpoint/2010/main" val="22670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Conclusion - Modelling Logic</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6261" y="1548099"/>
            <a:ext cx="11533867" cy="4815832"/>
          </a:xfrm>
          <a:prstGeom prst="rect">
            <a:avLst/>
          </a:prstGeom>
        </p:spPr>
        <p:txBody>
          <a:bodyPr vert="horz" lIns="91440" tIns="45720" rIns="91440" bIns="45720" rtlCol="0" anchor="ctr">
            <a:noAutofit/>
          </a:bodyPr>
          <a:lstStyle/>
          <a:p>
            <a:r>
              <a:rPr lang="en-GB" dirty="0">
                <a:latin typeface="Cambria" panose="02040503050406030204" pitchFamily="18" charset="0"/>
                <a:ea typeface="Cambria" panose="02040503050406030204" pitchFamily="18" charset="0"/>
              </a:rPr>
              <a:t>We built multiple machine learning models to predict customer churn. Our objective was to identify the characteristics that increase the likelihood of a customer lapsing. Our approach to predicting customer churn was a systematic process involving multiple stages. Here's a more detailed outline of our modelling logic:</a:t>
            </a:r>
          </a:p>
          <a:p>
            <a:endParaRPr lang="en-GB" sz="8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1. Data Cleaning &amp; Preprocessing</a:t>
            </a:r>
            <a:r>
              <a:rPr lang="en-GB" dirty="0">
                <a:latin typeface="Cambria" panose="02040503050406030204" pitchFamily="18" charset="0"/>
                <a:ea typeface="Cambria" panose="02040503050406030204" pitchFamily="18" charset="0"/>
              </a:rPr>
              <a:t>: The first step involved cleaning and preprocessing our dataset of customer transactions. This included handling missing data, outliers, and incorrect entries. We also performed data transformations where necessary, such as converting categorical variables into a format suitable for machine learning algorithms.</a:t>
            </a:r>
          </a:p>
          <a:p>
            <a:endParaRPr lang="en-GB" sz="8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2. Feature Engineering</a:t>
            </a:r>
            <a:r>
              <a:rPr lang="en-GB" dirty="0">
                <a:latin typeface="Cambria" panose="02040503050406030204" pitchFamily="18" charset="0"/>
                <a:ea typeface="Cambria" panose="02040503050406030204" pitchFamily="18" charset="0"/>
              </a:rPr>
              <a:t>: Next, we engineered features from the existing data to extract more information that could be useful for our models. For example, we calculated the number of months since the last transaction for each customer, which could potentially indicate whether a customer is likely to lapse.</a:t>
            </a:r>
          </a:p>
          <a:p>
            <a:endParaRPr lang="en-GB" sz="8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3. Model Building</a:t>
            </a:r>
            <a:r>
              <a:rPr lang="en-GB" dirty="0">
                <a:latin typeface="Cambria" panose="02040503050406030204" pitchFamily="18" charset="0"/>
                <a:ea typeface="Cambria" panose="02040503050406030204" pitchFamily="18" charset="0"/>
              </a:rPr>
              <a:t>: We then selected three different machine learning models for this task, namely Logistic Regression, Decision Tree, and Random Forest. These models were chosen for their proven performance in classification tasks and their interpretability. Logistic Regression is a simple yet powerful model that can provide clear coefficients for each feature, making it easy to interpret. Decision Trees and Random Forests can capture complex patterns in the data and can also provide feature importance, which can give us insight into which features are most influential in predicting customer churn.</a:t>
            </a: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32086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Conclusion - Modelling Logic</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96428" y="1852694"/>
            <a:ext cx="11059828" cy="3944581"/>
          </a:xfrm>
          <a:prstGeom prst="rect">
            <a:avLst/>
          </a:prstGeom>
        </p:spPr>
        <p:txBody>
          <a:bodyPr vert="horz" lIns="91440" tIns="45720" rIns="91440" bIns="45720" rtlCol="0" anchor="ctr">
            <a:noAutofit/>
          </a:bodyPr>
          <a:lstStyle/>
          <a:p>
            <a:pPr lvl="0"/>
            <a:r>
              <a:rPr lang="en-GB" b="1" dirty="0">
                <a:solidFill>
                  <a:srgbClr val="000000"/>
                </a:solidFill>
                <a:latin typeface="Cambria" panose="02040503050406030204" pitchFamily="18" charset="0"/>
                <a:ea typeface="Cambria" panose="02040503050406030204" pitchFamily="18" charset="0"/>
              </a:rPr>
              <a:t>4. Model Training and Evaluation</a:t>
            </a:r>
            <a:r>
              <a:rPr lang="en-GB" dirty="0">
                <a:solidFill>
                  <a:srgbClr val="000000"/>
                </a:solidFill>
                <a:latin typeface="Cambria" panose="02040503050406030204" pitchFamily="18" charset="0"/>
                <a:ea typeface="Cambria" panose="02040503050406030204" pitchFamily="18" charset="0"/>
              </a:rPr>
              <a:t>: Each model was trained using the training data and evaluated using both the training and test data. We used various metrics, including accuracy, precision, recall, F1-score, and AUC-ROC, to evaluate the performance of each model.</a:t>
            </a:r>
          </a:p>
          <a:p>
            <a:pPr lvl="0"/>
            <a:endParaRPr lang="en-GB"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5. Model Optimization</a:t>
            </a:r>
            <a:r>
              <a:rPr lang="en-GB" dirty="0">
                <a:solidFill>
                  <a:srgbClr val="000000"/>
                </a:solidFill>
                <a:latin typeface="Cambria" panose="02040503050406030204" pitchFamily="18" charset="0"/>
                <a:ea typeface="Cambria" panose="02040503050406030204" pitchFamily="18" charset="0"/>
              </a:rPr>
              <a:t>: For the Logistic Regression model, we also performed hyperparameter tuning using </a:t>
            </a:r>
            <a:r>
              <a:rPr lang="en-GB" dirty="0" err="1">
                <a:solidFill>
                  <a:srgbClr val="000000"/>
                </a:solidFill>
                <a:latin typeface="Cambria" panose="02040503050406030204" pitchFamily="18" charset="0"/>
                <a:ea typeface="Cambria" panose="02040503050406030204" pitchFamily="18" charset="0"/>
              </a:rPr>
              <a:t>GridSearchCV</a:t>
            </a:r>
            <a:r>
              <a:rPr lang="en-GB" dirty="0">
                <a:solidFill>
                  <a:srgbClr val="000000"/>
                </a:solidFill>
                <a:latin typeface="Cambria" panose="02040503050406030204" pitchFamily="18" charset="0"/>
                <a:ea typeface="Cambria" panose="02040503050406030204" pitchFamily="18" charset="0"/>
              </a:rPr>
              <a:t>. This allowed us to find the optimal parameters for the model that resulted in the best performance.</a:t>
            </a:r>
          </a:p>
          <a:p>
            <a:pPr lvl="0"/>
            <a:endParaRPr lang="en-GB"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6. Model Selection and Comparisons</a:t>
            </a:r>
            <a:r>
              <a:rPr lang="en-GB" dirty="0">
                <a:solidFill>
                  <a:srgbClr val="000000"/>
                </a:solidFill>
                <a:latin typeface="Cambria" panose="02040503050406030204" pitchFamily="18" charset="0"/>
                <a:ea typeface="Cambria" panose="02040503050406030204" pitchFamily="18" charset="0"/>
              </a:rPr>
              <a:t>: The selection of appropriate models is a crucial step in our churn prediction task. We started with three models: Logistic Regression, Decision Tree, and Random Forest, each having its strengths and weaknesses.</a:t>
            </a:r>
          </a:p>
          <a:p>
            <a:pPr lvl="0"/>
            <a:endParaRPr lang="en-GB" dirty="0">
              <a:solidFill>
                <a:srgbClr val="000000"/>
              </a:solidFill>
              <a:latin typeface="Cambria" panose="02040503050406030204" pitchFamily="18" charset="0"/>
              <a:ea typeface="Cambria" panose="02040503050406030204" pitchFamily="18" charset="0"/>
            </a:endParaRPr>
          </a:p>
          <a:p>
            <a:pPr lvl="0"/>
            <a:r>
              <a:rPr lang="en-GB" b="1" dirty="0">
                <a:solidFill>
                  <a:srgbClr val="000000"/>
                </a:solidFill>
                <a:latin typeface="Cambria" panose="02040503050406030204" pitchFamily="18" charset="0"/>
                <a:ea typeface="Cambria" panose="02040503050406030204" pitchFamily="18" charset="0"/>
              </a:rPr>
              <a:t>7. Feature Importance Analysis</a:t>
            </a:r>
            <a:r>
              <a:rPr lang="en-GB" dirty="0">
                <a:solidFill>
                  <a:srgbClr val="000000"/>
                </a:solidFill>
                <a:latin typeface="Cambria" panose="02040503050406030204" pitchFamily="18" charset="0"/>
                <a:ea typeface="Cambria" panose="02040503050406030204" pitchFamily="18" charset="0"/>
              </a:rPr>
              <a:t>: After training and optimizing the models, we also analyzed the feature importance. This helped us understand which features were most influential in predicting whether a customer would lapse or remain active.</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74458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Conclusion - Model Key Findings</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65975" y="1784934"/>
            <a:ext cx="11229042" cy="4215022"/>
          </a:xfrm>
          <a:prstGeom prst="rect">
            <a:avLst/>
          </a:prstGeom>
        </p:spPr>
        <p:txBody>
          <a:bodyPr vert="horz" lIns="91440" tIns="45720" rIns="91440" bIns="45720" rtlCol="0" anchor="ctr">
            <a:noAutofit/>
          </a:bodyPr>
          <a:lstStyle/>
          <a:p>
            <a:pPr lvl="0"/>
            <a:r>
              <a:rPr lang="en-GB" dirty="0">
                <a:solidFill>
                  <a:srgbClr val="000000"/>
                </a:solidFill>
                <a:latin typeface="Cambria" panose="02040503050406030204" pitchFamily="18" charset="0"/>
                <a:ea typeface="Cambria" panose="02040503050406030204" pitchFamily="18" charset="0"/>
              </a:rPr>
              <a:t>After evaluating the models based on their accuracy and misclassification rate, the </a:t>
            </a:r>
            <a:r>
              <a:rPr lang="en-GB" b="1" dirty="0">
                <a:solidFill>
                  <a:srgbClr val="000000"/>
                </a:solidFill>
                <a:latin typeface="Cambria" panose="02040503050406030204" pitchFamily="18" charset="0"/>
                <a:ea typeface="Cambria" panose="02040503050406030204" pitchFamily="18" charset="0"/>
              </a:rPr>
              <a:t>Random Forest model proved to be the most accurate</a:t>
            </a:r>
            <a:r>
              <a:rPr lang="en-GB" dirty="0">
                <a:solidFill>
                  <a:srgbClr val="000000"/>
                </a:solidFill>
                <a:latin typeface="Cambria" panose="02040503050406030204" pitchFamily="18" charset="0"/>
                <a:ea typeface="Cambria" panose="02040503050406030204" pitchFamily="18" charset="0"/>
              </a:rPr>
              <a:t>. The key findings from the model include:</a:t>
            </a:r>
          </a:p>
          <a:p>
            <a:pPr lvl="0"/>
            <a:endParaRPr lang="en-GB" sz="10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Churn is closely related to customer activity</a:t>
            </a:r>
            <a:r>
              <a:rPr lang="en-GB" dirty="0">
                <a:solidFill>
                  <a:srgbClr val="000000"/>
                </a:solidFill>
                <a:latin typeface="Cambria" panose="02040503050406030204" pitchFamily="18" charset="0"/>
                <a:ea typeface="Cambria" panose="02040503050406030204" pitchFamily="18" charset="0"/>
              </a:rPr>
              <a:t>: The more time a customer spends without transacting, the more likely they are to churn. Regular engagement is crucial for customer retention.</a:t>
            </a:r>
          </a:p>
          <a:p>
            <a:pPr marL="285750" lvl="0" indent="-285750">
              <a:buFont typeface="Wingdings" panose="05000000000000000000" pitchFamily="2" charset="2"/>
              <a:buChar char="ü"/>
            </a:pPr>
            <a:endParaRPr lang="en-GB" sz="7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Point collection matters</a:t>
            </a:r>
            <a:r>
              <a:rPr lang="en-GB" dirty="0">
                <a:solidFill>
                  <a:srgbClr val="000000"/>
                </a:solidFill>
                <a:latin typeface="Cambria" panose="02040503050406030204" pitchFamily="18" charset="0"/>
                <a:ea typeface="Cambria" panose="02040503050406030204" pitchFamily="18" charset="0"/>
              </a:rPr>
              <a:t>: The quantity of points customers collect is a significant factor in determining churn. Customers who frequently collect points are less likely to churn, suggesting that they see value in our loyalty program.</a:t>
            </a:r>
          </a:p>
          <a:p>
            <a:pPr marL="285750" lvl="0" indent="-285750">
              <a:buFont typeface="Wingdings" panose="05000000000000000000" pitchFamily="2" charset="2"/>
              <a:buChar char="ü"/>
            </a:pPr>
            <a:endParaRPr lang="en-GB" sz="7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Loyal customers are less likely to churn</a:t>
            </a:r>
            <a:r>
              <a:rPr lang="en-GB" dirty="0">
                <a:solidFill>
                  <a:srgbClr val="000000"/>
                </a:solidFill>
                <a:latin typeface="Cambria" panose="02040503050406030204" pitchFamily="18" charset="0"/>
                <a:ea typeface="Cambria" panose="02040503050406030204" pitchFamily="18" charset="0"/>
              </a:rPr>
              <a:t>: Customers who have been part of our program for a longer duration are less likely to churn. These long-term customers are likely more engaged and see more value in our program.</a:t>
            </a:r>
          </a:p>
          <a:p>
            <a:pPr marL="285750" lvl="0" indent="-285750">
              <a:buFont typeface="Wingdings" panose="05000000000000000000" pitchFamily="2" charset="2"/>
              <a:buChar char="ü"/>
            </a:pPr>
            <a:endParaRPr lang="en-GB" sz="7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Point redemption influences churn</a:t>
            </a:r>
            <a:r>
              <a:rPr lang="en-GB" dirty="0">
                <a:solidFill>
                  <a:srgbClr val="000000"/>
                </a:solidFill>
                <a:latin typeface="Cambria" panose="02040503050406030204" pitchFamily="18" charset="0"/>
                <a:ea typeface="Cambria" panose="02040503050406030204" pitchFamily="18" charset="0"/>
              </a:rPr>
              <a:t>: The quantity of points customers redeem also affects churn. Customers who frequently redeem points are less likely to churn, which makes sense as redeeming points gives customers a sense of receiving tangible benefits from the program.</a:t>
            </a:r>
          </a:p>
          <a:p>
            <a:pPr marL="285750" lvl="0" indent="-285750">
              <a:buFont typeface="Wingdings" panose="05000000000000000000" pitchFamily="2" charset="2"/>
              <a:buChar char="ü"/>
            </a:pPr>
            <a:endParaRPr lang="en-GB" sz="7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Spending affects churn</a:t>
            </a:r>
            <a:r>
              <a:rPr lang="en-GB" dirty="0">
                <a:solidFill>
                  <a:srgbClr val="000000"/>
                </a:solidFill>
                <a:latin typeface="Cambria" panose="02040503050406030204" pitchFamily="18" charset="0"/>
                <a:ea typeface="Cambria" panose="02040503050406030204" pitchFamily="18" charset="0"/>
              </a:rPr>
              <a:t>: The more a customer spends, the less likely they are to churn. Higher spending could be a sign of higher engagement or satisfaction with the loyalty program.</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14955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8" name="Rectangle 116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103787" y="171450"/>
            <a:ext cx="11438911" cy="976362"/>
          </a:xfrm>
        </p:spPr>
        <p:txBody>
          <a:bodyPr vert="horz" lIns="91440" tIns="45720" rIns="91440" bIns="45720" rtlCol="0" anchor="b">
            <a:noAutofit/>
          </a:bodyPr>
          <a:lstStyle/>
          <a:p>
            <a:pPr algn="l"/>
            <a:r>
              <a:rPr lang="en-GB" sz="4000" b="1" dirty="0">
                <a:latin typeface="Cambria" panose="02040503050406030204" pitchFamily="18" charset="0"/>
                <a:ea typeface="Cambria" panose="02040503050406030204" pitchFamily="18" charset="0"/>
              </a:rPr>
              <a:t>Conclusion - Strategies for Reducing Churn</a:t>
            </a:r>
            <a:endParaRPr lang="en-US" sz="4000" b="1" kern="1200" dirty="0">
              <a:solidFill>
                <a:schemeClr val="tx1"/>
              </a:solidFill>
              <a:latin typeface="Cambria" panose="02040503050406030204" pitchFamily="18" charset="0"/>
              <a:ea typeface="Cambria" panose="02040503050406030204" pitchFamily="18" charset="0"/>
            </a:endParaRPr>
          </a:p>
        </p:txBody>
      </p:sp>
      <p:grpSp>
        <p:nvGrpSpPr>
          <p:cNvPr id="1170" name="Group 116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1" name="Rectangle 117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172" name="Rectangle 117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pic>
        <p:nvPicPr>
          <p:cNvPr id="13" name="Picture 12">
            <a:extLst>
              <a:ext uri="{FF2B5EF4-FFF2-40B4-BE49-F238E27FC236}">
                <a16:creationId xmlns:a16="http://schemas.microsoft.com/office/drawing/2014/main" id="{034AC851-6138-ECC3-9341-4E1C43AB84CC}"/>
              </a:ext>
            </a:extLst>
          </p:cNvPr>
          <p:cNvPicPr>
            <a:picLocks noChangeAspect="1"/>
          </p:cNvPicPr>
          <p:nvPr/>
        </p:nvPicPr>
        <p:blipFill rotWithShape="1">
          <a:blip r:embed="rId3"/>
          <a:srcRect t="17272"/>
          <a:stretch/>
        </p:blipFill>
        <p:spPr>
          <a:xfrm>
            <a:off x="28575" y="1147812"/>
            <a:ext cx="11820525" cy="1339574"/>
          </a:xfrm>
          <a:prstGeom prst="rect">
            <a:avLst/>
          </a:prstGeom>
        </p:spPr>
      </p:pic>
      <p:sp>
        <p:nvSpPr>
          <p:cNvPr id="1174" name="Rectangle 11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41202453-9535-A912-F3B5-72C09029AAAD}"/>
              </a:ext>
            </a:extLst>
          </p:cNvPr>
          <p:cNvSpPr/>
          <p:nvPr/>
        </p:nvSpPr>
        <p:spPr>
          <a:xfrm>
            <a:off x="0" y="1795087"/>
            <a:ext cx="476250" cy="624263"/>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8" name="TextBox 7">
            <a:extLst>
              <a:ext uri="{FF2B5EF4-FFF2-40B4-BE49-F238E27FC236}">
                <a16:creationId xmlns:a16="http://schemas.microsoft.com/office/drawing/2014/main" id="{AA5C36ED-1B2A-7621-C73A-0D042BFA963B}"/>
              </a:ext>
            </a:extLst>
          </p:cNvPr>
          <p:cNvSpPr txBox="1"/>
          <p:nvPr/>
        </p:nvSpPr>
        <p:spPr>
          <a:xfrm>
            <a:off x="131561" y="1489166"/>
            <a:ext cx="11068239" cy="4641668"/>
          </a:xfrm>
          <a:prstGeom prst="rect">
            <a:avLst/>
          </a:prstGeom>
        </p:spPr>
        <p:txBody>
          <a:bodyPr vert="horz" lIns="91440" tIns="45720" rIns="91440" bIns="45720" rtlCol="0" anchor="ctr">
            <a:noAutofit/>
          </a:bodyPr>
          <a:lstStyle/>
          <a:p>
            <a:pPr lvl="0"/>
            <a:r>
              <a:rPr lang="en-GB" dirty="0">
                <a:solidFill>
                  <a:srgbClr val="000000"/>
                </a:solidFill>
                <a:latin typeface="Cambria" panose="02040503050406030204" pitchFamily="18" charset="0"/>
                <a:ea typeface="Cambria" panose="02040503050406030204" pitchFamily="18" charset="0"/>
              </a:rPr>
              <a:t>The proposed strategies in order to reduce churn after our analysis are the followings:</a:t>
            </a:r>
          </a:p>
          <a:p>
            <a:pPr lvl="0"/>
            <a:endParaRPr lang="en-GB" sz="8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Customer Engagement Campaigns</a:t>
            </a:r>
            <a:r>
              <a:rPr lang="en-GB" dirty="0">
                <a:solidFill>
                  <a:srgbClr val="000000"/>
                </a:solidFill>
                <a:latin typeface="Cambria" panose="02040503050406030204" pitchFamily="18" charset="0"/>
                <a:ea typeface="Cambria" panose="02040503050406030204" pitchFamily="18" charset="0"/>
              </a:rPr>
              <a:t>: Develop campaigns to encourage regular transactions. This could involve personalized reminders, bonus points for transactions after a period of inactivity, or regular promotions to incentivize engagement.</a:t>
            </a:r>
          </a:p>
          <a:p>
            <a:pPr marL="285750" lvl="0" indent="-285750">
              <a:buFont typeface="Wingdings" panose="05000000000000000000" pitchFamily="2" charset="2"/>
              <a:buChar char="ü"/>
            </a:pPr>
            <a:endParaRPr lang="en-GB" sz="5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Expand Point Collection Opportunities</a:t>
            </a:r>
            <a:r>
              <a:rPr lang="en-GB" dirty="0">
                <a:solidFill>
                  <a:srgbClr val="000000"/>
                </a:solidFill>
                <a:latin typeface="Cambria" panose="02040503050406030204" pitchFamily="18" charset="0"/>
                <a:ea typeface="Cambria" panose="02040503050406030204" pitchFamily="18" charset="0"/>
              </a:rPr>
              <a:t>: Collaborate with more partners, increase point awards for certain transactions, or host special events to offer more opportunities for point collection.</a:t>
            </a:r>
          </a:p>
          <a:p>
            <a:pPr marL="285750" lvl="0" indent="-285750">
              <a:buFont typeface="Wingdings" panose="05000000000000000000" pitchFamily="2" charset="2"/>
              <a:buChar char="ü"/>
            </a:pPr>
            <a:endParaRPr lang="en-GB" sz="5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Reward Long-term Customers</a:t>
            </a:r>
            <a:r>
              <a:rPr lang="en-GB" dirty="0">
                <a:solidFill>
                  <a:srgbClr val="000000"/>
                </a:solidFill>
                <a:latin typeface="Cambria" panose="02040503050406030204" pitchFamily="18" charset="0"/>
                <a:ea typeface="Cambria" panose="02040503050406030204" pitchFamily="18" charset="0"/>
              </a:rPr>
              <a:t>: Recognize customers who have been with the program for a longer time with special benefits. This could involve exclusive offers, early access to sales, or personalized rewards based on their preferences.</a:t>
            </a:r>
          </a:p>
          <a:p>
            <a:pPr marL="285750" lvl="0" indent="-285750">
              <a:buFont typeface="Wingdings" panose="05000000000000000000" pitchFamily="2" charset="2"/>
              <a:buChar char="ü"/>
            </a:pPr>
            <a:endParaRPr lang="en-GB" sz="5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Promote Point Redemption</a:t>
            </a:r>
            <a:r>
              <a:rPr lang="en-GB" dirty="0">
                <a:solidFill>
                  <a:srgbClr val="000000"/>
                </a:solidFill>
                <a:latin typeface="Cambria" panose="02040503050406030204" pitchFamily="18" charset="0"/>
                <a:ea typeface="Cambria" panose="02040503050406030204" pitchFamily="18" charset="0"/>
              </a:rPr>
              <a:t>: Make it easier and more attractive for customers to redeem their points. This could involve simplifying the redemption process, offering more redemption options, or running promotions where certain redemptions cost fewer points.</a:t>
            </a:r>
          </a:p>
          <a:p>
            <a:pPr lvl="0"/>
            <a:endParaRPr lang="en-GB" sz="5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GB" b="1" dirty="0">
                <a:solidFill>
                  <a:srgbClr val="000000"/>
                </a:solidFill>
                <a:latin typeface="Cambria" panose="02040503050406030204" pitchFamily="18" charset="0"/>
                <a:ea typeface="Cambria" panose="02040503050406030204" pitchFamily="18" charset="0"/>
              </a:rPr>
              <a:t>Encourage Higher Spending</a:t>
            </a:r>
            <a:r>
              <a:rPr lang="en-GB" dirty="0">
                <a:solidFill>
                  <a:srgbClr val="000000"/>
                </a:solidFill>
                <a:latin typeface="Cambria" panose="02040503050406030204" pitchFamily="18" charset="0"/>
                <a:ea typeface="Cambria" panose="02040503050406030204" pitchFamily="18" charset="0"/>
              </a:rPr>
              <a:t>: Implement strategies that encourage higher spending, such as a tiered rewards system where customers earn more points for higher levels of spending.</a:t>
            </a:r>
            <a:endParaRPr kumimoji="0" lang="en-GB" sz="18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p:txBody>
      </p: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4">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20168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7" name="Rectangle 1106">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Rectangle 110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57200" y="1598246"/>
            <a:ext cx="4412419" cy="3626217"/>
          </a:xfrm>
        </p:spPr>
        <p:txBody>
          <a:bodyPr lIns="0" tIns="0" rIns="0" bIns="0" rtlCol="0" anchor="t">
            <a:normAutofit/>
          </a:bodyPr>
          <a:lstStyle/>
          <a:p>
            <a:pPr algn="r"/>
            <a:r>
              <a:rPr lang="en-GB" sz="8000" b="1">
                <a:solidFill>
                  <a:srgbClr val="FFFFFF"/>
                </a:solidFill>
                <a:latin typeface="Cambria" panose="02040503050406030204" pitchFamily="18" charset="0"/>
                <a:ea typeface="Cambria" panose="02040503050406030204" pitchFamily="18" charset="0"/>
              </a:rPr>
              <a:t>Q&amp;A</a:t>
            </a:r>
          </a:p>
        </p:txBody>
      </p:sp>
      <p:cxnSp>
        <p:nvCxnSpPr>
          <p:cNvPr id="1111" name="Straight Connector 11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077" name="Graphic 1076" descr="Questions">
            <a:extLst>
              <a:ext uri="{FF2B5EF4-FFF2-40B4-BE49-F238E27FC236}">
                <a16:creationId xmlns:a16="http://schemas.microsoft.com/office/drawing/2014/main" id="{C179DA3E-7F33-8D4F-C0E4-B3852993A6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9114" y="1598246"/>
            <a:ext cx="4719754" cy="4719754"/>
          </a:xfrm>
          <a:prstGeom prst="rect">
            <a:avLst/>
          </a:prstGeom>
        </p:spPr>
      </p:pic>
      <p:grpSp>
        <p:nvGrpSpPr>
          <p:cNvPr id="1113" name="Group 1112">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1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11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5">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Tree>
    <p:extLst>
      <p:ext uri="{BB962C8B-B14F-4D97-AF65-F5344CB8AC3E}">
        <p14:creationId xmlns:p14="http://schemas.microsoft.com/office/powerpoint/2010/main" val="21464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9" name="Rectangle 117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3" name="Rectangle 118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26129" y="135231"/>
            <a:ext cx="12104915" cy="674671"/>
          </a:xfrm>
        </p:spPr>
        <p:txBody>
          <a:bodyPr vert="horz" lIns="91440" tIns="45720" rIns="91440" bIns="45720" rtlCol="0" anchor="ctr">
            <a:normAutofit/>
          </a:bodyPr>
          <a:lstStyle/>
          <a:p>
            <a:r>
              <a:rPr lang="en-GB" sz="3800" b="1" dirty="0">
                <a:latin typeface="Cambria" panose="02040503050406030204" pitchFamily="18" charset="0"/>
                <a:ea typeface="Cambria" panose="02040503050406030204" pitchFamily="18" charset="0"/>
              </a:rPr>
              <a:t>Review the Jupyter Notebook Analysis Documentation</a:t>
            </a:r>
            <a:endParaRPr lang="en-US" sz="3800" b="1" kern="1200" dirty="0">
              <a:latin typeface="Cambria" panose="02040503050406030204" pitchFamily="18" charset="0"/>
              <a:ea typeface="Cambria" panose="02040503050406030204" pitchFamily="18" charset="0"/>
            </a:endParaRPr>
          </a:p>
        </p:txBody>
      </p:sp>
      <p:cxnSp>
        <p:nvCxnSpPr>
          <p:cNvPr id="1185" name="Straight Connector 118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6" name="TextBox 5">
            <a:extLst>
              <a:ext uri="{FF2B5EF4-FFF2-40B4-BE49-F238E27FC236}">
                <a16:creationId xmlns:a16="http://schemas.microsoft.com/office/drawing/2014/main" id="{B3DD69E7-F42D-E1A1-3A23-80C8ACCEEF52}"/>
              </a:ext>
            </a:extLst>
          </p:cNvPr>
          <p:cNvSpPr txBox="1"/>
          <p:nvPr/>
        </p:nvSpPr>
        <p:spPr>
          <a:xfrm>
            <a:off x="596463" y="734140"/>
            <a:ext cx="10898851" cy="4385816"/>
          </a:xfrm>
          <a:prstGeom prst="rect">
            <a:avLst/>
          </a:prstGeom>
          <a:noFill/>
        </p:spPr>
        <p:txBody>
          <a:bodyPr wrap="square">
            <a:spAutoFit/>
          </a:bodyPr>
          <a:lstStyle/>
          <a:p>
            <a:pPr algn="l"/>
            <a:r>
              <a:rPr lang="en-GB" b="0" i="0" dirty="0">
                <a:effectLst/>
                <a:latin typeface="Cambria" panose="02040503050406030204" pitchFamily="18" charset="0"/>
                <a:ea typeface="Cambria" panose="02040503050406030204" pitchFamily="18" charset="0"/>
              </a:rPr>
              <a:t>For a complete understanding of the analysis and findings, please review the Jupyter notebook "</a:t>
            </a:r>
            <a:r>
              <a:rPr lang="en-GB" b="1" i="0" u="sng" dirty="0" err="1">
                <a:effectLst/>
                <a:latin typeface="Cambria" panose="02040503050406030204" pitchFamily="18" charset="0"/>
                <a:ea typeface="Cambria" panose="02040503050406030204" pitchFamily="18" charset="0"/>
              </a:rPr>
              <a:t>propensity_to_lapse_model_building.ipynb</a:t>
            </a:r>
            <a:r>
              <a:rPr lang="en-GB" b="0" i="0" dirty="0">
                <a:effectLst/>
                <a:latin typeface="Cambria" panose="02040503050406030204" pitchFamily="18" charset="0"/>
                <a:ea typeface="Cambria" panose="02040503050406030204" pitchFamily="18" charset="0"/>
              </a:rPr>
              <a:t>". This notebook includes:</a:t>
            </a:r>
          </a:p>
          <a:p>
            <a:pPr marL="182563" indent="-182563" algn="l"/>
            <a:endParaRPr lang="en-GB" sz="600" b="0" i="0" dirty="0">
              <a:effectLst/>
              <a:latin typeface="Cambria" panose="02040503050406030204" pitchFamily="18" charset="0"/>
              <a:ea typeface="Cambria" panose="02040503050406030204" pitchFamily="18" charset="0"/>
            </a:endParaRPr>
          </a:p>
          <a:p>
            <a:pPr marL="182563" indent="-182563" algn="l">
              <a:buFont typeface="+mj-lt"/>
              <a:buAutoNum type="arabicPeriod"/>
            </a:pPr>
            <a:r>
              <a:rPr lang="en-GB" b="1" i="0" dirty="0">
                <a:effectLst/>
                <a:latin typeface="Cambria" panose="02040503050406030204" pitchFamily="18" charset="0"/>
                <a:ea typeface="Cambria" panose="02040503050406030204" pitchFamily="18" charset="0"/>
              </a:rPr>
              <a:t>Detailed Code</a:t>
            </a:r>
            <a:r>
              <a:rPr lang="en-GB" b="0" i="0" dirty="0">
                <a:effectLst/>
                <a:latin typeface="Cambria" panose="02040503050406030204" pitchFamily="18" charset="0"/>
                <a:ea typeface="Cambria" panose="02040503050406030204" pitchFamily="18" charset="0"/>
              </a:rPr>
              <a:t>: Every step of the analysis, including data preprocessing, model building, and evaluation, has been meticulously documented in the code cells.</a:t>
            </a:r>
          </a:p>
          <a:p>
            <a:pPr marL="182563" indent="-182563" algn="l">
              <a:buFont typeface="+mj-lt"/>
              <a:buAutoNum type="arabicPeriod"/>
            </a:pPr>
            <a:endParaRPr lang="en-GB" sz="500" b="0" i="0" dirty="0">
              <a:effectLst/>
              <a:latin typeface="Cambria" panose="02040503050406030204" pitchFamily="18" charset="0"/>
              <a:ea typeface="Cambria" panose="02040503050406030204" pitchFamily="18" charset="0"/>
            </a:endParaRPr>
          </a:p>
          <a:p>
            <a:pPr marL="182563" indent="-182563" algn="l">
              <a:buFont typeface="+mj-lt"/>
              <a:buAutoNum type="arabicPeriod"/>
            </a:pPr>
            <a:r>
              <a:rPr lang="en-GB" b="1" i="0" dirty="0">
                <a:effectLst/>
                <a:latin typeface="Cambria" panose="02040503050406030204" pitchFamily="18" charset="0"/>
                <a:ea typeface="Cambria" panose="02040503050406030204" pitchFamily="18" charset="0"/>
              </a:rPr>
              <a:t>Explanations and Context</a:t>
            </a:r>
            <a:r>
              <a:rPr lang="en-GB" b="0" i="0" dirty="0">
                <a:effectLst/>
                <a:latin typeface="Cambria" panose="02040503050406030204" pitchFamily="18" charset="0"/>
                <a:ea typeface="Cambria" panose="02040503050406030204" pitchFamily="18" charset="0"/>
              </a:rPr>
              <a:t>: The markdown cells provide context and explain what each section of the code does. They give insights into why certain choices were made during the analysis.</a:t>
            </a:r>
          </a:p>
          <a:p>
            <a:pPr marL="182563" indent="-182563" algn="l">
              <a:buFont typeface="+mj-lt"/>
              <a:buAutoNum type="arabicPeriod"/>
            </a:pPr>
            <a:endParaRPr lang="en-GB" sz="500" b="0" i="0" dirty="0">
              <a:effectLst/>
              <a:latin typeface="Cambria" panose="02040503050406030204" pitchFamily="18" charset="0"/>
              <a:ea typeface="Cambria" panose="02040503050406030204" pitchFamily="18" charset="0"/>
            </a:endParaRPr>
          </a:p>
          <a:p>
            <a:pPr marL="182563" indent="-182563" algn="l">
              <a:buFont typeface="+mj-lt"/>
              <a:buAutoNum type="arabicPeriod"/>
            </a:pPr>
            <a:r>
              <a:rPr lang="en-GB" b="1" i="0" dirty="0">
                <a:effectLst/>
                <a:latin typeface="Cambria" panose="02040503050406030204" pitchFamily="18" charset="0"/>
                <a:ea typeface="Cambria" panose="02040503050406030204" pitchFamily="18" charset="0"/>
              </a:rPr>
              <a:t>Visualizations</a:t>
            </a:r>
            <a:r>
              <a:rPr lang="en-GB" b="0" i="0" dirty="0">
                <a:effectLst/>
                <a:latin typeface="Cambria" panose="02040503050406030204" pitchFamily="18" charset="0"/>
                <a:ea typeface="Cambria" panose="02040503050406030204" pitchFamily="18" charset="0"/>
              </a:rPr>
              <a:t>: The notebook includes visualizations such as graphs and heatmaps that provide a visual representation of the data and the findings. They can make it easier to understand complex data patterns.</a:t>
            </a:r>
          </a:p>
          <a:p>
            <a:pPr marL="182563" indent="-182563" algn="l">
              <a:buFont typeface="+mj-lt"/>
              <a:buAutoNum type="arabicPeriod"/>
            </a:pPr>
            <a:endParaRPr lang="en-GB" sz="500" b="0" i="0" dirty="0">
              <a:effectLst/>
              <a:latin typeface="Cambria" panose="02040503050406030204" pitchFamily="18" charset="0"/>
              <a:ea typeface="Cambria" panose="02040503050406030204" pitchFamily="18" charset="0"/>
            </a:endParaRPr>
          </a:p>
          <a:p>
            <a:pPr marL="182563" indent="-182563" algn="l">
              <a:buFont typeface="+mj-lt"/>
              <a:buAutoNum type="arabicPeriod"/>
            </a:pPr>
            <a:r>
              <a:rPr lang="en-GB" b="1" i="0" dirty="0">
                <a:effectLst/>
                <a:latin typeface="Cambria" panose="02040503050406030204" pitchFamily="18" charset="0"/>
                <a:ea typeface="Cambria" panose="02040503050406030204" pitchFamily="18" charset="0"/>
              </a:rPr>
              <a:t>Proof of Work</a:t>
            </a:r>
            <a:r>
              <a:rPr lang="en-GB" b="0" i="0" dirty="0">
                <a:effectLst/>
                <a:latin typeface="Cambria" panose="02040503050406030204" pitchFamily="18" charset="0"/>
                <a:ea typeface="Cambria" panose="02040503050406030204" pitchFamily="18" charset="0"/>
              </a:rPr>
              <a:t>: The notebook serves as a proof of the work done in this analysis. It shows exactly how the results were obtained, ensuring transparency and reproducibility.</a:t>
            </a:r>
          </a:p>
          <a:p>
            <a:pPr algn="l"/>
            <a:endParaRPr lang="en-GB" sz="600" b="0" i="0" dirty="0">
              <a:effectLst/>
              <a:latin typeface="Cambria" panose="02040503050406030204" pitchFamily="18" charset="0"/>
              <a:ea typeface="Cambria" panose="02040503050406030204" pitchFamily="18" charset="0"/>
            </a:endParaRPr>
          </a:p>
          <a:p>
            <a:pPr algn="l"/>
            <a:r>
              <a:rPr lang="en-GB" b="0" i="0" dirty="0">
                <a:effectLst/>
                <a:latin typeface="Cambria" panose="02040503050406030204" pitchFamily="18" charset="0"/>
                <a:ea typeface="Cambria" panose="02040503050406030204" pitchFamily="18" charset="0"/>
              </a:rPr>
              <a:t>Therefore, to fully grasp the depth of this analysis and to validate the findings presented here, it's crucial to go through the notebook. The findings and recommendations in this presentation are based on the analysis done in the notebook. Reviewing the notebook will provide a deeper understanding of the data, the </a:t>
            </a:r>
            <a:r>
              <a:rPr lang="en-GB" b="0" i="0" dirty="0" err="1">
                <a:effectLst/>
                <a:latin typeface="Cambria" panose="02040503050406030204" pitchFamily="18" charset="0"/>
                <a:ea typeface="Cambria" panose="02040503050406030204" pitchFamily="18" charset="0"/>
              </a:rPr>
              <a:t>modeling</a:t>
            </a:r>
            <a:r>
              <a:rPr lang="en-GB" b="0" i="0" dirty="0">
                <a:effectLst/>
                <a:latin typeface="Cambria" panose="02040503050406030204" pitchFamily="18" charset="0"/>
                <a:ea typeface="Cambria" panose="02040503050406030204" pitchFamily="18" charset="0"/>
              </a:rPr>
              <a:t> approach, and the resulting insights.</a:t>
            </a:r>
          </a:p>
        </p:txBody>
      </p:sp>
      <p:sp>
        <p:nvSpPr>
          <p:cNvPr id="7" name="TextBox 6">
            <a:extLst>
              <a:ext uri="{FF2B5EF4-FFF2-40B4-BE49-F238E27FC236}">
                <a16:creationId xmlns:a16="http://schemas.microsoft.com/office/drawing/2014/main" id="{F2A3D35B-1EE4-7352-86CE-59CF69B1562B}"/>
              </a:ext>
            </a:extLst>
          </p:cNvPr>
          <p:cNvSpPr txBox="1"/>
          <p:nvPr/>
        </p:nvSpPr>
        <p:spPr>
          <a:xfrm>
            <a:off x="535501" y="5639209"/>
            <a:ext cx="10898851" cy="646331"/>
          </a:xfrm>
          <a:prstGeom prst="rect">
            <a:avLst/>
          </a:prstGeom>
          <a:noFill/>
        </p:spPr>
        <p:txBody>
          <a:bodyPr wrap="square">
            <a:spAutoFit/>
          </a:bodyPr>
          <a:lstStyle/>
          <a:p>
            <a:pPr algn="l"/>
            <a:r>
              <a:rPr lang="en-GB" b="1" i="1" dirty="0">
                <a:effectLst/>
                <a:latin typeface="Cambria" panose="02040503050406030204" pitchFamily="18" charset="0"/>
                <a:ea typeface="Cambria" panose="02040503050406030204" pitchFamily="18" charset="0"/>
              </a:rPr>
              <a:t>You can find the analysis notebook </a:t>
            </a:r>
            <a:r>
              <a:rPr lang="en-GB" b="1" i="1" dirty="0">
                <a:effectLst/>
                <a:latin typeface="Cambria" panose="02040503050406030204" pitchFamily="18" charset="0"/>
                <a:ea typeface="Cambria" panose="02040503050406030204" pitchFamily="18" charset="0"/>
                <a:hlinkClick r:id="rId4"/>
              </a:rPr>
              <a:t>here</a:t>
            </a:r>
            <a:r>
              <a:rPr lang="en-GB" b="1" i="1" dirty="0">
                <a:effectLst/>
                <a:latin typeface="Cambria" panose="02040503050406030204" pitchFamily="18" charset="0"/>
                <a:ea typeface="Cambria" panose="02040503050406030204" pitchFamily="18" charset="0"/>
              </a:rPr>
              <a:t> along with the needed datasets for the current analysis please have a look!</a:t>
            </a:r>
          </a:p>
        </p:txBody>
      </p:sp>
    </p:spTree>
    <p:extLst>
      <p:ext uri="{BB962C8B-B14F-4D97-AF65-F5344CB8AC3E}">
        <p14:creationId xmlns:p14="http://schemas.microsoft.com/office/powerpoint/2010/main" val="166743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5" name="Rectangle 1154">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3768466" y="3333361"/>
            <a:ext cx="4997209" cy="1127252"/>
          </a:xfrm>
        </p:spPr>
        <p:txBody>
          <a:bodyPr lIns="0" tIns="0" rIns="0" bIns="0" rtlCol="0" anchor="t">
            <a:normAutofit/>
          </a:bodyPr>
          <a:lstStyle/>
          <a:p>
            <a:r>
              <a:rPr lang="en-GB" sz="8000" b="1" dirty="0">
                <a:solidFill>
                  <a:srgbClr val="FFFFFF"/>
                </a:solidFill>
                <a:latin typeface="Cambria" panose="02040503050406030204" pitchFamily="18" charset="0"/>
                <a:ea typeface="Cambria" panose="02040503050406030204" pitchFamily="18" charset="0"/>
              </a:rPr>
              <a:t>Thank you</a:t>
            </a:r>
          </a:p>
        </p:txBody>
      </p:sp>
      <p:sp>
        <p:nvSpPr>
          <p:cNvPr id="115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5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6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163" name="Straight Connector 116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6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6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16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3" name="Title 1">
            <a:extLst>
              <a:ext uri="{FF2B5EF4-FFF2-40B4-BE49-F238E27FC236}">
                <a16:creationId xmlns:a16="http://schemas.microsoft.com/office/drawing/2014/main" id="{72D28B85-216C-29D8-C79A-F6465FA6D01E}"/>
              </a:ext>
            </a:extLst>
          </p:cNvPr>
          <p:cNvSpPr txBox="1">
            <a:spLocks/>
          </p:cNvSpPr>
          <p:nvPr/>
        </p:nvSpPr>
        <p:spPr>
          <a:xfrm>
            <a:off x="3733628" y="1827139"/>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5" name="Title 1">
            <a:extLst>
              <a:ext uri="{FF2B5EF4-FFF2-40B4-BE49-F238E27FC236}">
                <a16:creationId xmlns:a16="http://schemas.microsoft.com/office/drawing/2014/main" id="{51B8B2A6-ECAC-6E28-5DA4-B4E05DC5EAD3}"/>
              </a:ext>
            </a:extLst>
          </p:cNvPr>
          <p:cNvSpPr txBox="1">
            <a:spLocks/>
          </p:cNvSpPr>
          <p:nvPr/>
        </p:nvSpPr>
        <p:spPr>
          <a:xfrm>
            <a:off x="3711858" y="1071926"/>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6" name="Title 1">
            <a:extLst>
              <a:ext uri="{FF2B5EF4-FFF2-40B4-BE49-F238E27FC236}">
                <a16:creationId xmlns:a16="http://schemas.microsoft.com/office/drawing/2014/main" id="{78CD9AB8-17AB-934A-333A-EBC6C9C58633}"/>
              </a:ext>
            </a:extLst>
          </p:cNvPr>
          <p:cNvSpPr txBox="1">
            <a:spLocks/>
          </p:cNvSpPr>
          <p:nvPr/>
        </p:nvSpPr>
        <p:spPr>
          <a:xfrm>
            <a:off x="3690993" y="316675"/>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7" name="Title 1">
            <a:extLst>
              <a:ext uri="{FF2B5EF4-FFF2-40B4-BE49-F238E27FC236}">
                <a16:creationId xmlns:a16="http://schemas.microsoft.com/office/drawing/2014/main" id="{215E5872-0252-A933-A9F4-AD802A1D3965}"/>
              </a:ext>
            </a:extLst>
          </p:cNvPr>
          <p:cNvSpPr txBox="1">
            <a:spLocks/>
          </p:cNvSpPr>
          <p:nvPr/>
        </p:nvSpPr>
        <p:spPr>
          <a:xfrm>
            <a:off x="3660514" y="-447249"/>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8" name="Title 1">
            <a:extLst>
              <a:ext uri="{FF2B5EF4-FFF2-40B4-BE49-F238E27FC236}">
                <a16:creationId xmlns:a16="http://schemas.microsoft.com/office/drawing/2014/main" id="{D7601DE4-5D1A-92D3-61BB-E50DBF5159AD}"/>
              </a:ext>
            </a:extLst>
          </p:cNvPr>
          <p:cNvSpPr txBox="1">
            <a:spLocks/>
          </p:cNvSpPr>
          <p:nvPr/>
        </p:nvSpPr>
        <p:spPr>
          <a:xfrm>
            <a:off x="3751047" y="2588959"/>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9" name="Title 1">
            <a:extLst>
              <a:ext uri="{FF2B5EF4-FFF2-40B4-BE49-F238E27FC236}">
                <a16:creationId xmlns:a16="http://schemas.microsoft.com/office/drawing/2014/main" id="{86AAD738-82CF-3DB8-3AE7-89BA7D8B6AFF}"/>
              </a:ext>
            </a:extLst>
          </p:cNvPr>
          <p:cNvSpPr txBox="1">
            <a:spLocks/>
          </p:cNvSpPr>
          <p:nvPr/>
        </p:nvSpPr>
        <p:spPr>
          <a:xfrm rot="10800000">
            <a:off x="3892798" y="5605645"/>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10" name="Title 1">
            <a:extLst>
              <a:ext uri="{FF2B5EF4-FFF2-40B4-BE49-F238E27FC236}">
                <a16:creationId xmlns:a16="http://schemas.microsoft.com/office/drawing/2014/main" id="{5FABCB89-46A1-243E-F4C2-3AC69920CD77}"/>
              </a:ext>
            </a:extLst>
          </p:cNvPr>
          <p:cNvSpPr txBox="1">
            <a:spLocks/>
          </p:cNvSpPr>
          <p:nvPr/>
        </p:nvSpPr>
        <p:spPr>
          <a:xfrm rot="10800000">
            <a:off x="3871028" y="4850432"/>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11" name="Title 1">
            <a:extLst>
              <a:ext uri="{FF2B5EF4-FFF2-40B4-BE49-F238E27FC236}">
                <a16:creationId xmlns:a16="http://schemas.microsoft.com/office/drawing/2014/main" id="{774C7046-31B3-0ED2-422C-E5963EA24C44}"/>
              </a:ext>
            </a:extLst>
          </p:cNvPr>
          <p:cNvSpPr txBox="1">
            <a:spLocks/>
          </p:cNvSpPr>
          <p:nvPr/>
        </p:nvSpPr>
        <p:spPr>
          <a:xfrm rot="10800000">
            <a:off x="3850163" y="4095181"/>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
        <p:nvSpPr>
          <p:cNvPr id="13" name="Title 1">
            <a:extLst>
              <a:ext uri="{FF2B5EF4-FFF2-40B4-BE49-F238E27FC236}">
                <a16:creationId xmlns:a16="http://schemas.microsoft.com/office/drawing/2014/main" id="{516946A6-B158-9C6C-639F-5FB913B0DDFA}"/>
              </a:ext>
            </a:extLst>
          </p:cNvPr>
          <p:cNvSpPr txBox="1">
            <a:spLocks/>
          </p:cNvSpPr>
          <p:nvPr/>
        </p:nvSpPr>
        <p:spPr>
          <a:xfrm rot="10800000">
            <a:off x="3892798" y="6341377"/>
            <a:ext cx="4997209" cy="1127252"/>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solidFill>
                  <a:schemeClr val="bg2"/>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46218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500"/>
                                  </p:stCondLst>
                                  <p:iterate type="wd">
                                    <p:tmPct val="15000"/>
                                  </p:iterate>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grpId="0" nodeType="withEffect">
                                  <p:stCondLst>
                                    <p:cond delay="500"/>
                                  </p:stCondLst>
                                  <p:iterate type="wd">
                                    <p:tmPct val="15000"/>
                                  </p:iterate>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par>
                                <p:cTn id="29" presetID="10" presetClass="entr" presetSubtype="0" fill="hold" grpId="0" nodeType="withEffect">
                                  <p:stCondLst>
                                    <p:cond delay="500"/>
                                  </p:stCondLst>
                                  <p:iterate type="wd">
                                    <p:tmPct val="15000"/>
                                  </p:iterate>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10" presetClass="entr" presetSubtype="0" fill="hold" grpId="0" nodeType="withEffect">
                                  <p:stCondLst>
                                    <p:cond delay="500"/>
                                  </p:stCondLst>
                                  <p:iterate type="wd">
                                    <p:tmPct val="15000"/>
                                  </p:iterate>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45255" y="888271"/>
            <a:ext cx="4626709" cy="2184222"/>
          </a:xfrm>
        </p:spPr>
        <p:txBody>
          <a:bodyPr lIns="0" tIns="0" rIns="0" bIns="0" rtlCol="0" anchor="t">
            <a:normAutofit/>
          </a:bodyPr>
          <a:lstStyle/>
          <a:p>
            <a:pPr algn="r" defTabSz="594360"/>
            <a:br>
              <a:rPr lang="en-GB" sz="6200" b="1" kern="1200" dirty="0">
                <a:solidFill>
                  <a:srgbClr val="FFFFFF"/>
                </a:solidFill>
                <a:latin typeface="+mj-lt"/>
                <a:ea typeface="+mj-ea"/>
                <a:cs typeface="+mj-cs"/>
              </a:rPr>
            </a:br>
            <a:r>
              <a:rPr lang="en-GB" sz="6200" b="1" dirty="0">
                <a:solidFill>
                  <a:srgbClr val="FFFFFF"/>
                </a:solidFill>
                <a:latin typeface="Cambria" panose="02040503050406030204" pitchFamily="18" charset="0"/>
                <a:ea typeface="Cambria" panose="02040503050406030204" pitchFamily="18" charset="0"/>
              </a:rPr>
              <a:t>Agenda</a:t>
            </a:r>
            <a:endParaRPr lang="en-GB" sz="6200" dirty="0">
              <a:solidFill>
                <a:srgbClr val="FFFFFF"/>
              </a:solidFill>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64157" y="2921122"/>
            <a:ext cx="5782588" cy="1694421"/>
          </a:xfrm>
          <a:prstGeom prst="rect">
            <a:avLst/>
          </a:prstGeom>
        </p:spPr>
        <p:txBody>
          <a:bodyPr vert="horz" lIns="0" tIns="0" rIns="0" bIns="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pPr>
            <a:r>
              <a:rPr lang="en-GB" sz="2800" dirty="0">
                <a:solidFill>
                  <a:prstClr val="white"/>
                </a:solidFill>
                <a:latin typeface="Cambria" panose="02040503050406030204" pitchFamily="18" charset="0"/>
                <a:ea typeface="Cambria" panose="02040503050406030204" pitchFamily="18" charset="0"/>
              </a:rPr>
              <a:t>This presentation will follow a logical sequence of steps that make up the process of our churn prediction analysis. </a:t>
            </a:r>
            <a:endParaRPr kumimoji="0" lang="en-GB" sz="28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194862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2361727-C919-0AE1-F183-F131EFD73651}"/>
              </a:ext>
            </a:extLst>
          </p:cNvPr>
          <p:cNvSpPr>
            <a:spLocks noGrp="1"/>
          </p:cNvSpPr>
          <p:nvPr>
            <p:ph type="ctrTitle"/>
          </p:nvPr>
        </p:nvSpPr>
        <p:spPr>
          <a:xfrm>
            <a:off x="500830" y="348146"/>
            <a:ext cx="2684203" cy="900717"/>
          </a:xfrm>
        </p:spPr>
        <p:txBody>
          <a:bodyPr lIns="0" tIns="0" rIns="0" bIns="0" rtlCol="0" anchor="ctr">
            <a:normAutofit/>
          </a:bodyPr>
          <a:lstStyle/>
          <a:p>
            <a:pPr algn="l" defTabSz="594360"/>
            <a:r>
              <a:rPr lang="en-GB" b="1" kern="1200" dirty="0">
                <a:latin typeface="Cambria" panose="02040503050406030204" pitchFamily="18" charset="0"/>
                <a:ea typeface="Cambria" panose="02040503050406030204" pitchFamily="18" charset="0"/>
              </a:rPr>
              <a:t>Agenda</a:t>
            </a:r>
            <a:endParaRPr lang="en-GB" dirty="0">
              <a:latin typeface="Cambria" panose="02040503050406030204" pitchFamily="18" charset="0"/>
              <a:ea typeface="Cambria" panose="02040503050406030204" pitchFamily="18" charset="0"/>
            </a:endParaRPr>
          </a:p>
        </p:txBody>
      </p:sp>
      <p:grpSp>
        <p:nvGrpSpPr>
          <p:cNvPr id="1050" name="Group 104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051" name="Rectangle 105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5" name="Rectangle 105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6C0E6B8-4AD4-659C-D35F-7D79BF953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337128" y="5929007"/>
            <a:ext cx="849705" cy="86969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455C7F8-19CC-EDB4-74C2-4C4A36FC88B1}"/>
              </a:ext>
            </a:extLst>
          </p:cNvPr>
          <p:cNvCxnSpPr/>
          <p:nvPr/>
        </p:nvCxnSpPr>
        <p:spPr>
          <a:xfrm>
            <a:off x="383179" y="1274990"/>
            <a:ext cx="2919504"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F8A6A48-6BE4-8540-8827-B97281BB1171}"/>
              </a:ext>
            </a:extLst>
          </p:cNvPr>
          <p:cNvCxnSpPr/>
          <p:nvPr/>
        </p:nvCxnSpPr>
        <p:spPr>
          <a:xfrm>
            <a:off x="383179" y="348146"/>
            <a:ext cx="2919504"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2CBB1A7-30B5-2BFB-6F12-6646F3201F17}"/>
              </a:ext>
            </a:extLst>
          </p:cNvPr>
          <p:cNvSpPr/>
          <p:nvPr/>
        </p:nvSpPr>
        <p:spPr>
          <a:xfrm>
            <a:off x="500830" y="3065422"/>
            <a:ext cx="230691" cy="152399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264FD5FC-3AAB-2385-5B86-A877B8D762CF}"/>
              </a:ext>
            </a:extLst>
          </p:cNvPr>
          <p:cNvSpPr txBox="1">
            <a:spLocks/>
          </p:cNvSpPr>
          <p:nvPr/>
        </p:nvSpPr>
        <p:spPr>
          <a:xfrm>
            <a:off x="559684" y="1640589"/>
            <a:ext cx="6896252" cy="657044"/>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lvl="0" indent="-269875" algn="l"/>
            <a:r>
              <a:rPr lang="en-GB" sz="1400" b="1" dirty="0">
                <a:latin typeface="Cambria" panose="02040503050406030204" pitchFamily="18" charset="0"/>
                <a:ea typeface="Cambria" panose="02040503050406030204" pitchFamily="18" charset="0"/>
              </a:rPr>
              <a:t>1.   Data Exploration</a:t>
            </a:r>
            <a:r>
              <a:rPr lang="en-GB" sz="1400" dirty="0">
                <a:latin typeface="Cambria" panose="02040503050406030204" pitchFamily="18" charset="0"/>
                <a:ea typeface="Cambria" panose="02040503050406030204" pitchFamily="18" charset="0"/>
              </a:rPr>
              <a:t>: We will begin with an overview of the given dataset. Understanding the nature of our data, exploring each feature, and deriving initial insights will form the base of our subsequent steps.</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10" name="Title 1">
            <a:extLst>
              <a:ext uri="{FF2B5EF4-FFF2-40B4-BE49-F238E27FC236}">
                <a16:creationId xmlns:a16="http://schemas.microsoft.com/office/drawing/2014/main" id="{E7E8842E-5C1C-6740-44BB-529F685336F9}"/>
              </a:ext>
            </a:extLst>
          </p:cNvPr>
          <p:cNvSpPr txBox="1">
            <a:spLocks/>
          </p:cNvSpPr>
          <p:nvPr/>
        </p:nvSpPr>
        <p:spPr>
          <a:xfrm>
            <a:off x="7717899" y="438750"/>
            <a:ext cx="4482811" cy="379584"/>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lang="en-GB" sz="1600" b="1" i="1" dirty="0">
                <a:latin typeface="Cambria" panose="02040503050406030204" pitchFamily="18" charset="0"/>
                <a:ea typeface="Cambria" panose="02040503050406030204" pitchFamily="18" charset="0"/>
              </a:rPr>
              <a:t>Roadmap of Our Churn Prediction Analysis</a:t>
            </a:r>
          </a:p>
        </p:txBody>
      </p:sp>
      <p:cxnSp>
        <p:nvCxnSpPr>
          <p:cNvPr id="11" name="Straight Connector 10">
            <a:extLst>
              <a:ext uri="{FF2B5EF4-FFF2-40B4-BE49-F238E27FC236}">
                <a16:creationId xmlns:a16="http://schemas.microsoft.com/office/drawing/2014/main" id="{AD687006-5868-AC6A-3BE2-DA1EBBE496D4}"/>
              </a:ext>
            </a:extLst>
          </p:cNvPr>
          <p:cNvCxnSpPr/>
          <p:nvPr/>
        </p:nvCxnSpPr>
        <p:spPr>
          <a:xfrm>
            <a:off x="8080746" y="704579"/>
            <a:ext cx="2919504" cy="0"/>
          </a:xfrm>
          <a:prstGeom prst="line">
            <a:avLst/>
          </a:prstGeom>
          <a:ln w="28575">
            <a:solidFill>
              <a:srgbClr val="F59F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9C9F31B0-729E-012F-37F1-B6B1FEAC202C}"/>
              </a:ext>
            </a:extLst>
          </p:cNvPr>
          <p:cNvSpPr txBox="1">
            <a:spLocks/>
          </p:cNvSpPr>
          <p:nvPr/>
        </p:nvSpPr>
        <p:spPr>
          <a:xfrm>
            <a:off x="7783810" y="997081"/>
            <a:ext cx="1453715" cy="24044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lang="en-GB" sz="1400" b="1" dirty="0">
                <a:latin typeface="Cambria" panose="02040503050406030204" pitchFamily="18" charset="0"/>
                <a:ea typeface="Cambria" panose="02040503050406030204" pitchFamily="18" charset="0"/>
              </a:rPr>
              <a:t>Data Exploration</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15" name="Title 1">
            <a:extLst>
              <a:ext uri="{FF2B5EF4-FFF2-40B4-BE49-F238E27FC236}">
                <a16:creationId xmlns:a16="http://schemas.microsoft.com/office/drawing/2014/main" id="{41397226-2596-8B14-463E-F80BBB0B7546}"/>
              </a:ext>
            </a:extLst>
          </p:cNvPr>
          <p:cNvSpPr txBox="1">
            <a:spLocks/>
          </p:cNvSpPr>
          <p:nvPr/>
        </p:nvSpPr>
        <p:spPr>
          <a:xfrm>
            <a:off x="533557" y="2377445"/>
            <a:ext cx="6896252" cy="872036"/>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marR="0" lvl="0" indent="-269875" algn="l" defTabSz="914400" rtl="0" eaLnBrk="1" fontAlgn="auto" latinLnBrk="0" hangingPunct="1">
              <a:lnSpc>
                <a:spcPct val="90000"/>
              </a:lnSpc>
              <a:spcBef>
                <a:spcPct val="0"/>
              </a:spcBef>
              <a:spcAft>
                <a:spcPts val="0"/>
              </a:spcAft>
              <a:buClrTx/>
              <a:buSzTx/>
              <a:tabLst/>
              <a:defRPr/>
            </a:pP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2.   Data Cleaning &amp; Preprocessing</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This involves cleaning the data and making it suitable for model building. This step ensures that any missing or inconsistent data is handled </a:t>
            </a:r>
            <a:r>
              <a:rPr lang="en-GB" sz="1400" dirty="0">
                <a:latin typeface="Cambria" panose="02040503050406030204" pitchFamily="18" charset="0"/>
                <a:ea typeface="Cambria" panose="02040503050406030204" pitchFamily="18" charset="0"/>
              </a:rPr>
              <a:t>appropriately</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additional features are created if required, and categorical data is converted into numerical ones.</a:t>
            </a:r>
          </a:p>
        </p:txBody>
      </p:sp>
      <p:sp>
        <p:nvSpPr>
          <p:cNvPr id="16" name="Title 1">
            <a:extLst>
              <a:ext uri="{FF2B5EF4-FFF2-40B4-BE49-F238E27FC236}">
                <a16:creationId xmlns:a16="http://schemas.microsoft.com/office/drawing/2014/main" id="{F378AD1E-DFFA-1CCF-FC11-1058AB569719}"/>
              </a:ext>
            </a:extLst>
          </p:cNvPr>
          <p:cNvSpPr txBox="1">
            <a:spLocks/>
          </p:cNvSpPr>
          <p:nvPr/>
        </p:nvSpPr>
        <p:spPr>
          <a:xfrm>
            <a:off x="9055198" y="1840177"/>
            <a:ext cx="2612572" cy="24044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lang="en-GB" sz="1400" b="1" dirty="0">
                <a:solidFill>
                  <a:srgbClr val="000000"/>
                </a:solidFill>
                <a:latin typeface="Cambria" panose="02040503050406030204" pitchFamily="18" charset="0"/>
                <a:ea typeface="Cambria" panose="02040503050406030204" pitchFamily="18" charset="0"/>
              </a:rPr>
              <a:t>Data Cleaning &amp; Preprocessing</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23" name="Title 1">
            <a:extLst>
              <a:ext uri="{FF2B5EF4-FFF2-40B4-BE49-F238E27FC236}">
                <a16:creationId xmlns:a16="http://schemas.microsoft.com/office/drawing/2014/main" id="{09E62FCF-BFE8-B2D6-3913-1B9AE0CF6BA2}"/>
              </a:ext>
            </a:extLst>
          </p:cNvPr>
          <p:cNvSpPr txBox="1">
            <a:spLocks/>
          </p:cNvSpPr>
          <p:nvPr/>
        </p:nvSpPr>
        <p:spPr>
          <a:xfrm>
            <a:off x="517995" y="3248888"/>
            <a:ext cx="6979630" cy="687978"/>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marR="0" lvl="0" indent="-269875" algn="l" defTabSz="914400" rtl="0" eaLnBrk="1" fontAlgn="auto" latinLnBrk="0" hangingPunct="1">
              <a:lnSpc>
                <a:spcPct val="90000"/>
              </a:lnSpc>
              <a:spcBef>
                <a:spcPct val="0"/>
              </a:spcBef>
              <a:spcAft>
                <a:spcPts val="0"/>
              </a:spcAft>
              <a:buClrTx/>
              <a:buSzTx/>
              <a:tabLst/>
              <a:defRPr/>
            </a:pP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3.   Model Building</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Here, we will select a suitable machine learning algorithm to train </a:t>
            </a:r>
            <a:r>
              <a:rPr kumimoji="0" lang="en-GB" sz="1400" b="1" i="1"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some</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model on our dataset. The choice of algorithm will depend on the nature and distribution of our data.</a:t>
            </a:r>
          </a:p>
        </p:txBody>
      </p:sp>
      <p:sp>
        <p:nvSpPr>
          <p:cNvPr id="25" name="Title 1">
            <a:extLst>
              <a:ext uri="{FF2B5EF4-FFF2-40B4-BE49-F238E27FC236}">
                <a16:creationId xmlns:a16="http://schemas.microsoft.com/office/drawing/2014/main" id="{00BB7DE4-D12F-30B9-DD52-9CC11833D6B6}"/>
              </a:ext>
            </a:extLst>
          </p:cNvPr>
          <p:cNvSpPr txBox="1">
            <a:spLocks/>
          </p:cNvSpPr>
          <p:nvPr/>
        </p:nvSpPr>
        <p:spPr>
          <a:xfrm>
            <a:off x="7762323" y="2658890"/>
            <a:ext cx="1364706" cy="24044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Model Building</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26" name="Title 1">
            <a:extLst>
              <a:ext uri="{FF2B5EF4-FFF2-40B4-BE49-F238E27FC236}">
                <a16:creationId xmlns:a16="http://schemas.microsoft.com/office/drawing/2014/main" id="{04F13143-D820-845B-4AFB-45A7C01423FD}"/>
              </a:ext>
            </a:extLst>
          </p:cNvPr>
          <p:cNvSpPr txBox="1">
            <a:spLocks/>
          </p:cNvSpPr>
          <p:nvPr/>
        </p:nvSpPr>
        <p:spPr>
          <a:xfrm>
            <a:off x="10170260" y="3205586"/>
            <a:ext cx="1446530" cy="367750"/>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Model Evaluation </a:t>
            </a:r>
            <a:r>
              <a:rPr lang="en-GB" sz="1400" b="1" dirty="0">
                <a:solidFill>
                  <a:srgbClr val="000000"/>
                </a:solidFill>
                <a:latin typeface="Cambria" panose="02040503050406030204" pitchFamily="18" charset="0"/>
                <a:ea typeface="Cambria" panose="02040503050406030204" pitchFamily="18" charset="0"/>
              </a:rPr>
              <a:t>&amp;</a:t>
            </a: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Optimization</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27" name="Title 1">
            <a:extLst>
              <a:ext uri="{FF2B5EF4-FFF2-40B4-BE49-F238E27FC236}">
                <a16:creationId xmlns:a16="http://schemas.microsoft.com/office/drawing/2014/main" id="{AD14E5AA-9ED0-47E4-0CCB-0705D5421CDB}"/>
              </a:ext>
            </a:extLst>
          </p:cNvPr>
          <p:cNvSpPr txBox="1">
            <a:spLocks/>
          </p:cNvSpPr>
          <p:nvPr/>
        </p:nvSpPr>
        <p:spPr>
          <a:xfrm>
            <a:off x="7682912" y="4198282"/>
            <a:ext cx="2612572" cy="24044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Model Comparison </a:t>
            </a:r>
            <a:r>
              <a:rPr lang="en-GB" sz="1400" b="1" dirty="0">
                <a:solidFill>
                  <a:srgbClr val="000000"/>
                </a:solidFill>
                <a:latin typeface="Cambria" panose="02040503050406030204" pitchFamily="18" charset="0"/>
                <a:ea typeface="Cambria" panose="02040503050406030204" pitchFamily="18" charset="0"/>
              </a:rPr>
              <a:t>&amp;</a:t>
            </a: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Selection</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28" name="Title 1">
            <a:extLst>
              <a:ext uri="{FF2B5EF4-FFF2-40B4-BE49-F238E27FC236}">
                <a16:creationId xmlns:a16="http://schemas.microsoft.com/office/drawing/2014/main" id="{18261ACF-E6D6-46AA-2A2E-C6CE3DD6F865}"/>
              </a:ext>
            </a:extLst>
          </p:cNvPr>
          <p:cNvSpPr txBox="1">
            <a:spLocks/>
          </p:cNvSpPr>
          <p:nvPr/>
        </p:nvSpPr>
        <p:spPr>
          <a:xfrm>
            <a:off x="9666513" y="5009727"/>
            <a:ext cx="1949002" cy="413935"/>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Further Suggestions on Reducing Churn Rates</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29" name="Title 1">
            <a:extLst>
              <a:ext uri="{FF2B5EF4-FFF2-40B4-BE49-F238E27FC236}">
                <a16:creationId xmlns:a16="http://schemas.microsoft.com/office/drawing/2014/main" id="{5CEB283E-68D6-75AB-D62B-F6C5E947F4E0}"/>
              </a:ext>
            </a:extLst>
          </p:cNvPr>
          <p:cNvSpPr txBox="1">
            <a:spLocks/>
          </p:cNvSpPr>
          <p:nvPr/>
        </p:nvSpPr>
        <p:spPr>
          <a:xfrm>
            <a:off x="9427433" y="6057317"/>
            <a:ext cx="495579" cy="24044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400" lvl="0"/>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Q&amp;A</a:t>
            </a:r>
            <a:endParaRPr kumimoji="0" lang="en-GB" sz="1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30" name="Title 1">
            <a:extLst>
              <a:ext uri="{FF2B5EF4-FFF2-40B4-BE49-F238E27FC236}">
                <a16:creationId xmlns:a16="http://schemas.microsoft.com/office/drawing/2014/main" id="{AD316B74-8756-FEF9-377C-B78A94C817E1}"/>
              </a:ext>
            </a:extLst>
          </p:cNvPr>
          <p:cNvSpPr txBox="1">
            <a:spLocks/>
          </p:cNvSpPr>
          <p:nvPr/>
        </p:nvSpPr>
        <p:spPr>
          <a:xfrm>
            <a:off x="496823" y="3919026"/>
            <a:ext cx="6896252" cy="67345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lvl="0" indent="-269875"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4.   Model Evaluation </a:t>
            </a:r>
            <a:r>
              <a:rPr lang="en-GB" sz="1400" b="1" dirty="0">
                <a:solidFill>
                  <a:srgbClr val="000000"/>
                </a:solidFill>
                <a:latin typeface="Cambria" panose="02040503050406030204" pitchFamily="18" charset="0"/>
                <a:ea typeface="Cambria" panose="02040503050406030204" pitchFamily="18" charset="0"/>
              </a:rPr>
              <a:t>&amp;</a:t>
            </a: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Optimization</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We will assess our initial models’ performance and apply optimization techniques for better accuracy. This includes methods like cross-validation and hyperparameter tuning.</a:t>
            </a:r>
          </a:p>
        </p:txBody>
      </p:sp>
      <p:sp>
        <p:nvSpPr>
          <p:cNvPr id="31" name="Title 1">
            <a:extLst>
              <a:ext uri="{FF2B5EF4-FFF2-40B4-BE49-F238E27FC236}">
                <a16:creationId xmlns:a16="http://schemas.microsoft.com/office/drawing/2014/main" id="{292B16B0-A8E4-AD9D-212B-99CCC4925EC3}"/>
              </a:ext>
            </a:extLst>
          </p:cNvPr>
          <p:cNvSpPr txBox="1">
            <a:spLocks/>
          </p:cNvSpPr>
          <p:nvPr/>
        </p:nvSpPr>
        <p:spPr>
          <a:xfrm>
            <a:off x="496823" y="4617037"/>
            <a:ext cx="6896252" cy="407416"/>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lvl="0" indent="-269875" algn="l"/>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5.   Model Comparison </a:t>
            </a:r>
            <a:r>
              <a:rPr lang="en-GB" sz="1400" b="1" dirty="0">
                <a:solidFill>
                  <a:srgbClr val="000000"/>
                </a:solidFill>
                <a:latin typeface="Cambria" panose="02040503050406030204" pitchFamily="18" charset="0"/>
                <a:ea typeface="Cambria" panose="02040503050406030204" pitchFamily="18" charset="0"/>
              </a:rPr>
              <a:t>&amp;</a:t>
            </a: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Selection</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In this stage, we will compare different models to select the most appropriate one for our case.</a:t>
            </a:r>
          </a:p>
        </p:txBody>
      </p:sp>
      <p:sp>
        <p:nvSpPr>
          <p:cNvPr id="1024" name="Title 1">
            <a:extLst>
              <a:ext uri="{FF2B5EF4-FFF2-40B4-BE49-F238E27FC236}">
                <a16:creationId xmlns:a16="http://schemas.microsoft.com/office/drawing/2014/main" id="{6199172B-5BB8-52D8-840D-630DAD4C3E53}"/>
              </a:ext>
            </a:extLst>
          </p:cNvPr>
          <p:cNvSpPr txBox="1">
            <a:spLocks/>
          </p:cNvSpPr>
          <p:nvPr/>
        </p:nvSpPr>
        <p:spPr>
          <a:xfrm>
            <a:off x="503977" y="5141949"/>
            <a:ext cx="6896252" cy="673459"/>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marR="0" lvl="0" indent="-269875" algn="l" defTabSz="914400" rtl="0" eaLnBrk="1" fontAlgn="auto" latinLnBrk="0" hangingPunct="1">
              <a:lnSpc>
                <a:spcPct val="90000"/>
              </a:lnSpc>
              <a:spcBef>
                <a:spcPct val="0"/>
              </a:spcBef>
              <a:spcAft>
                <a:spcPts val="0"/>
              </a:spcAft>
              <a:buClrTx/>
              <a:buSzTx/>
              <a:tabLst/>
              <a:defRPr/>
            </a:pP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6.   Further Suggestions on Reducing Churn Rates</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Finally, based on our optimal model's outcomes, we will present the key findings and propose strategies that could help the marketing team devise ways to reduce churn rates.</a:t>
            </a:r>
          </a:p>
          <a:p>
            <a:pPr marL="25400" marR="0" lvl="0" algn="l" defTabSz="914400" rtl="0" eaLnBrk="1" fontAlgn="auto" latinLnBrk="0" hangingPunct="1">
              <a:lnSpc>
                <a:spcPct val="90000"/>
              </a:lnSpc>
              <a:spcBef>
                <a:spcPct val="0"/>
              </a:spcBef>
              <a:spcAft>
                <a:spcPts val="0"/>
              </a:spcAft>
              <a:buClrTx/>
              <a:buSzTx/>
              <a:tabLst/>
              <a:defRPr/>
            </a:pPr>
            <a:endPar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endParaRPr>
          </a:p>
        </p:txBody>
      </p:sp>
      <p:sp>
        <p:nvSpPr>
          <p:cNvPr id="1025" name="Title 1">
            <a:extLst>
              <a:ext uri="{FF2B5EF4-FFF2-40B4-BE49-F238E27FC236}">
                <a16:creationId xmlns:a16="http://schemas.microsoft.com/office/drawing/2014/main" id="{DD5C987A-382B-28E5-9498-4756923D6CF2}"/>
              </a:ext>
            </a:extLst>
          </p:cNvPr>
          <p:cNvSpPr txBox="1">
            <a:spLocks/>
          </p:cNvSpPr>
          <p:nvPr/>
        </p:nvSpPr>
        <p:spPr>
          <a:xfrm>
            <a:off x="496823" y="5849112"/>
            <a:ext cx="6896252" cy="465234"/>
          </a:xfrm>
          <a:prstGeom prst="rect">
            <a:avLst/>
          </a:prstGeom>
        </p:spPr>
        <p:txBody>
          <a:bodyPr vert="horz"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69875" marR="0" lvl="0" indent="-269875" algn="l" defTabSz="914400" rtl="0" eaLnBrk="1" fontAlgn="auto" latinLnBrk="0" hangingPunct="1">
              <a:lnSpc>
                <a:spcPct val="90000"/>
              </a:lnSpc>
              <a:spcBef>
                <a:spcPct val="0"/>
              </a:spcBef>
              <a:spcAft>
                <a:spcPts val="0"/>
              </a:spcAft>
              <a:buClrTx/>
              <a:buSzTx/>
              <a:tabLst/>
              <a:defRPr/>
            </a:pPr>
            <a:r>
              <a:rPr kumimoji="0" lang="en-GB" sz="14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7.   Q&amp;A</a:t>
            </a:r>
            <a:r>
              <a:rPr kumimoji="0" lang="en-GB" sz="1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j-cs"/>
              </a:rPr>
              <a:t>: We will wrap up our presentation with a session for questions and answers, to address any queries or concerns you may have about our analysis or findings.</a:t>
            </a:r>
          </a:p>
        </p:txBody>
      </p:sp>
      <p:cxnSp>
        <p:nvCxnSpPr>
          <p:cNvPr id="1027" name="Straight Connector 1026">
            <a:extLst>
              <a:ext uri="{FF2B5EF4-FFF2-40B4-BE49-F238E27FC236}">
                <a16:creationId xmlns:a16="http://schemas.microsoft.com/office/drawing/2014/main" id="{7CFB4D1A-79D7-5127-FDE7-3B2617DBAC02}"/>
              </a:ext>
            </a:extLst>
          </p:cNvPr>
          <p:cNvCxnSpPr>
            <a:cxnSpLocks/>
          </p:cNvCxnSpPr>
          <p:nvPr/>
        </p:nvCxnSpPr>
        <p:spPr>
          <a:xfrm>
            <a:off x="10309230" y="1101581"/>
            <a:ext cx="0" cy="703760"/>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0" name="Straight Connector 1039">
            <a:extLst>
              <a:ext uri="{FF2B5EF4-FFF2-40B4-BE49-F238E27FC236}">
                <a16:creationId xmlns:a16="http://schemas.microsoft.com/office/drawing/2014/main" id="{C77389E8-AB43-EC2F-F199-CBAE11015B95}"/>
              </a:ext>
            </a:extLst>
          </p:cNvPr>
          <p:cNvCxnSpPr>
            <a:cxnSpLocks/>
            <a:stCxn id="13" idx="3"/>
          </p:cNvCxnSpPr>
          <p:nvPr/>
        </p:nvCxnSpPr>
        <p:spPr>
          <a:xfrm>
            <a:off x="9237525" y="1117305"/>
            <a:ext cx="1071704" cy="0"/>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96A03E51-449C-2FD7-0709-570881D05EBB}"/>
              </a:ext>
            </a:extLst>
          </p:cNvPr>
          <p:cNvCxnSpPr>
            <a:cxnSpLocks/>
          </p:cNvCxnSpPr>
          <p:nvPr/>
        </p:nvCxnSpPr>
        <p:spPr>
          <a:xfrm>
            <a:off x="8304522" y="2227907"/>
            <a:ext cx="0" cy="446658"/>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1" name="Straight Connector 1060">
            <a:extLst>
              <a:ext uri="{FF2B5EF4-FFF2-40B4-BE49-F238E27FC236}">
                <a16:creationId xmlns:a16="http://schemas.microsoft.com/office/drawing/2014/main" id="{57AF5805-EC73-1C7B-3D32-055BAA0D9CC8}"/>
              </a:ext>
            </a:extLst>
          </p:cNvPr>
          <p:cNvCxnSpPr>
            <a:cxnSpLocks/>
          </p:cNvCxnSpPr>
          <p:nvPr/>
        </p:nvCxnSpPr>
        <p:spPr>
          <a:xfrm flipH="1">
            <a:off x="8288839" y="2205305"/>
            <a:ext cx="2020390" cy="8193"/>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1BB5CFBC-A5CF-2A12-B30F-1D78D922D5C4}"/>
              </a:ext>
            </a:extLst>
          </p:cNvPr>
          <p:cNvCxnSpPr>
            <a:cxnSpLocks/>
          </p:cNvCxnSpPr>
          <p:nvPr/>
        </p:nvCxnSpPr>
        <p:spPr>
          <a:xfrm>
            <a:off x="8295813" y="2864503"/>
            <a:ext cx="0" cy="602470"/>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42AAFAA8-B803-9D7B-50D9-770BECB19C6A}"/>
              </a:ext>
            </a:extLst>
          </p:cNvPr>
          <p:cNvCxnSpPr>
            <a:cxnSpLocks/>
          </p:cNvCxnSpPr>
          <p:nvPr/>
        </p:nvCxnSpPr>
        <p:spPr>
          <a:xfrm>
            <a:off x="8280130" y="3450424"/>
            <a:ext cx="1881421" cy="0"/>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3" name="Straight Connector 1102">
            <a:extLst>
              <a:ext uri="{FF2B5EF4-FFF2-40B4-BE49-F238E27FC236}">
                <a16:creationId xmlns:a16="http://schemas.microsoft.com/office/drawing/2014/main" id="{80549EA7-6A42-BAA0-9493-8992B656965F}"/>
              </a:ext>
            </a:extLst>
          </p:cNvPr>
          <p:cNvCxnSpPr>
            <a:cxnSpLocks/>
          </p:cNvCxnSpPr>
          <p:nvPr/>
        </p:nvCxnSpPr>
        <p:spPr>
          <a:xfrm>
            <a:off x="8725176" y="3853123"/>
            <a:ext cx="0" cy="385695"/>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4" name="Straight Connector 1103">
            <a:extLst>
              <a:ext uri="{FF2B5EF4-FFF2-40B4-BE49-F238E27FC236}">
                <a16:creationId xmlns:a16="http://schemas.microsoft.com/office/drawing/2014/main" id="{AE7A7D19-3415-4CA5-9F05-1A6D7FAD9A61}"/>
              </a:ext>
            </a:extLst>
          </p:cNvPr>
          <p:cNvCxnSpPr>
            <a:cxnSpLocks/>
          </p:cNvCxnSpPr>
          <p:nvPr/>
        </p:nvCxnSpPr>
        <p:spPr>
          <a:xfrm flipH="1" flipV="1">
            <a:off x="8708571" y="3842311"/>
            <a:ext cx="2138197" cy="3189"/>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9CFEB5CE-917D-31ED-5446-F0AECC279B7B}"/>
              </a:ext>
            </a:extLst>
          </p:cNvPr>
          <p:cNvCxnSpPr>
            <a:cxnSpLocks/>
          </p:cNvCxnSpPr>
          <p:nvPr/>
        </p:nvCxnSpPr>
        <p:spPr>
          <a:xfrm flipV="1">
            <a:off x="10860513" y="3624108"/>
            <a:ext cx="0" cy="229015"/>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39D816B5-6F65-F1BE-88C0-99D9654C0D64}"/>
              </a:ext>
            </a:extLst>
          </p:cNvPr>
          <p:cNvCxnSpPr>
            <a:cxnSpLocks/>
          </p:cNvCxnSpPr>
          <p:nvPr/>
        </p:nvCxnSpPr>
        <p:spPr>
          <a:xfrm>
            <a:off x="8717280" y="4447440"/>
            <a:ext cx="0" cy="783947"/>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BEF51A9C-AE52-2C61-78C5-6148DD110CF9}"/>
              </a:ext>
            </a:extLst>
          </p:cNvPr>
          <p:cNvCxnSpPr>
            <a:cxnSpLocks/>
          </p:cNvCxnSpPr>
          <p:nvPr/>
        </p:nvCxnSpPr>
        <p:spPr>
          <a:xfrm>
            <a:off x="8707758" y="5222619"/>
            <a:ext cx="940055" cy="0"/>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3" name="Straight Connector 1122">
            <a:extLst>
              <a:ext uri="{FF2B5EF4-FFF2-40B4-BE49-F238E27FC236}">
                <a16:creationId xmlns:a16="http://schemas.microsoft.com/office/drawing/2014/main" id="{9F2BC1F8-45D7-C37E-2A6F-214FA8A7DA52}"/>
              </a:ext>
            </a:extLst>
          </p:cNvPr>
          <p:cNvCxnSpPr>
            <a:cxnSpLocks/>
          </p:cNvCxnSpPr>
          <p:nvPr/>
        </p:nvCxnSpPr>
        <p:spPr>
          <a:xfrm>
            <a:off x="10309229" y="2082612"/>
            <a:ext cx="0" cy="140111"/>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86E96A13-D1B1-2AEF-2DEC-37A8A1BE45F0}"/>
              </a:ext>
            </a:extLst>
          </p:cNvPr>
          <p:cNvCxnSpPr>
            <a:cxnSpLocks/>
          </p:cNvCxnSpPr>
          <p:nvPr/>
        </p:nvCxnSpPr>
        <p:spPr>
          <a:xfrm flipH="1">
            <a:off x="9719253" y="5652124"/>
            <a:ext cx="1016222" cy="0"/>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666F9CB9-E111-B3D1-A4E1-0CEAC6CC8422}"/>
              </a:ext>
            </a:extLst>
          </p:cNvPr>
          <p:cNvCxnSpPr>
            <a:cxnSpLocks/>
          </p:cNvCxnSpPr>
          <p:nvPr/>
        </p:nvCxnSpPr>
        <p:spPr>
          <a:xfrm flipV="1">
            <a:off x="10735475" y="5445725"/>
            <a:ext cx="0" cy="229015"/>
          </a:xfrm>
          <a:prstGeom prst="line">
            <a:avLst/>
          </a:prstGeom>
          <a:ln w="38100">
            <a:solidFill>
              <a:srgbClr val="F59F26"/>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45EFE8F4-9D47-0237-85F3-E5C6E43C9472}"/>
              </a:ext>
            </a:extLst>
          </p:cNvPr>
          <p:cNvCxnSpPr>
            <a:cxnSpLocks/>
          </p:cNvCxnSpPr>
          <p:nvPr/>
        </p:nvCxnSpPr>
        <p:spPr>
          <a:xfrm>
            <a:off x="9702248" y="5635394"/>
            <a:ext cx="0" cy="293613"/>
          </a:xfrm>
          <a:prstGeom prst="line">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35" name="Oval 1134">
            <a:extLst>
              <a:ext uri="{FF2B5EF4-FFF2-40B4-BE49-F238E27FC236}">
                <a16:creationId xmlns:a16="http://schemas.microsoft.com/office/drawing/2014/main" id="{37E60688-C698-60D5-F921-AD2EF64B4402}"/>
              </a:ext>
            </a:extLst>
          </p:cNvPr>
          <p:cNvSpPr/>
          <p:nvPr/>
        </p:nvSpPr>
        <p:spPr>
          <a:xfrm>
            <a:off x="9237526" y="5962962"/>
            <a:ext cx="924026" cy="419871"/>
          </a:xfrm>
          <a:custGeom>
            <a:avLst/>
            <a:gdLst>
              <a:gd name="connsiteX0" fmla="*/ 0 w 924026"/>
              <a:gd name="connsiteY0" fmla="*/ 209936 h 419871"/>
              <a:gd name="connsiteX1" fmla="*/ 462013 w 924026"/>
              <a:gd name="connsiteY1" fmla="*/ 0 h 419871"/>
              <a:gd name="connsiteX2" fmla="*/ 924026 w 924026"/>
              <a:gd name="connsiteY2" fmla="*/ 209936 h 419871"/>
              <a:gd name="connsiteX3" fmla="*/ 462013 w 924026"/>
              <a:gd name="connsiteY3" fmla="*/ 419872 h 419871"/>
              <a:gd name="connsiteX4" fmla="*/ 0 w 924026"/>
              <a:gd name="connsiteY4" fmla="*/ 209936 h 41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026" h="419871" extrusionOk="0">
                <a:moveTo>
                  <a:pt x="0" y="209936"/>
                </a:moveTo>
                <a:cubicBezTo>
                  <a:pt x="12350" y="123395"/>
                  <a:pt x="177615" y="-6936"/>
                  <a:pt x="462013" y="0"/>
                </a:cubicBezTo>
                <a:cubicBezTo>
                  <a:pt x="700072" y="2685"/>
                  <a:pt x="938627" y="88441"/>
                  <a:pt x="924026" y="209936"/>
                </a:cubicBezTo>
                <a:cubicBezTo>
                  <a:pt x="933144" y="359166"/>
                  <a:pt x="710425" y="402485"/>
                  <a:pt x="462013" y="419872"/>
                </a:cubicBezTo>
                <a:cubicBezTo>
                  <a:pt x="228626" y="417761"/>
                  <a:pt x="-25393" y="304212"/>
                  <a:pt x="0" y="209936"/>
                </a:cubicBezTo>
                <a:close/>
              </a:path>
            </a:pathLst>
          </a:custGeom>
          <a:noFill/>
          <a:ln w="38100">
            <a:solidFill>
              <a:srgbClr val="F59F26"/>
            </a:solidFill>
            <a:extLst>
              <a:ext uri="{C807C97D-BFC1-408E-A445-0C87EB9F89A2}">
                <ask:lineSketchStyleProps xmlns:ask="http://schemas.microsoft.com/office/drawing/2018/sketchyshapes" sd="526579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60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40"/>
                                        </p:tgtEl>
                                        <p:attrNameLst>
                                          <p:attrName>style.visibility</p:attrName>
                                        </p:attrNameLst>
                                      </p:cBhvr>
                                      <p:to>
                                        <p:strVal val="visible"/>
                                      </p:to>
                                    </p:set>
                                    <p:animEffect transition="in" filter="fade">
                                      <p:cBhvr>
                                        <p:cTn id="36" dur="1000"/>
                                        <p:tgtEl>
                                          <p:spTgt spid="1040"/>
                                        </p:tgtEl>
                                      </p:cBhvr>
                                    </p:animEffect>
                                    <p:anim calcmode="lin" valueType="num">
                                      <p:cBhvr>
                                        <p:cTn id="37" dur="1000" fill="hold"/>
                                        <p:tgtEl>
                                          <p:spTgt spid="1040"/>
                                        </p:tgtEl>
                                        <p:attrNameLst>
                                          <p:attrName>ppt_x</p:attrName>
                                        </p:attrNameLst>
                                      </p:cBhvr>
                                      <p:tavLst>
                                        <p:tav tm="0">
                                          <p:val>
                                            <p:strVal val="#ppt_x"/>
                                          </p:val>
                                        </p:tav>
                                        <p:tav tm="100000">
                                          <p:val>
                                            <p:strVal val="#ppt_x"/>
                                          </p:val>
                                        </p:tav>
                                      </p:tavLst>
                                    </p:anim>
                                    <p:anim calcmode="lin" valueType="num">
                                      <p:cBhvr>
                                        <p:cTn id="38" dur="1000" fill="hold"/>
                                        <p:tgtEl>
                                          <p:spTgt spid="104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fade">
                                      <p:cBhvr>
                                        <p:cTn id="41" dur="1000"/>
                                        <p:tgtEl>
                                          <p:spTgt spid="1027"/>
                                        </p:tgtEl>
                                      </p:cBhvr>
                                    </p:animEffect>
                                    <p:anim calcmode="lin" valueType="num">
                                      <p:cBhvr>
                                        <p:cTn id="42" dur="1000" fill="hold"/>
                                        <p:tgtEl>
                                          <p:spTgt spid="1027"/>
                                        </p:tgtEl>
                                        <p:attrNameLst>
                                          <p:attrName>ppt_x</p:attrName>
                                        </p:attrNameLst>
                                      </p:cBhvr>
                                      <p:tavLst>
                                        <p:tav tm="0">
                                          <p:val>
                                            <p:strVal val="#ppt_x"/>
                                          </p:val>
                                        </p:tav>
                                        <p:tav tm="100000">
                                          <p:val>
                                            <p:strVal val="#ppt_x"/>
                                          </p:val>
                                        </p:tav>
                                      </p:tavLst>
                                    </p:anim>
                                    <p:anim calcmode="lin" valueType="num">
                                      <p:cBhvr>
                                        <p:cTn id="43" dur="1000" fill="hold"/>
                                        <p:tgtEl>
                                          <p:spTgt spid="10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123"/>
                                        </p:tgtEl>
                                        <p:attrNameLst>
                                          <p:attrName>style.visibility</p:attrName>
                                        </p:attrNameLst>
                                      </p:cBhvr>
                                      <p:to>
                                        <p:strVal val="visible"/>
                                      </p:to>
                                    </p:set>
                                    <p:animEffect transition="in" filter="fade">
                                      <p:cBhvr>
                                        <p:cTn id="58" dur="1000"/>
                                        <p:tgtEl>
                                          <p:spTgt spid="1123"/>
                                        </p:tgtEl>
                                      </p:cBhvr>
                                    </p:animEffect>
                                    <p:anim calcmode="lin" valueType="num">
                                      <p:cBhvr>
                                        <p:cTn id="59" dur="1000" fill="hold"/>
                                        <p:tgtEl>
                                          <p:spTgt spid="1123"/>
                                        </p:tgtEl>
                                        <p:attrNameLst>
                                          <p:attrName>ppt_x</p:attrName>
                                        </p:attrNameLst>
                                      </p:cBhvr>
                                      <p:tavLst>
                                        <p:tav tm="0">
                                          <p:val>
                                            <p:strVal val="#ppt_x"/>
                                          </p:val>
                                        </p:tav>
                                        <p:tav tm="100000">
                                          <p:val>
                                            <p:strVal val="#ppt_x"/>
                                          </p:val>
                                        </p:tav>
                                      </p:tavLst>
                                    </p:anim>
                                    <p:anim calcmode="lin" valueType="num">
                                      <p:cBhvr>
                                        <p:cTn id="60" dur="1000" fill="hold"/>
                                        <p:tgtEl>
                                          <p:spTgt spid="112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61"/>
                                        </p:tgtEl>
                                        <p:attrNameLst>
                                          <p:attrName>style.visibility</p:attrName>
                                        </p:attrNameLst>
                                      </p:cBhvr>
                                      <p:to>
                                        <p:strVal val="visible"/>
                                      </p:to>
                                    </p:set>
                                    <p:animEffect transition="in" filter="fade">
                                      <p:cBhvr>
                                        <p:cTn id="63" dur="1000"/>
                                        <p:tgtEl>
                                          <p:spTgt spid="1061"/>
                                        </p:tgtEl>
                                      </p:cBhvr>
                                    </p:animEffect>
                                    <p:anim calcmode="lin" valueType="num">
                                      <p:cBhvr>
                                        <p:cTn id="64" dur="1000" fill="hold"/>
                                        <p:tgtEl>
                                          <p:spTgt spid="1061"/>
                                        </p:tgtEl>
                                        <p:attrNameLst>
                                          <p:attrName>ppt_x</p:attrName>
                                        </p:attrNameLst>
                                      </p:cBhvr>
                                      <p:tavLst>
                                        <p:tav tm="0">
                                          <p:val>
                                            <p:strVal val="#ppt_x"/>
                                          </p:val>
                                        </p:tav>
                                        <p:tav tm="100000">
                                          <p:val>
                                            <p:strVal val="#ppt_x"/>
                                          </p:val>
                                        </p:tav>
                                      </p:tavLst>
                                    </p:anim>
                                    <p:anim calcmode="lin" valueType="num">
                                      <p:cBhvr>
                                        <p:cTn id="65" dur="1000" fill="hold"/>
                                        <p:tgtEl>
                                          <p:spTgt spid="106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060"/>
                                        </p:tgtEl>
                                        <p:attrNameLst>
                                          <p:attrName>style.visibility</p:attrName>
                                        </p:attrNameLst>
                                      </p:cBhvr>
                                      <p:to>
                                        <p:strVal val="visible"/>
                                      </p:to>
                                    </p:set>
                                    <p:animEffect transition="in" filter="fade">
                                      <p:cBhvr>
                                        <p:cTn id="68" dur="1000"/>
                                        <p:tgtEl>
                                          <p:spTgt spid="1060"/>
                                        </p:tgtEl>
                                      </p:cBhvr>
                                    </p:animEffect>
                                    <p:anim calcmode="lin" valueType="num">
                                      <p:cBhvr>
                                        <p:cTn id="69" dur="1000" fill="hold"/>
                                        <p:tgtEl>
                                          <p:spTgt spid="1060"/>
                                        </p:tgtEl>
                                        <p:attrNameLst>
                                          <p:attrName>ppt_x</p:attrName>
                                        </p:attrNameLst>
                                      </p:cBhvr>
                                      <p:tavLst>
                                        <p:tav tm="0">
                                          <p:val>
                                            <p:strVal val="#ppt_x"/>
                                          </p:val>
                                        </p:tav>
                                        <p:tav tm="100000">
                                          <p:val>
                                            <p:strVal val="#ppt_x"/>
                                          </p:val>
                                        </p:tav>
                                      </p:tavLst>
                                    </p:anim>
                                    <p:anim calcmode="lin" valueType="num">
                                      <p:cBhvr>
                                        <p:cTn id="70" dur="1000" fill="hold"/>
                                        <p:tgtEl>
                                          <p:spTgt spid="106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1000"/>
                                        <p:tgtEl>
                                          <p:spTgt spid="23"/>
                                        </p:tgtEl>
                                      </p:cBhvr>
                                    </p:animEffect>
                                    <p:anim calcmode="lin" valueType="num">
                                      <p:cBhvr>
                                        <p:cTn id="79" dur="1000" fill="hold"/>
                                        <p:tgtEl>
                                          <p:spTgt spid="23"/>
                                        </p:tgtEl>
                                        <p:attrNameLst>
                                          <p:attrName>ppt_x</p:attrName>
                                        </p:attrNameLst>
                                      </p:cBhvr>
                                      <p:tavLst>
                                        <p:tav tm="0">
                                          <p:val>
                                            <p:strVal val="#ppt_x"/>
                                          </p:val>
                                        </p:tav>
                                        <p:tav tm="100000">
                                          <p:val>
                                            <p:strVal val="#ppt_x"/>
                                          </p:val>
                                        </p:tav>
                                      </p:tavLst>
                                    </p:anim>
                                    <p:anim calcmode="lin" valueType="num">
                                      <p:cBhvr>
                                        <p:cTn id="8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092"/>
                                        </p:tgtEl>
                                        <p:attrNameLst>
                                          <p:attrName>style.visibility</p:attrName>
                                        </p:attrNameLst>
                                      </p:cBhvr>
                                      <p:to>
                                        <p:strVal val="visible"/>
                                      </p:to>
                                    </p:set>
                                    <p:animEffect transition="in" filter="fade">
                                      <p:cBhvr>
                                        <p:cTn id="85" dur="1000"/>
                                        <p:tgtEl>
                                          <p:spTgt spid="1092"/>
                                        </p:tgtEl>
                                      </p:cBhvr>
                                    </p:animEffect>
                                    <p:anim calcmode="lin" valueType="num">
                                      <p:cBhvr>
                                        <p:cTn id="86" dur="1000" fill="hold"/>
                                        <p:tgtEl>
                                          <p:spTgt spid="1092"/>
                                        </p:tgtEl>
                                        <p:attrNameLst>
                                          <p:attrName>ppt_x</p:attrName>
                                        </p:attrNameLst>
                                      </p:cBhvr>
                                      <p:tavLst>
                                        <p:tav tm="0">
                                          <p:val>
                                            <p:strVal val="#ppt_x"/>
                                          </p:val>
                                        </p:tav>
                                        <p:tav tm="100000">
                                          <p:val>
                                            <p:strVal val="#ppt_x"/>
                                          </p:val>
                                        </p:tav>
                                      </p:tavLst>
                                    </p:anim>
                                    <p:anim calcmode="lin" valueType="num">
                                      <p:cBhvr>
                                        <p:cTn id="87" dur="1000" fill="hold"/>
                                        <p:tgtEl>
                                          <p:spTgt spid="109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095"/>
                                        </p:tgtEl>
                                        <p:attrNameLst>
                                          <p:attrName>style.visibility</p:attrName>
                                        </p:attrNameLst>
                                      </p:cBhvr>
                                      <p:to>
                                        <p:strVal val="visible"/>
                                      </p:to>
                                    </p:set>
                                    <p:animEffect transition="in" filter="fade">
                                      <p:cBhvr>
                                        <p:cTn id="90" dur="1000"/>
                                        <p:tgtEl>
                                          <p:spTgt spid="1095"/>
                                        </p:tgtEl>
                                      </p:cBhvr>
                                    </p:animEffect>
                                    <p:anim calcmode="lin" valueType="num">
                                      <p:cBhvr>
                                        <p:cTn id="91" dur="1000" fill="hold"/>
                                        <p:tgtEl>
                                          <p:spTgt spid="1095"/>
                                        </p:tgtEl>
                                        <p:attrNameLst>
                                          <p:attrName>ppt_x</p:attrName>
                                        </p:attrNameLst>
                                      </p:cBhvr>
                                      <p:tavLst>
                                        <p:tav tm="0">
                                          <p:val>
                                            <p:strVal val="#ppt_x"/>
                                          </p:val>
                                        </p:tav>
                                        <p:tav tm="100000">
                                          <p:val>
                                            <p:strVal val="#ppt_x"/>
                                          </p:val>
                                        </p:tav>
                                      </p:tavLst>
                                    </p:anim>
                                    <p:anim calcmode="lin" valueType="num">
                                      <p:cBhvr>
                                        <p:cTn id="92" dur="1000" fill="hold"/>
                                        <p:tgtEl>
                                          <p:spTgt spid="109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1000"/>
                                        <p:tgtEl>
                                          <p:spTgt spid="26"/>
                                        </p:tgtEl>
                                      </p:cBhvr>
                                    </p:animEffect>
                                    <p:anim calcmode="lin" valueType="num">
                                      <p:cBhvr>
                                        <p:cTn id="96" dur="1000" fill="hold"/>
                                        <p:tgtEl>
                                          <p:spTgt spid="26"/>
                                        </p:tgtEl>
                                        <p:attrNameLst>
                                          <p:attrName>ppt_x</p:attrName>
                                        </p:attrNameLst>
                                      </p:cBhvr>
                                      <p:tavLst>
                                        <p:tav tm="0">
                                          <p:val>
                                            <p:strVal val="#ppt_x"/>
                                          </p:val>
                                        </p:tav>
                                        <p:tav tm="100000">
                                          <p:val>
                                            <p:strVal val="#ppt_x"/>
                                          </p:val>
                                        </p:tav>
                                      </p:tavLst>
                                    </p:anim>
                                    <p:anim calcmode="lin" valueType="num">
                                      <p:cBhvr>
                                        <p:cTn id="97" dur="1000" fill="hold"/>
                                        <p:tgtEl>
                                          <p:spTgt spid="2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1000"/>
                                        <p:tgtEl>
                                          <p:spTgt spid="31"/>
                                        </p:tgtEl>
                                      </p:cBhvr>
                                    </p:animEffect>
                                    <p:anim calcmode="lin" valueType="num">
                                      <p:cBhvr>
                                        <p:cTn id="108" dur="1000" fill="hold"/>
                                        <p:tgtEl>
                                          <p:spTgt spid="31"/>
                                        </p:tgtEl>
                                        <p:attrNameLst>
                                          <p:attrName>ppt_x</p:attrName>
                                        </p:attrNameLst>
                                      </p:cBhvr>
                                      <p:tavLst>
                                        <p:tav tm="0">
                                          <p:val>
                                            <p:strVal val="#ppt_x"/>
                                          </p:val>
                                        </p:tav>
                                        <p:tav tm="100000">
                                          <p:val>
                                            <p:strVal val="#ppt_x"/>
                                          </p:val>
                                        </p:tav>
                                      </p:tavLst>
                                    </p:anim>
                                    <p:anim calcmode="lin" valueType="num">
                                      <p:cBhvr>
                                        <p:cTn id="109" dur="1000" fill="hold"/>
                                        <p:tgtEl>
                                          <p:spTgt spid="3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1105"/>
                                        </p:tgtEl>
                                        <p:attrNameLst>
                                          <p:attrName>style.visibility</p:attrName>
                                        </p:attrNameLst>
                                      </p:cBhvr>
                                      <p:to>
                                        <p:strVal val="visible"/>
                                      </p:to>
                                    </p:set>
                                    <p:animEffect transition="in" filter="fade">
                                      <p:cBhvr>
                                        <p:cTn id="112" dur="1000"/>
                                        <p:tgtEl>
                                          <p:spTgt spid="1105"/>
                                        </p:tgtEl>
                                      </p:cBhvr>
                                    </p:animEffect>
                                    <p:anim calcmode="lin" valueType="num">
                                      <p:cBhvr>
                                        <p:cTn id="113" dur="1000" fill="hold"/>
                                        <p:tgtEl>
                                          <p:spTgt spid="1105"/>
                                        </p:tgtEl>
                                        <p:attrNameLst>
                                          <p:attrName>ppt_x</p:attrName>
                                        </p:attrNameLst>
                                      </p:cBhvr>
                                      <p:tavLst>
                                        <p:tav tm="0">
                                          <p:val>
                                            <p:strVal val="#ppt_x"/>
                                          </p:val>
                                        </p:tav>
                                        <p:tav tm="100000">
                                          <p:val>
                                            <p:strVal val="#ppt_x"/>
                                          </p:val>
                                        </p:tav>
                                      </p:tavLst>
                                    </p:anim>
                                    <p:anim calcmode="lin" valueType="num">
                                      <p:cBhvr>
                                        <p:cTn id="114" dur="1000" fill="hold"/>
                                        <p:tgtEl>
                                          <p:spTgt spid="110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1104"/>
                                        </p:tgtEl>
                                        <p:attrNameLst>
                                          <p:attrName>style.visibility</p:attrName>
                                        </p:attrNameLst>
                                      </p:cBhvr>
                                      <p:to>
                                        <p:strVal val="visible"/>
                                      </p:to>
                                    </p:set>
                                    <p:animEffect transition="in" filter="fade">
                                      <p:cBhvr>
                                        <p:cTn id="117" dur="1000"/>
                                        <p:tgtEl>
                                          <p:spTgt spid="1104"/>
                                        </p:tgtEl>
                                      </p:cBhvr>
                                    </p:animEffect>
                                    <p:anim calcmode="lin" valueType="num">
                                      <p:cBhvr>
                                        <p:cTn id="118" dur="1000" fill="hold"/>
                                        <p:tgtEl>
                                          <p:spTgt spid="1104"/>
                                        </p:tgtEl>
                                        <p:attrNameLst>
                                          <p:attrName>ppt_x</p:attrName>
                                        </p:attrNameLst>
                                      </p:cBhvr>
                                      <p:tavLst>
                                        <p:tav tm="0">
                                          <p:val>
                                            <p:strVal val="#ppt_x"/>
                                          </p:val>
                                        </p:tav>
                                        <p:tav tm="100000">
                                          <p:val>
                                            <p:strVal val="#ppt_x"/>
                                          </p:val>
                                        </p:tav>
                                      </p:tavLst>
                                    </p:anim>
                                    <p:anim calcmode="lin" valueType="num">
                                      <p:cBhvr>
                                        <p:cTn id="119" dur="1000" fill="hold"/>
                                        <p:tgtEl>
                                          <p:spTgt spid="110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103"/>
                                        </p:tgtEl>
                                        <p:attrNameLst>
                                          <p:attrName>style.visibility</p:attrName>
                                        </p:attrNameLst>
                                      </p:cBhvr>
                                      <p:to>
                                        <p:strVal val="visible"/>
                                      </p:to>
                                    </p:set>
                                    <p:animEffect transition="in" filter="fade">
                                      <p:cBhvr>
                                        <p:cTn id="122" dur="1000"/>
                                        <p:tgtEl>
                                          <p:spTgt spid="1103"/>
                                        </p:tgtEl>
                                      </p:cBhvr>
                                    </p:animEffect>
                                    <p:anim calcmode="lin" valueType="num">
                                      <p:cBhvr>
                                        <p:cTn id="123" dur="1000" fill="hold"/>
                                        <p:tgtEl>
                                          <p:spTgt spid="1103"/>
                                        </p:tgtEl>
                                        <p:attrNameLst>
                                          <p:attrName>ppt_x</p:attrName>
                                        </p:attrNameLst>
                                      </p:cBhvr>
                                      <p:tavLst>
                                        <p:tav tm="0">
                                          <p:val>
                                            <p:strVal val="#ppt_x"/>
                                          </p:val>
                                        </p:tav>
                                        <p:tav tm="100000">
                                          <p:val>
                                            <p:strVal val="#ppt_x"/>
                                          </p:val>
                                        </p:tav>
                                      </p:tavLst>
                                    </p:anim>
                                    <p:anim calcmode="lin" valueType="num">
                                      <p:cBhvr>
                                        <p:cTn id="124" dur="1000" fill="hold"/>
                                        <p:tgtEl>
                                          <p:spTgt spid="110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1000"/>
                                        <p:tgtEl>
                                          <p:spTgt spid="27"/>
                                        </p:tgtEl>
                                      </p:cBhvr>
                                    </p:animEffect>
                                    <p:anim calcmode="lin" valueType="num">
                                      <p:cBhvr>
                                        <p:cTn id="128" dur="1000" fill="hold"/>
                                        <p:tgtEl>
                                          <p:spTgt spid="27"/>
                                        </p:tgtEl>
                                        <p:attrNameLst>
                                          <p:attrName>ppt_x</p:attrName>
                                        </p:attrNameLst>
                                      </p:cBhvr>
                                      <p:tavLst>
                                        <p:tav tm="0">
                                          <p:val>
                                            <p:strVal val="#ppt_x"/>
                                          </p:val>
                                        </p:tav>
                                        <p:tav tm="100000">
                                          <p:val>
                                            <p:strVal val="#ppt_x"/>
                                          </p:val>
                                        </p:tav>
                                      </p:tavLst>
                                    </p:anim>
                                    <p:anim calcmode="lin" valueType="num">
                                      <p:cBhvr>
                                        <p:cTn id="12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1024"/>
                                        </p:tgtEl>
                                        <p:attrNameLst>
                                          <p:attrName>style.visibility</p:attrName>
                                        </p:attrNameLst>
                                      </p:cBhvr>
                                      <p:to>
                                        <p:strVal val="visible"/>
                                      </p:to>
                                    </p:set>
                                    <p:animEffect transition="in" filter="fade">
                                      <p:cBhvr>
                                        <p:cTn id="134" dur="1000"/>
                                        <p:tgtEl>
                                          <p:spTgt spid="1024"/>
                                        </p:tgtEl>
                                      </p:cBhvr>
                                    </p:animEffect>
                                    <p:anim calcmode="lin" valueType="num">
                                      <p:cBhvr>
                                        <p:cTn id="135" dur="1000" fill="hold"/>
                                        <p:tgtEl>
                                          <p:spTgt spid="1024"/>
                                        </p:tgtEl>
                                        <p:attrNameLst>
                                          <p:attrName>ppt_x</p:attrName>
                                        </p:attrNameLst>
                                      </p:cBhvr>
                                      <p:tavLst>
                                        <p:tav tm="0">
                                          <p:val>
                                            <p:strVal val="#ppt_x"/>
                                          </p:val>
                                        </p:tav>
                                        <p:tav tm="100000">
                                          <p:val>
                                            <p:strVal val="#ppt_x"/>
                                          </p:val>
                                        </p:tav>
                                      </p:tavLst>
                                    </p:anim>
                                    <p:anim calcmode="lin" valueType="num">
                                      <p:cBhvr>
                                        <p:cTn id="136" dur="1000" fill="hold"/>
                                        <p:tgtEl>
                                          <p:spTgt spid="1024"/>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1111"/>
                                        </p:tgtEl>
                                        <p:attrNameLst>
                                          <p:attrName>style.visibility</p:attrName>
                                        </p:attrNameLst>
                                      </p:cBhvr>
                                      <p:to>
                                        <p:strVal val="visible"/>
                                      </p:to>
                                    </p:set>
                                    <p:animEffect transition="in" filter="fade">
                                      <p:cBhvr>
                                        <p:cTn id="139" dur="1000"/>
                                        <p:tgtEl>
                                          <p:spTgt spid="1111"/>
                                        </p:tgtEl>
                                      </p:cBhvr>
                                    </p:animEffect>
                                    <p:anim calcmode="lin" valueType="num">
                                      <p:cBhvr>
                                        <p:cTn id="140" dur="1000" fill="hold"/>
                                        <p:tgtEl>
                                          <p:spTgt spid="1111"/>
                                        </p:tgtEl>
                                        <p:attrNameLst>
                                          <p:attrName>ppt_x</p:attrName>
                                        </p:attrNameLst>
                                      </p:cBhvr>
                                      <p:tavLst>
                                        <p:tav tm="0">
                                          <p:val>
                                            <p:strVal val="#ppt_x"/>
                                          </p:val>
                                        </p:tav>
                                        <p:tav tm="100000">
                                          <p:val>
                                            <p:strVal val="#ppt_x"/>
                                          </p:val>
                                        </p:tav>
                                      </p:tavLst>
                                    </p:anim>
                                    <p:anim calcmode="lin" valueType="num">
                                      <p:cBhvr>
                                        <p:cTn id="141" dur="1000" fill="hold"/>
                                        <p:tgtEl>
                                          <p:spTgt spid="1111"/>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1112"/>
                                        </p:tgtEl>
                                        <p:attrNameLst>
                                          <p:attrName>style.visibility</p:attrName>
                                        </p:attrNameLst>
                                      </p:cBhvr>
                                      <p:to>
                                        <p:strVal val="visible"/>
                                      </p:to>
                                    </p:set>
                                    <p:animEffect transition="in" filter="fade">
                                      <p:cBhvr>
                                        <p:cTn id="144" dur="1000"/>
                                        <p:tgtEl>
                                          <p:spTgt spid="1112"/>
                                        </p:tgtEl>
                                      </p:cBhvr>
                                    </p:animEffect>
                                    <p:anim calcmode="lin" valueType="num">
                                      <p:cBhvr>
                                        <p:cTn id="145" dur="1000" fill="hold"/>
                                        <p:tgtEl>
                                          <p:spTgt spid="1112"/>
                                        </p:tgtEl>
                                        <p:attrNameLst>
                                          <p:attrName>ppt_x</p:attrName>
                                        </p:attrNameLst>
                                      </p:cBhvr>
                                      <p:tavLst>
                                        <p:tav tm="0">
                                          <p:val>
                                            <p:strVal val="#ppt_x"/>
                                          </p:val>
                                        </p:tav>
                                        <p:tav tm="100000">
                                          <p:val>
                                            <p:strVal val="#ppt_x"/>
                                          </p:val>
                                        </p:tav>
                                      </p:tavLst>
                                    </p:anim>
                                    <p:anim calcmode="lin" valueType="num">
                                      <p:cBhvr>
                                        <p:cTn id="146" dur="1000" fill="hold"/>
                                        <p:tgtEl>
                                          <p:spTgt spid="111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Effect transition="in" filter="fade">
                                      <p:cBhvr>
                                        <p:cTn id="149" dur="1000"/>
                                        <p:tgtEl>
                                          <p:spTgt spid="28"/>
                                        </p:tgtEl>
                                      </p:cBhvr>
                                    </p:animEffect>
                                    <p:anim calcmode="lin" valueType="num">
                                      <p:cBhvr>
                                        <p:cTn id="150" dur="1000" fill="hold"/>
                                        <p:tgtEl>
                                          <p:spTgt spid="28"/>
                                        </p:tgtEl>
                                        <p:attrNameLst>
                                          <p:attrName>ppt_x</p:attrName>
                                        </p:attrNameLst>
                                      </p:cBhvr>
                                      <p:tavLst>
                                        <p:tav tm="0">
                                          <p:val>
                                            <p:strVal val="#ppt_x"/>
                                          </p:val>
                                        </p:tav>
                                        <p:tav tm="100000">
                                          <p:val>
                                            <p:strVal val="#ppt_x"/>
                                          </p:val>
                                        </p:tav>
                                      </p:tavLst>
                                    </p:anim>
                                    <p:anim calcmode="lin" valueType="num">
                                      <p:cBhvr>
                                        <p:cTn id="1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1025"/>
                                        </p:tgtEl>
                                        <p:attrNameLst>
                                          <p:attrName>style.visibility</p:attrName>
                                        </p:attrNameLst>
                                      </p:cBhvr>
                                      <p:to>
                                        <p:strVal val="visible"/>
                                      </p:to>
                                    </p:set>
                                    <p:animEffect transition="in" filter="fade">
                                      <p:cBhvr>
                                        <p:cTn id="156" dur="1000"/>
                                        <p:tgtEl>
                                          <p:spTgt spid="1025"/>
                                        </p:tgtEl>
                                      </p:cBhvr>
                                    </p:animEffect>
                                    <p:anim calcmode="lin" valueType="num">
                                      <p:cBhvr>
                                        <p:cTn id="157" dur="1000" fill="hold"/>
                                        <p:tgtEl>
                                          <p:spTgt spid="1025"/>
                                        </p:tgtEl>
                                        <p:attrNameLst>
                                          <p:attrName>ppt_x</p:attrName>
                                        </p:attrNameLst>
                                      </p:cBhvr>
                                      <p:tavLst>
                                        <p:tav tm="0">
                                          <p:val>
                                            <p:strVal val="#ppt_x"/>
                                          </p:val>
                                        </p:tav>
                                        <p:tav tm="100000">
                                          <p:val>
                                            <p:strVal val="#ppt_x"/>
                                          </p:val>
                                        </p:tav>
                                      </p:tavLst>
                                    </p:anim>
                                    <p:anim calcmode="lin" valueType="num">
                                      <p:cBhvr>
                                        <p:cTn id="158" dur="1000" fill="hold"/>
                                        <p:tgtEl>
                                          <p:spTgt spid="1025"/>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1128"/>
                                        </p:tgtEl>
                                        <p:attrNameLst>
                                          <p:attrName>style.visibility</p:attrName>
                                        </p:attrNameLst>
                                      </p:cBhvr>
                                      <p:to>
                                        <p:strVal val="visible"/>
                                      </p:to>
                                    </p:set>
                                    <p:animEffect transition="in" filter="fade">
                                      <p:cBhvr>
                                        <p:cTn id="161" dur="1000"/>
                                        <p:tgtEl>
                                          <p:spTgt spid="1128"/>
                                        </p:tgtEl>
                                      </p:cBhvr>
                                    </p:animEffect>
                                    <p:anim calcmode="lin" valueType="num">
                                      <p:cBhvr>
                                        <p:cTn id="162" dur="1000" fill="hold"/>
                                        <p:tgtEl>
                                          <p:spTgt spid="1128"/>
                                        </p:tgtEl>
                                        <p:attrNameLst>
                                          <p:attrName>ppt_x</p:attrName>
                                        </p:attrNameLst>
                                      </p:cBhvr>
                                      <p:tavLst>
                                        <p:tav tm="0">
                                          <p:val>
                                            <p:strVal val="#ppt_x"/>
                                          </p:val>
                                        </p:tav>
                                        <p:tav tm="100000">
                                          <p:val>
                                            <p:strVal val="#ppt_x"/>
                                          </p:val>
                                        </p:tav>
                                      </p:tavLst>
                                    </p:anim>
                                    <p:anim calcmode="lin" valueType="num">
                                      <p:cBhvr>
                                        <p:cTn id="163" dur="1000" fill="hold"/>
                                        <p:tgtEl>
                                          <p:spTgt spid="1128"/>
                                        </p:tgtEl>
                                        <p:attrNameLst>
                                          <p:attrName>ppt_y</p:attrName>
                                        </p:attrNameLst>
                                      </p:cBhvr>
                                      <p:tavLst>
                                        <p:tav tm="0">
                                          <p:val>
                                            <p:strVal val="#ppt_y+.1"/>
                                          </p:val>
                                        </p:tav>
                                        <p:tav tm="100000">
                                          <p:val>
                                            <p:strVal val="#ppt_y"/>
                                          </p:val>
                                        </p:tav>
                                      </p:tavLst>
                                    </p:anim>
                                  </p:childTnLst>
                                </p:cTn>
                              </p:par>
                              <p:par>
                                <p:cTn id="164" presetID="42" presetClass="entr" presetSubtype="0" fill="hold" nodeType="withEffect">
                                  <p:stCondLst>
                                    <p:cond delay="0"/>
                                  </p:stCondLst>
                                  <p:childTnLst>
                                    <p:set>
                                      <p:cBhvr>
                                        <p:cTn id="165" dur="1" fill="hold">
                                          <p:stCondLst>
                                            <p:cond delay="0"/>
                                          </p:stCondLst>
                                        </p:cTn>
                                        <p:tgtEl>
                                          <p:spTgt spid="1127"/>
                                        </p:tgtEl>
                                        <p:attrNameLst>
                                          <p:attrName>style.visibility</p:attrName>
                                        </p:attrNameLst>
                                      </p:cBhvr>
                                      <p:to>
                                        <p:strVal val="visible"/>
                                      </p:to>
                                    </p:set>
                                    <p:animEffect transition="in" filter="fade">
                                      <p:cBhvr>
                                        <p:cTn id="166" dur="1000"/>
                                        <p:tgtEl>
                                          <p:spTgt spid="1127"/>
                                        </p:tgtEl>
                                      </p:cBhvr>
                                    </p:animEffect>
                                    <p:anim calcmode="lin" valueType="num">
                                      <p:cBhvr>
                                        <p:cTn id="167" dur="1000" fill="hold"/>
                                        <p:tgtEl>
                                          <p:spTgt spid="1127"/>
                                        </p:tgtEl>
                                        <p:attrNameLst>
                                          <p:attrName>ppt_x</p:attrName>
                                        </p:attrNameLst>
                                      </p:cBhvr>
                                      <p:tavLst>
                                        <p:tav tm="0">
                                          <p:val>
                                            <p:strVal val="#ppt_x"/>
                                          </p:val>
                                        </p:tav>
                                        <p:tav tm="100000">
                                          <p:val>
                                            <p:strVal val="#ppt_x"/>
                                          </p:val>
                                        </p:tav>
                                      </p:tavLst>
                                    </p:anim>
                                    <p:anim calcmode="lin" valueType="num">
                                      <p:cBhvr>
                                        <p:cTn id="168" dur="1000" fill="hold"/>
                                        <p:tgtEl>
                                          <p:spTgt spid="1127"/>
                                        </p:tgtEl>
                                        <p:attrNameLst>
                                          <p:attrName>ppt_y</p:attrName>
                                        </p:attrNameLst>
                                      </p:cBhvr>
                                      <p:tavLst>
                                        <p:tav tm="0">
                                          <p:val>
                                            <p:strVal val="#ppt_y+.1"/>
                                          </p:val>
                                        </p:tav>
                                        <p:tav tm="100000">
                                          <p:val>
                                            <p:strVal val="#ppt_y"/>
                                          </p:val>
                                        </p:tav>
                                      </p:tavLst>
                                    </p:anim>
                                  </p:childTnLst>
                                </p:cTn>
                              </p:par>
                              <p:par>
                                <p:cTn id="169" presetID="42" presetClass="entr" presetSubtype="0" fill="hold" nodeType="withEffect">
                                  <p:stCondLst>
                                    <p:cond delay="0"/>
                                  </p:stCondLst>
                                  <p:childTnLst>
                                    <p:set>
                                      <p:cBhvr>
                                        <p:cTn id="170" dur="1" fill="hold">
                                          <p:stCondLst>
                                            <p:cond delay="0"/>
                                          </p:stCondLst>
                                        </p:cTn>
                                        <p:tgtEl>
                                          <p:spTgt spid="1133"/>
                                        </p:tgtEl>
                                        <p:attrNameLst>
                                          <p:attrName>style.visibility</p:attrName>
                                        </p:attrNameLst>
                                      </p:cBhvr>
                                      <p:to>
                                        <p:strVal val="visible"/>
                                      </p:to>
                                    </p:set>
                                    <p:animEffect transition="in" filter="fade">
                                      <p:cBhvr>
                                        <p:cTn id="171" dur="1000"/>
                                        <p:tgtEl>
                                          <p:spTgt spid="1133"/>
                                        </p:tgtEl>
                                      </p:cBhvr>
                                    </p:animEffect>
                                    <p:anim calcmode="lin" valueType="num">
                                      <p:cBhvr>
                                        <p:cTn id="172" dur="1000" fill="hold"/>
                                        <p:tgtEl>
                                          <p:spTgt spid="1133"/>
                                        </p:tgtEl>
                                        <p:attrNameLst>
                                          <p:attrName>ppt_x</p:attrName>
                                        </p:attrNameLst>
                                      </p:cBhvr>
                                      <p:tavLst>
                                        <p:tav tm="0">
                                          <p:val>
                                            <p:strVal val="#ppt_x"/>
                                          </p:val>
                                        </p:tav>
                                        <p:tav tm="100000">
                                          <p:val>
                                            <p:strVal val="#ppt_x"/>
                                          </p:val>
                                        </p:tav>
                                      </p:tavLst>
                                    </p:anim>
                                    <p:anim calcmode="lin" valueType="num">
                                      <p:cBhvr>
                                        <p:cTn id="173" dur="1000" fill="hold"/>
                                        <p:tgtEl>
                                          <p:spTgt spid="1133"/>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1135"/>
                                        </p:tgtEl>
                                        <p:attrNameLst>
                                          <p:attrName>style.visibility</p:attrName>
                                        </p:attrNameLst>
                                      </p:cBhvr>
                                      <p:to>
                                        <p:strVal val="visible"/>
                                      </p:to>
                                    </p:set>
                                    <p:animEffect transition="in" filter="fade">
                                      <p:cBhvr>
                                        <p:cTn id="176" dur="1000"/>
                                        <p:tgtEl>
                                          <p:spTgt spid="1135"/>
                                        </p:tgtEl>
                                      </p:cBhvr>
                                    </p:animEffect>
                                    <p:anim calcmode="lin" valueType="num">
                                      <p:cBhvr>
                                        <p:cTn id="177" dur="1000" fill="hold"/>
                                        <p:tgtEl>
                                          <p:spTgt spid="1135"/>
                                        </p:tgtEl>
                                        <p:attrNameLst>
                                          <p:attrName>ppt_x</p:attrName>
                                        </p:attrNameLst>
                                      </p:cBhvr>
                                      <p:tavLst>
                                        <p:tav tm="0">
                                          <p:val>
                                            <p:strVal val="#ppt_x"/>
                                          </p:val>
                                        </p:tav>
                                        <p:tav tm="100000">
                                          <p:val>
                                            <p:strVal val="#ppt_x"/>
                                          </p:val>
                                        </p:tav>
                                      </p:tavLst>
                                    </p:anim>
                                    <p:anim calcmode="lin" valueType="num">
                                      <p:cBhvr>
                                        <p:cTn id="178" dur="1000" fill="hold"/>
                                        <p:tgtEl>
                                          <p:spTgt spid="1135"/>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29"/>
                                        </p:tgtEl>
                                        <p:attrNameLst>
                                          <p:attrName>style.visibility</p:attrName>
                                        </p:attrNameLst>
                                      </p:cBhvr>
                                      <p:to>
                                        <p:strVal val="visible"/>
                                      </p:to>
                                    </p:set>
                                    <p:animEffect transition="in" filter="fade">
                                      <p:cBhvr>
                                        <p:cTn id="181" dur="1000"/>
                                        <p:tgtEl>
                                          <p:spTgt spid="29"/>
                                        </p:tgtEl>
                                      </p:cBhvr>
                                    </p:animEffect>
                                    <p:anim calcmode="lin" valueType="num">
                                      <p:cBhvr>
                                        <p:cTn id="182" dur="1000" fill="hold"/>
                                        <p:tgtEl>
                                          <p:spTgt spid="29"/>
                                        </p:tgtEl>
                                        <p:attrNameLst>
                                          <p:attrName>ppt_x</p:attrName>
                                        </p:attrNameLst>
                                      </p:cBhvr>
                                      <p:tavLst>
                                        <p:tav tm="0">
                                          <p:val>
                                            <p:strVal val="#ppt_x"/>
                                          </p:val>
                                        </p:tav>
                                        <p:tav tm="100000">
                                          <p:val>
                                            <p:strVal val="#ppt_x"/>
                                          </p:val>
                                        </p:tav>
                                      </p:tavLst>
                                    </p:anim>
                                    <p:anim calcmode="lin" valueType="num">
                                      <p:cBhvr>
                                        <p:cTn id="18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p:bldP spid="13" grpId="0"/>
      <p:bldP spid="15" grpId="0"/>
      <p:bldP spid="16" grpId="0"/>
      <p:bldP spid="23" grpId="0"/>
      <p:bldP spid="25" grpId="0"/>
      <p:bldP spid="26" grpId="0"/>
      <p:bldP spid="27" grpId="0"/>
      <p:bldP spid="28" grpId="0"/>
      <p:bldP spid="29" grpId="0"/>
      <p:bldP spid="30" grpId="0"/>
      <p:bldP spid="31" grpId="0"/>
      <p:bldP spid="1024" grpId="0"/>
      <p:bldP spid="1025" grpId="0"/>
      <p:bldP spid="11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2" name="Rectangle 1061">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78677" y="1746127"/>
            <a:ext cx="4893288" cy="1483125"/>
          </a:xfrm>
        </p:spPr>
        <p:txBody>
          <a:bodyPr lIns="0" tIns="0" rIns="0" bIns="0" rtlCol="0" anchor="t">
            <a:normAutofit fontScale="90000"/>
          </a:bodyPr>
          <a:lstStyle/>
          <a:p>
            <a:pPr algn="r" defTabSz="594360"/>
            <a:r>
              <a:rPr lang="en-GB" b="1" dirty="0">
                <a:latin typeface="Cambria" panose="02040503050406030204" pitchFamily="18" charset="0"/>
                <a:ea typeface="Cambria" panose="02040503050406030204" pitchFamily="18" charset="0"/>
              </a:rPr>
              <a:t>Data Exploration</a:t>
            </a:r>
            <a:br>
              <a:rPr lang="en-GB" b="1" dirty="0">
                <a:latin typeface="Cambria" panose="02040503050406030204" pitchFamily="18" charset="0"/>
                <a:ea typeface="Cambria" panose="02040503050406030204" pitchFamily="18" charset="0"/>
              </a:rPr>
            </a:br>
            <a:endParaRPr lang="en-GB" sz="6200" dirty="0">
              <a:latin typeface="Cambria" panose="02040503050406030204" pitchFamily="18" charset="0"/>
              <a:ea typeface="Cambria" panose="02040503050406030204" pitchFamily="18" charset="0"/>
            </a:endParaRPr>
          </a:p>
        </p:txBody>
      </p:sp>
      <p:cxnSp>
        <p:nvCxnSpPr>
          <p:cNvPr id="1073" name="Straight Connector 10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descr="A statue of a person&#10;&#10;Description automatically generated">
            <a:extLst>
              <a:ext uri="{FF2B5EF4-FFF2-40B4-BE49-F238E27FC236}">
                <a16:creationId xmlns:a16="http://schemas.microsoft.com/office/drawing/2014/main" id="{656BC7BE-6674-CAC9-D8A8-A51764786938}"/>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5" name="Title 1">
            <a:extLst>
              <a:ext uri="{FF2B5EF4-FFF2-40B4-BE49-F238E27FC236}">
                <a16:creationId xmlns:a16="http://schemas.microsoft.com/office/drawing/2014/main" id="{F5A2A5C9-83C9-38D2-477C-3EE31F251728}"/>
              </a:ext>
            </a:extLst>
          </p:cNvPr>
          <p:cNvSpPr txBox="1">
            <a:spLocks/>
          </p:cNvSpPr>
          <p:nvPr/>
        </p:nvSpPr>
        <p:spPr>
          <a:xfrm>
            <a:off x="5864157" y="3429545"/>
            <a:ext cx="5782588" cy="2030729"/>
          </a:xfrm>
          <a:prstGeom prst="rect">
            <a:avLst/>
          </a:prstGeom>
        </p:spPr>
        <p:txBody>
          <a:bodyPr vert="horz" lIns="0" tIns="0" rIns="0" bIns="0" rtlCol="0" anchor="t">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Explanation of the dataset and its features.</a:t>
            </a:r>
          </a:p>
          <a:p>
            <a:pPr marL="457200" lvl="0" indent="-457200" algn="l">
              <a:buFont typeface="Wingdings" panose="05000000000000000000" pitchFamily="2" charset="2"/>
              <a:buChar char="ü"/>
              <a:defRPr/>
            </a:pPr>
            <a:endParaRPr lang="en-GB" sz="2800" dirty="0">
              <a:solidFill>
                <a:srgbClr val="000000"/>
              </a:solidFill>
              <a:latin typeface="Cambria" panose="02040503050406030204" pitchFamily="18" charset="0"/>
              <a:ea typeface="Cambria" panose="02040503050406030204" pitchFamily="18" charset="0"/>
            </a:endParaRPr>
          </a:p>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Data Overview</a:t>
            </a:r>
          </a:p>
          <a:p>
            <a:pPr lvl="0" algn="l">
              <a:defRPr/>
            </a:pPr>
            <a:r>
              <a:rPr lang="en-GB" sz="2800" dirty="0">
                <a:solidFill>
                  <a:srgbClr val="000000"/>
                </a:solidFill>
                <a:latin typeface="Cambria" panose="02040503050406030204" pitchFamily="18" charset="0"/>
                <a:ea typeface="Cambria" panose="02040503050406030204" pitchFamily="18" charset="0"/>
              </a:rPr>
              <a:t> </a:t>
            </a:r>
          </a:p>
          <a:p>
            <a:pPr marL="457200" lvl="0" indent="-457200" algn="l">
              <a:buFont typeface="Wingdings" panose="05000000000000000000" pitchFamily="2" charset="2"/>
              <a:buChar char="ü"/>
              <a:defRPr/>
            </a:pPr>
            <a:r>
              <a:rPr lang="en-GB" sz="2800" dirty="0">
                <a:solidFill>
                  <a:srgbClr val="000000"/>
                </a:solidFill>
                <a:latin typeface="Cambria" panose="02040503050406030204" pitchFamily="18" charset="0"/>
                <a:ea typeface="Cambria" panose="02040503050406030204" pitchFamily="18" charset="0"/>
              </a:rPr>
              <a:t>Initial insights derived from the data.</a:t>
            </a:r>
          </a:p>
        </p:txBody>
      </p:sp>
    </p:spTree>
    <p:extLst>
      <p:ext uri="{BB962C8B-B14F-4D97-AF65-F5344CB8AC3E}">
        <p14:creationId xmlns:p14="http://schemas.microsoft.com/office/powerpoint/2010/main" val="88405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0" name="Rectangle 107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C17BD7-0CA6-8F18-D742-29AE77500103}"/>
              </a:ext>
            </a:extLst>
          </p:cNvPr>
          <p:cNvSpPr>
            <a:spLocks noGrp="1"/>
          </p:cNvSpPr>
          <p:nvPr>
            <p:ph type="ctrTitle"/>
          </p:nvPr>
        </p:nvSpPr>
        <p:spPr>
          <a:xfrm>
            <a:off x="596463" y="156685"/>
            <a:ext cx="5762625" cy="1364943"/>
          </a:xfrm>
        </p:spPr>
        <p:txBody>
          <a:bodyPr lIns="0" tIns="0" rIns="0" bIns="0" rtlCol="0">
            <a:noAutofit/>
          </a:bodyPr>
          <a:lstStyle/>
          <a:p>
            <a:pPr algn="l" defTabSz="594360"/>
            <a:r>
              <a:rPr lang="en-GB" sz="4800" b="1" dirty="0">
                <a:latin typeface="Cambria" panose="02040503050406030204" pitchFamily="18" charset="0"/>
                <a:ea typeface="Cambria" panose="02040503050406030204" pitchFamily="18" charset="0"/>
              </a:rPr>
              <a:t>Data Exploration</a:t>
            </a:r>
            <a:br>
              <a:rPr lang="en-GB" sz="4800" b="1" dirty="0">
                <a:latin typeface="Cambria" panose="02040503050406030204" pitchFamily="18" charset="0"/>
                <a:ea typeface="Cambria" panose="02040503050406030204" pitchFamily="18" charset="0"/>
              </a:rPr>
            </a:br>
            <a:endParaRPr lang="en-GB" sz="4800" dirty="0">
              <a:latin typeface="Cambria" panose="02040503050406030204" pitchFamily="18" charset="0"/>
              <a:ea typeface="Cambria" panose="02040503050406030204" pitchFamily="18" charset="0"/>
            </a:endParaRPr>
          </a:p>
        </p:txBody>
      </p:sp>
      <p:cxnSp>
        <p:nvCxnSpPr>
          <p:cNvPr id="1082" name="Straight Connector 108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descr="A statue of a person&#10;&#10;Description automatically generated">
            <a:extLst>
              <a:ext uri="{FF2B5EF4-FFF2-40B4-BE49-F238E27FC236}">
                <a16:creationId xmlns:a16="http://schemas.microsoft.com/office/drawing/2014/main" id="{7437A952-EAC3-AAF5-A09F-C7AE7BA65D57}"/>
              </a:ext>
            </a:extLst>
          </p:cNvPr>
          <p:cNvPicPr>
            <a:picLocks noChangeAspect="1"/>
          </p:cNvPicPr>
          <p:nvPr/>
        </p:nvPicPr>
        <p:blipFill rotWithShape="1">
          <a:blip r:embed="rId3">
            <a:extLst>
              <a:ext uri="{28A0092B-C50C-407E-A947-70E740481C1C}">
                <a14:useLocalDpi xmlns:a14="http://schemas.microsoft.com/office/drawing/2010/main" val="0"/>
              </a:ext>
            </a:extLst>
          </a:blip>
          <a:srcRect r="7909" b="6073"/>
          <a:stretch/>
        </p:blipFill>
        <p:spPr>
          <a:xfrm>
            <a:off x="11155679" y="5792151"/>
            <a:ext cx="1036320" cy="1056971"/>
          </a:xfrm>
          <a:prstGeom prst="rect">
            <a:avLst/>
          </a:prstGeom>
        </p:spPr>
      </p:pic>
      <p:sp>
        <p:nvSpPr>
          <p:cNvPr id="10" name="TextBox 9">
            <a:extLst>
              <a:ext uri="{FF2B5EF4-FFF2-40B4-BE49-F238E27FC236}">
                <a16:creationId xmlns:a16="http://schemas.microsoft.com/office/drawing/2014/main" id="{C66D64B0-8C07-11DA-6CBB-8D853D19A280}"/>
              </a:ext>
            </a:extLst>
          </p:cNvPr>
          <p:cNvSpPr txBox="1"/>
          <p:nvPr/>
        </p:nvSpPr>
        <p:spPr>
          <a:xfrm>
            <a:off x="650544" y="1122979"/>
            <a:ext cx="10999072" cy="4524315"/>
          </a:xfrm>
          <a:prstGeom prst="rect">
            <a:avLst/>
          </a:prstGeom>
          <a:noFill/>
        </p:spPr>
        <p:txBody>
          <a:bodyPr wrap="square">
            <a:spAutoFit/>
          </a:bodyPr>
          <a:lstStyle/>
          <a:p>
            <a:r>
              <a:rPr lang="en-GB" dirty="0">
                <a:latin typeface="Cambria" panose="02040503050406030204" pitchFamily="18" charset="0"/>
                <a:ea typeface="Cambria" panose="02040503050406030204" pitchFamily="18" charset="0"/>
              </a:rPr>
              <a:t>In this section, the dataset will be explored in depth. The features in the dataset include:</a:t>
            </a:r>
          </a:p>
          <a:p>
            <a:endParaRPr lang="en-GB"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
            </a:pPr>
            <a:r>
              <a:rPr lang="en-GB" b="1" dirty="0">
                <a:latin typeface="Cambria" panose="02040503050406030204" pitchFamily="18" charset="0"/>
                <a:ea typeface="Cambria" panose="02040503050406030204" pitchFamily="18" charset="0"/>
              </a:rPr>
              <a:t>State</a:t>
            </a:r>
            <a:r>
              <a:rPr lang="en-GB" dirty="0">
                <a:latin typeface="Cambria" panose="02040503050406030204" pitchFamily="18" charset="0"/>
                <a:ea typeface="Cambria" panose="02040503050406030204" pitchFamily="18" charset="0"/>
              </a:rPr>
              <a:t>: This is our target variable indicating the lapsed status of a customer.</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Sum_collect</a:t>
            </a:r>
            <a:r>
              <a:rPr lang="en-GB" dirty="0">
                <a:latin typeface="Cambria" panose="02040503050406030204" pitchFamily="18" charset="0"/>
                <a:ea typeface="Cambria" panose="02040503050406030204" pitchFamily="18" charset="0"/>
              </a:rPr>
              <a:t>: The total number of times a customer has collected points.</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Sum_redeem</a:t>
            </a:r>
            <a:r>
              <a:rPr lang="en-GB" dirty="0">
                <a:latin typeface="Cambria" panose="02040503050406030204" pitchFamily="18" charset="0"/>
                <a:ea typeface="Cambria" panose="02040503050406030204" pitchFamily="18" charset="0"/>
              </a:rPr>
              <a:t>: The total number of times a customer has redeemed points.</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Sum_collect_points</a:t>
            </a:r>
            <a:r>
              <a:rPr lang="en-GB" dirty="0">
                <a:latin typeface="Cambria" panose="02040503050406030204" pitchFamily="18" charset="0"/>
                <a:ea typeface="Cambria" panose="02040503050406030204" pitchFamily="18" charset="0"/>
              </a:rPr>
              <a:t>: The total points a customer has collected over their tenure.</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Sum_redeem_points</a:t>
            </a:r>
            <a:r>
              <a:rPr lang="en-GB" dirty="0">
                <a:latin typeface="Cambria" panose="02040503050406030204" pitchFamily="18" charset="0"/>
                <a:ea typeface="Cambria" panose="02040503050406030204" pitchFamily="18" charset="0"/>
              </a:rPr>
              <a:t>: The total points a customer has redeemed.</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Years_in_the_program</a:t>
            </a:r>
            <a:r>
              <a:rPr lang="en-GB" dirty="0">
                <a:latin typeface="Cambria" panose="02040503050406030204" pitchFamily="18" charset="0"/>
                <a:ea typeface="Cambria" panose="02040503050406030204" pitchFamily="18" charset="0"/>
              </a:rPr>
              <a:t>: The total number of years a customer has been registered in the loyalty program.</a:t>
            </a:r>
          </a:p>
          <a:p>
            <a:pPr marL="285750" indent="-285750">
              <a:lnSpc>
                <a:spcPct val="150000"/>
              </a:lnSpc>
              <a:buFont typeface="Wingdings" panose="05000000000000000000" pitchFamily="2" charset="2"/>
              <a:buChar char="§"/>
            </a:pPr>
            <a:r>
              <a:rPr lang="en-GB" b="1" dirty="0" err="1">
                <a:latin typeface="Cambria" panose="02040503050406030204" pitchFamily="18" charset="0"/>
                <a:ea typeface="Cambria" panose="02040503050406030204" pitchFamily="18" charset="0"/>
              </a:rPr>
              <a:t>Months_since_last_transaction</a:t>
            </a:r>
            <a:r>
              <a:rPr lang="en-GB" dirty="0">
                <a:latin typeface="Cambria" panose="02040503050406030204" pitchFamily="18" charset="0"/>
                <a:ea typeface="Cambria" panose="02040503050406030204" pitchFamily="18" charset="0"/>
              </a:rPr>
              <a:t>: The number of months since a customer's last action (collection or redemption).</a:t>
            </a:r>
          </a:p>
          <a:p>
            <a:endParaRPr lang="en-GB"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The dataset comprises </a:t>
            </a:r>
            <a:r>
              <a:rPr lang="en-GB" b="1" dirty="0">
                <a:latin typeface="Cambria" panose="02040503050406030204" pitchFamily="18" charset="0"/>
                <a:ea typeface="Cambria" panose="02040503050406030204" pitchFamily="18" charset="0"/>
              </a:rPr>
              <a:t>5000</a:t>
            </a: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observations</a:t>
            </a:r>
            <a:r>
              <a:rPr lang="en-GB" dirty="0">
                <a:latin typeface="Cambria" panose="02040503050406030204" pitchFamily="18" charset="0"/>
                <a:ea typeface="Cambria" panose="02040503050406030204" pitchFamily="18" charset="0"/>
              </a:rPr>
              <a:t>, each representing </a:t>
            </a:r>
            <a:r>
              <a:rPr lang="en-GB" b="1" dirty="0">
                <a:latin typeface="Cambria" panose="02040503050406030204" pitchFamily="18" charset="0"/>
                <a:ea typeface="Cambria" panose="02040503050406030204" pitchFamily="18" charset="0"/>
              </a:rPr>
              <a:t>a unique customer</a:t>
            </a:r>
            <a:r>
              <a:rPr lang="en-GB" dirty="0">
                <a:latin typeface="Cambria" panose="02040503050406030204" pitchFamily="18" charset="0"/>
                <a:ea typeface="Cambria" panose="02040503050406030204" pitchFamily="18" charset="0"/>
              </a:rPr>
              <a:t>.</a:t>
            </a:r>
          </a:p>
        </p:txBody>
      </p:sp>
      <p:cxnSp>
        <p:nvCxnSpPr>
          <p:cNvPr id="11" name="Straight Connector 10">
            <a:extLst>
              <a:ext uri="{FF2B5EF4-FFF2-40B4-BE49-F238E27FC236}">
                <a16:creationId xmlns:a16="http://schemas.microsoft.com/office/drawing/2014/main" id="{ACADE77F-3401-9FA9-824F-98F98F253265}"/>
              </a:ext>
            </a:extLst>
          </p:cNvPr>
          <p:cNvCxnSpPr>
            <a:cxnSpLocks/>
          </p:cNvCxnSpPr>
          <p:nvPr/>
        </p:nvCxnSpPr>
        <p:spPr>
          <a:xfrm>
            <a:off x="859550" y="813436"/>
            <a:ext cx="5149364" cy="0"/>
          </a:xfrm>
          <a:prstGeom prst="line">
            <a:avLst/>
          </a:prstGeom>
          <a:ln w="57150">
            <a:solidFill>
              <a:srgbClr val="F59F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98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8_TF78455520" id="{81DBC73A-3976-428E-9F67-5F5F93F9B0DD}" vid="{422EBF69-DAED-4F70-A20B-FED4D6CC8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1941</TotalTime>
  <Words>7341</Words>
  <Application>Microsoft Office PowerPoint</Application>
  <PresentationFormat>Widescreen</PresentationFormat>
  <Paragraphs>507</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Cambria</vt:lpstr>
      <vt:lpstr>Century Gothic</vt:lpstr>
      <vt:lpstr>Helvetica Neue</vt:lpstr>
      <vt:lpstr>Segoe UI Light</vt:lpstr>
      <vt:lpstr>Wingdings</vt:lpstr>
      <vt:lpstr>Office Theme</vt:lpstr>
      <vt:lpstr> Propensity to Lapse: Predictive Model and Business Implications A data-driven approach for customer retention strategies</vt:lpstr>
      <vt:lpstr> Introduction</vt:lpstr>
      <vt:lpstr>Introduction</vt:lpstr>
      <vt:lpstr>Objective</vt:lpstr>
      <vt:lpstr>PowerPoint Presentation</vt:lpstr>
      <vt:lpstr> Agenda</vt:lpstr>
      <vt:lpstr>Agenda</vt:lpstr>
      <vt:lpstr>Data Exploration </vt:lpstr>
      <vt:lpstr>Data Exploration </vt:lpstr>
      <vt:lpstr>Data Exploration - Data Overview </vt:lpstr>
      <vt:lpstr>Data Exploration - Data Overview </vt:lpstr>
      <vt:lpstr>Data Exploration - Univariate Analysis </vt:lpstr>
      <vt:lpstr>Data Exploration - Univariate Analysis </vt:lpstr>
      <vt:lpstr>Data Exploration - Bivariate Analysis </vt:lpstr>
      <vt:lpstr>Data Exploration - Bivariate Analysis </vt:lpstr>
      <vt:lpstr>Data Exploration - Missing Value Treatment </vt:lpstr>
      <vt:lpstr> Data Cleaning &amp; Preprocessing </vt:lpstr>
      <vt:lpstr>Data Cleaning &amp; Preprocessing</vt:lpstr>
      <vt:lpstr>Data Cleaning &amp; Preprocessing Feature Engineering</vt:lpstr>
      <vt:lpstr>Data Cleaning &amp; Preprocessing Feature Engineering</vt:lpstr>
      <vt:lpstr>Data Cleaning &amp; Preprocessing Feature Engineering</vt:lpstr>
      <vt:lpstr>Model Building</vt:lpstr>
      <vt:lpstr>Model Building</vt:lpstr>
      <vt:lpstr>Model Building - Logistic Regression</vt:lpstr>
      <vt:lpstr>Model Evaluation &amp; Optimization</vt:lpstr>
      <vt:lpstr>Introduction to Model Evaluation</vt:lpstr>
      <vt:lpstr>Introduction to Model Evaluation</vt:lpstr>
      <vt:lpstr>Model Evaluation - Logistic Regression</vt:lpstr>
      <vt:lpstr>Model Evaluation - Logistic Regression</vt:lpstr>
      <vt:lpstr>Model Building - Decision Tree</vt:lpstr>
      <vt:lpstr>Model Evaluation - Decision Tree</vt:lpstr>
      <vt:lpstr>Model Evaluation - Decision Tree</vt:lpstr>
      <vt:lpstr>Model Building - Random Forest</vt:lpstr>
      <vt:lpstr>Model Evaluation - Random Forest</vt:lpstr>
      <vt:lpstr>Model Evaluation - Random Forest</vt:lpstr>
      <vt:lpstr>Model Comparison - Logistic Regression, Decision Tree &amp; Random Forest</vt:lpstr>
      <vt:lpstr>Model Building - Optimized Logistic Regression</vt:lpstr>
      <vt:lpstr>Model Evaluation - Optimized Logistic Regression</vt:lpstr>
      <vt:lpstr>Model Evaluation - Optimized Logistic Regression</vt:lpstr>
      <vt:lpstr>Model Comparison &amp; Selection</vt:lpstr>
      <vt:lpstr>Model Comparison</vt:lpstr>
      <vt:lpstr>Model Selection</vt:lpstr>
      <vt:lpstr>Model Findings</vt:lpstr>
      <vt:lpstr>Model  Key Findings</vt:lpstr>
      <vt:lpstr>Model  Key Findings </vt:lpstr>
      <vt:lpstr>Further Suggestions on Reducing Churn Rates</vt:lpstr>
      <vt:lpstr>Further Suggestions on Reducing Churn Rates</vt:lpstr>
      <vt:lpstr>Further Suggestions on Reducing Churn Rates</vt:lpstr>
      <vt:lpstr>Conclusion</vt:lpstr>
      <vt:lpstr>Conclusion - Modelling Logic</vt:lpstr>
      <vt:lpstr>Conclusion - Modelling Logic</vt:lpstr>
      <vt:lpstr>Conclusion - Model Key Findings</vt:lpstr>
      <vt:lpstr>Conclusion - Strategies for Reducing Churn</vt:lpstr>
      <vt:lpstr>Q&amp;A</vt:lpstr>
      <vt:lpstr>Review the Jupyter Notebook Analysis Documentation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Practicum II</dc:title>
  <dc:creator>DIMITRIOS MATSANGANIS</dc:creator>
  <cp:lastModifiedBy>DIMITRIOS MATSANGANIS</cp:lastModifiedBy>
  <cp:revision>317</cp:revision>
  <dcterms:created xsi:type="dcterms:W3CDTF">2023-05-18T10:26:30Z</dcterms:created>
  <dcterms:modified xsi:type="dcterms:W3CDTF">2023-07-29T22:28:52Z</dcterms:modified>
</cp:coreProperties>
</file>