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7" roundtripDataSignature="AMtx7mjeQPqsQBp+aaB5pZH4z9/I2KF0Q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arun Gupta" initials="" lastIdx="1" clrIdx="0"/>
  <p:cmAuthor id="1" name="Saksham Kumar"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970"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4425685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sz="4800" dirty="0">
                <a:latin typeface="Times New Roman" panose="02020603050405020304" pitchFamily="18" charset="0"/>
                <a:cs typeface="Times New Roman" panose="02020603050405020304" pitchFamily="18" charset="0"/>
              </a:rPr>
              <a:t>Random Motors Project Submission</a:t>
            </a:r>
            <a:endParaRPr sz="4800" dirty="0">
              <a:latin typeface="Times New Roman" panose="02020603050405020304" pitchFamily="18" charset="0"/>
              <a:cs typeface="Times New Roman" panose="02020603050405020304" pitchFamily="18" charset="0"/>
            </a:endParaRPr>
          </a:p>
        </p:txBody>
      </p:sp>
      <p:sp>
        <p:nvSpPr>
          <p:cNvPr id="55" name="Google Shape;55;p1"/>
          <p:cNvSpPr txBox="1"/>
          <p:nvPr/>
        </p:nvSpPr>
        <p:spPr>
          <a:xfrm>
            <a:off x="-186275" y="3145707"/>
            <a:ext cx="9144000" cy="1655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400"/>
              <a:buFont typeface="Arial"/>
              <a:buNone/>
            </a:pPr>
            <a:r>
              <a:rPr lang="en"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Name – Varun N</a:t>
            </a:r>
          </a:p>
          <a:p>
            <a:pPr marL="0" marR="0" lvl="0" indent="0" algn="ctr" rtl="0">
              <a:lnSpc>
                <a:spcPct val="90000"/>
              </a:lnSpc>
              <a:spcBef>
                <a:spcPts val="0"/>
              </a:spcBef>
              <a:spcAft>
                <a:spcPts val="0"/>
              </a:spcAft>
              <a:buClr>
                <a:srgbClr val="000000"/>
              </a:buClr>
              <a:buSzPts val="2400"/>
              <a:buFont typeface="Arial"/>
              <a:buNone/>
            </a:pPr>
            <a:r>
              <a:rPr lang="en" sz="2400" dirty="0">
                <a:latin typeface="Times New Roman" panose="02020603050405020304" pitchFamily="18" charset="0"/>
                <a:ea typeface="Calibri"/>
                <a:cs typeface="Times New Roman" panose="02020603050405020304" pitchFamily="18" charset="0"/>
                <a:sym typeface="Calibri"/>
              </a:rPr>
              <a:t>ID No – MBAK2317</a:t>
            </a:r>
            <a:r>
              <a:rPr lang="en"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a:t>
            </a:r>
            <a:endParaRPr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90000"/>
              </a:lnSpc>
              <a:spcBef>
                <a:spcPts val="1000"/>
              </a:spcBef>
              <a:spcAft>
                <a:spcPts val="0"/>
              </a:spcAft>
              <a:buClr>
                <a:srgbClr val="000000"/>
              </a:buClr>
              <a:buSzPts val="2400"/>
              <a:buFont typeface="Arial"/>
              <a:buNone/>
            </a:pPr>
            <a:endParaRPr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90000"/>
              </a:lnSpc>
              <a:spcBef>
                <a:spcPts val="1000"/>
              </a:spcBef>
              <a:spcAft>
                <a:spcPts val="0"/>
              </a:spcAft>
              <a:buClr>
                <a:srgbClr val="000000"/>
              </a:buClr>
              <a:buSzPts val="2400"/>
              <a:buFont typeface="Arial"/>
              <a:buNone/>
            </a:pPr>
            <a:endParaRPr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0"/>
          <p:cNvSpPr txBox="1">
            <a:spLocks noGrp="1"/>
          </p:cNvSpPr>
          <p:nvPr>
            <p:ph type="title"/>
          </p:nvPr>
        </p:nvSpPr>
        <p:spPr>
          <a:xfrm>
            <a:off x="281525" y="227311"/>
            <a:ext cx="8520600" cy="93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500" dirty="0">
                <a:latin typeface="Times New Roman" panose="02020603050405020304" pitchFamily="18" charset="0"/>
                <a:ea typeface="Calibri"/>
                <a:cs typeface="Times New Roman" panose="02020603050405020304" pitchFamily="18" charset="0"/>
                <a:sym typeface="Calibri"/>
              </a:rPr>
              <a:t>Q-8) </a:t>
            </a:r>
            <a:r>
              <a:rPr lang="en" sz="1500" dirty="0">
                <a:latin typeface="Times New Roman" panose="02020603050405020304" pitchFamily="18" charset="0"/>
                <a:cs typeface="Times New Roman" panose="02020603050405020304" pitchFamily="18" charset="0"/>
              </a:rPr>
              <a:t>After developing the regression equation for both models (Rocinante and Marengo), if you analyse the p values for coefficients in the regression results, you will notice that some of the regression variables (top speed, mileage and price) are insignificant. Remove the insignificant regression variables from your selection and rebuild the regression model using only significant variables. Compare the Adjusted R square value for the new and old regression model. Do you notice any change in Adjusted R square value? If yes, explain the reason for the change.</a:t>
            </a:r>
            <a:endParaRPr sz="1500" dirty="0">
              <a:latin typeface="Times New Roman" panose="02020603050405020304" pitchFamily="18" charset="0"/>
              <a:ea typeface="Calibri"/>
              <a:cs typeface="Times New Roman" panose="02020603050405020304" pitchFamily="18" charset="0"/>
              <a:sym typeface="Calibri"/>
            </a:endParaRPr>
          </a:p>
        </p:txBody>
      </p:sp>
      <p:sp>
        <p:nvSpPr>
          <p:cNvPr id="114" name="Google Shape;114;p10"/>
          <p:cNvSpPr txBox="1"/>
          <p:nvPr/>
        </p:nvSpPr>
        <p:spPr>
          <a:xfrm>
            <a:off x="823475" y="1798475"/>
            <a:ext cx="74367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100000"/>
              </a:lnSpc>
              <a:spcBef>
                <a:spcPts val="0"/>
              </a:spcBef>
              <a:spcAft>
                <a:spcPts val="0"/>
              </a:spcAft>
              <a:buClr>
                <a:srgbClr val="000000"/>
              </a:buClr>
              <a:buSzPts val="1800"/>
              <a:buFont typeface="Arial"/>
              <a:buNone/>
            </a:pPr>
            <a:r>
              <a:rPr lang="en-US"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rPr>
              <a:t>Is there a change on Adjusted R square Value? If so, Why?</a:t>
            </a:r>
          </a:p>
          <a:p>
            <a:pPr marL="0" marR="0" lvl="0" indent="0" algn="l" rtl="0">
              <a:lnSpc>
                <a:spcPct val="100000"/>
              </a:lnSpc>
              <a:spcBef>
                <a:spcPts val="0"/>
              </a:spcBef>
              <a:spcAft>
                <a:spcPts val="0"/>
              </a:spcAft>
              <a:buClr>
                <a:srgbClr val="000000"/>
              </a:buClr>
              <a:buSzPts val="1800"/>
              <a:buFont typeface="Arial"/>
              <a:buNone/>
            </a:pPr>
            <a:endParaRPr lang="en-US"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rPr>
              <a:t>In the Rocinante36 model, the adjusted R-squared value did not change, suggesting the insignificant variables had no substantial impact on the model's performance.</a:t>
            </a:r>
          </a:p>
          <a:p>
            <a:pPr marL="0" marR="0" lvl="0" indent="0" algn="l" rtl="0">
              <a:lnSpc>
                <a:spcPct val="100000"/>
              </a:lnSpc>
              <a:spcBef>
                <a:spcPts val="0"/>
              </a:spcBef>
              <a:spcAft>
                <a:spcPts val="0"/>
              </a:spcAft>
              <a:buClr>
                <a:srgbClr val="000000"/>
              </a:buClr>
              <a:buSzPts val="1800"/>
              <a:buFont typeface="Arial"/>
              <a:buNone/>
            </a:pPr>
            <a:r>
              <a:rPr lang="en-US"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rPr>
              <a:t>In the Marengo32 model, the adjusted R-squared value increased, indicating that the significant variables were more effective at explaining the variation in the dependent variable without the presence of insignificant variables</a:t>
            </a:r>
            <a:endParaRPr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dirty="0">
                <a:latin typeface="Times New Roman" panose="02020603050405020304" pitchFamily="18" charset="0"/>
                <a:ea typeface="Calibri"/>
                <a:cs typeface="Times New Roman" panose="02020603050405020304" pitchFamily="18" charset="0"/>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Q-1a)</a:t>
            </a:r>
            <a:r>
              <a:rPr lang="en" sz="2000" dirty="0">
                <a:latin typeface="Times New Roman" panose="02020603050405020304" pitchFamily="18" charset="0"/>
                <a:ea typeface="Calibri"/>
                <a:cs typeface="Times New Roman" panose="02020603050405020304" pitchFamily="18" charset="0"/>
                <a:sym typeface="Calibri"/>
              </a:rPr>
              <a:t> Formulate the </a:t>
            </a:r>
            <a:r>
              <a:rPr lang="en" sz="2000" dirty="0">
                <a:latin typeface="Times New Roman" panose="02020603050405020304" pitchFamily="18" charset="0"/>
                <a:ea typeface="Calibri"/>
                <a:cs typeface="Times New Roman" panose="02020603050405020304" pitchFamily="18" charset="0"/>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1"/>
                  </a:ext>
                </a:extLst>
              </a:rPr>
              <a:t>null hypotheses</a:t>
            </a:r>
            <a:r>
              <a:rPr lang="en" sz="2000" dirty="0">
                <a:latin typeface="Times New Roman" panose="02020603050405020304" pitchFamily="18" charset="0"/>
                <a:ea typeface="Calibri"/>
                <a:cs typeface="Times New Roman" panose="02020603050405020304" pitchFamily="18" charset="0"/>
                <a:sym typeface="Calibri"/>
              </a:rPr>
              <a:t> to check whether the new models are performing as per the desired design specifications.</a:t>
            </a:r>
            <a:endParaRPr sz="2000" dirty="0">
              <a:latin typeface="Times New Roman" panose="02020603050405020304" pitchFamily="18" charset="0"/>
              <a:ea typeface="Calibri"/>
              <a:cs typeface="Times New Roman" panose="02020603050405020304" pitchFamily="18" charset="0"/>
              <a:sym typeface="Calibri"/>
            </a:endParaRPr>
          </a:p>
        </p:txBody>
      </p:sp>
      <p:sp>
        <p:nvSpPr>
          <p:cNvPr id="61" name="Google Shape;61;p2"/>
          <p:cNvSpPr txBox="1"/>
          <p:nvPr/>
        </p:nvSpPr>
        <p:spPr>
          <a:xfrm>
            <a:off x="606650" y="143385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Rocinante36:</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2"/>
                  </a:ext>
                </a:extLst>
              </a:rPr>
              <a:t>Mileage H</a:t>
            </a:r>
            <a:r>
              <a:rPr lang="en" sz="1800" b="0" i="0" u="none" strike="noStrike" cap="none" baseline="-25000"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3"/>
                  </a:ext>
                </a:extLst>
              </a:rPr>
              <a:t>O</a:t>
            </a:r>
            <a:r>
              <a:rPr lang="en"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 : </a:t>
            </a:r>
            <a:r>
              <a:rPr lang="en"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Mileage of </a:t>
            </a:r>
            <a:r>
              <a:rPr lang="en" sz="1800" b="0" i="0" strike="noStrike" cap="none" dirty="0">
                <a:solidFill>
                  <a:srgbClr val="000000"/>
                </a:solidFill>
                <a:latin typeface="Calibri"/>
                <a:ea typeface="Calibri"/>
                <a:cs typeface="Calibri"/>
                <a:sym typeface="Calibri"/>
              </a:rPr>
              <a:t>Rocinante36 model </a:t>
            </a:r>
            <a:r>
              <a:rPr lang="en" sz="1800" dirty="0">
                <a:ea typeface="Calibri"/>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a:t>
            </a:r>
            <a:r>
              <a:rPr lang="en"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 22km/hr</a:t>
            </a:r>
            <a:endParaRPr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5"/>
                </a:ext>
              </a:extLst>
            </a:endParaRPr>
          </a:p>
          <a:p>
            <a:pPr>
              <a:lnSpc>
                <a:spcPct val="115000"/>
              </a:lnSpc>
              <a:spcBef>
                <a:spcPts val="1600"/>
              </a:spcBef>
              <a:buClr>
                <a:schemeClr val="dk1"/>
              </a:buClr>
              <a:buSzPts val="1100"/>
            </a:pPr>
            <a:r>
              <a:rPr lang="en"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6"/>
                  </a:ext>
                </a:extLst>
              </a:rPr>
              <a:t>Top speed H</a:t>
            </a:r>
            <a:r>
              <a:rPr lang="en" sz="1800" b="0" i="0" u="none" strike="noStrike" cap="none" baseline="-25000"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7"/>
                  </a:ext>
                </a:extLst>
              </a:rPr>
              <a:t>O</a:t>
            </a:r>
            <a:r>
              <a:rPr lang="en"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8"/>
                  </a:ext>
                </a:extLst>
              </a:rPr>
              <a:t> :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Top speed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of </a:t>
            </a:r>
            <a:r>
              <a:rPr lang="en-US" sz="1800" b="0" i="0" strike="noStrike" cap="none" dirty="0">
                <a:solidFill>
                  <a:srgbClr val="000000"/>
                </a:solidFill>
                <a:latin typeface="Calibri"/>
                <a:ea typeface="Calibri"/>
                <a:cs typeface="Calibri"/>
                <a:sym typeface="Calibri"/>
              </a:rPr>
              <a:t>Rocinante36 model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140km/</a:t>
            </a:r>
            <a:r>
              <a:rPr lang="en-US" sz="1800" b="0" i="0" u="none" strike="noStrike" cap="none" dirty="0" err="1">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hr</a:t>
            </a:r>
            <a:endParaRPr lang="en-US"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1600"/>
              </a:spcBef>
              <a:spcAft>
                <a:spcPts val="0"/>
              </a:spcAft>
              <a:buClr>
                <a:schemeClr val="dk1"/>
              </a:buClr>
              <a:buSzPts val="11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62" name="Google Shape;62;p2"/>
          <p:cNvSpPr txBox="1"/>
          <p:nvPr/>
        </p:nvSpPr>
        <p:spPr>
          <a:xfrm>
            <a:off x="4640475" y="143385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Marengo32:</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a:lnSpc>
                <a:spcPct val="115000"/>
              </a:lnSpc>
              <a:buSzPts val="1100"/>
            </a:pPr>
            <a:r>
              <a:rPr lang="en" sz="1800" b="0" i="0" u="none" strike="noStrike" cap="none" dirty="0">
                <a:solidFill>
                  <a:srgbClr val="000000"/>
                </a:solidFill>
                <a:latin typeface="Arial"/>
                <a:ea typeface="Arial"/>
                <a:cs typeface="Arial"/>
                <a:sym typeface="Arial"/>
              </a:rPr>
              <a:t>Mileage H</a:t>
            </a:r>
            <a:r>
              <a:rPr lang="en" sz="1800" b="0" i="0" u="none" strike="noStrike" cap="none" baseline="-25000" dirty="0">
                <a:solidFill>
                  <a:srgbClr val="000000"/>
                </a:solidFill>
                <a:latin typeface="Arial"/>
                <a:ea typeface="Arial"/>
                <a:cs typeface="Arial"/>
                <a:sym typeface="Arial"/>
              </a:rPr>
              <a:t>O</a:t>
            </a:r>
            <a:r>
              <a:rPr lang="en" sz="1800" b="0" i="0" u="none" strike="noStrike" cap="none" dirty="0">
                <a:solidFill>
                  <a:srgbClr val="000000"/>
                </a:solidFill>
                <a:latin typeface="Arial"/>
                <a:ea typeface="Arial"/>
                <a:cs typeface="Arial"/>
                <a:sym typeface="Arial"/>
              </a:rPr>
              <a:t> : </a:t>
            </a:r>
            <a:r>
              <a:rPr lang="en"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M</a:t>
            </a:r>
            <a:r>
              <a:rPr lang="en-US" sz="1800" b="0" i="0" u="none" strike="noStrike" cap="none" dirty="0" err="1">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ileage</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of </a:t>
            </a:r>
            <a:r>
              <a:rPr lang="en-US" sz="1800" b="0" i="0" strike="noStrike" cap="none" dirty="0">
                <a:solidFill>
                  <a:srgbClr val="000000"/>
                </a:solidFill>
                <a:latin typeface="Calibri"/>
                <a:ea typeface="Calibri"/>
                <a:cs typeface="Calibri"/>
                <a:sym typeface="Calibri"/>
              </a:rPr>
              <a:t>Marengo32 model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 =15 km/</a:t>
            </a:r>
            <a:r>
              <a:rPr lang="en-US" sz="1800" b="0" i="0" u="none" strike="noStrike" cap="none" dirty="0" err="1">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hr</a:t>
            </a:r>
            <a:endParaRPr lang="en-US" sz="1800" b="0" i="0" u="none" strike="noStrike" cap="none" dirty="0">
              <a:solidFill>
                <a:srgbClr val="000000"/>
              </a:solidFill>
              <a:latin typeface="Arial"/>
              <a:ea typeface="Arial"/>
              <a:cs typeface="Arial"/>
              <a:sym typeface="Arial"/>
            </a:endParaRPr>
          </a:p>
          <a:p>
            <a:pPr>
              <a:lnSpc>
                <a:spcPct val="115000"/>
              </a:lnSpc>
              <a:spcBef>
                <a:spcPts val="1600"/>
              </a:spcBef>
              <a:buSzPts val="1100"/>
            </a:pPr>
            <a:r>
              <a:rPr lang="en" sz="1800" b="0" i="0" u="none" strike="noStrike" cap="none" dirty="0">
                <a:solidFill>
                  <a:srgbClr val="000000"/>
                </a:solidFill>
                <a:latin typeface="Arial"/>
                <a:ea typeface="Arial"/>
                <a:cs typeface="Arial"/>
                <a:sym typeface="Arial"/>
              </a:rPr>
              <a:t>Top speed H</a:t>
            </a:r>
            <a:r>
              <a:rPr lang="en" sz="1800" b="0" i="0" u="none" strike="noStrike" cap="none" baseline="-25000" dirty="0">
                <a:solidFill>
                  <a:srgbClr val="000000"/>
                </a:solidFill>
                <a:latin typeface="Arial"/>
                <a:ea typeface="Arial"/>
                <a:cs typeface="Arial"/>
                <a:sym typeface="Arial"/>
              </a:rPr>
              <a:t>O</a:t>
            </a:r>
            <a:r>
              <a:rPr lang="en" sz="1800" b="0" i="0" u="none" strike="noStrike" cap="none" dirty="0">
                <a:solidFill>
                  <a:srgbClr val="000000"/>
                </a:solidFill>
                <a:latin typeface="Arial"/>
                <a:ea typeface="Arial"/>
                <a:cs typeface="Arial"/>
                <a:sym typeface="Arial"/>
              </a:rPr>
              <a:t> :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Top speed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of </a:t>
            </a:r>
            <a:r>
              <a:rPr lang="en-US" sz="1800" b="0" i="0" strike="noStrike" cap="none" dirty="0">
                <a:solidFill>
                  <a:srgbClr val="000000"/>
                </a:solidFill>
                <a:latin typeface="Calibri"/>
                <a:ea typeface="Calibri"/>
                <a:cs typeface="Calibri"/>
                <a:sym typeface="Calibri"/>
              </a:rPr>
              <a:t>Marengo32 model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 =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210 km/</a:t>
            </a:r>
            <a:r>
              <a:rPr lang="en-US" sz="1800" b="0" i="0" u="none" strike="noStrike" cap="none" dirty="0" err="1">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hr</a:t>
            </a:r>
            <a:endParaRPr lang="en-US"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1600"/>
              </a:spcBef>
              <a:spcAft>
                <a:spcPts val="0"/>
              </a:spcAft>
              <a:buClr>
                <a:srgbClr val="000000"/>
              </a:buClr>
              <a:buSzPts val="11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dirty="0">
                <a:latin typeface="Times New Roman" panose="02020603050405020304" pitchFamily="18" charset="0"/>
                <a:ea typeface="Calibri"/>
                <a:cs typeface="Times New Roman" panose="02020603050405020304" pitchFamily="18" charset="0"/>
                <a:sym typeface="Calibri"/>
              </a:rPr>
              <a:t>Q-1b)</a:t>
            </a:r>
            <a:r>
              <a:rPr lang="en" sz="2000" dirty="0">
                <a:latin typeface="Times New Roman" panose="02020603050405020304" pitchFamily="18" charset="0"/>
                <a:ea typeface="Calibri"/>
                <a:cs typeface="Times New Roman" panose="02020603050405020304" pitchFamily="18" charset="0"/>
                <a:sym typeface="Calibri"/>
              </a:rPr>
              <a:t> Formulate the alternate hypotheses to check whether the new models are performing as per the desired design specifications.</a:t>
            </a:r>
            <a:endParaRPr sz="2000" dirty="0">
              <a:latin typeface="Times New Roman" panose="02020603050405020304" pitchFamily="18" charset="0"/>
              <a:ea typeface="Calibri"/>
              <a:cs typeface="Times New Roman" panose="02020603050405020304" pitchFamily="18" charset="0"/>
              <a:sym typeface="Calibri"/>
            </a:endParaRPr>
          </a:p>
        </p:txBody>
      </p:sp>
      <p:sp>
        <p:nvSpPr>
          <p:cNvPr id="68" name="Google Shape;68;p3"/>
          <p:cNvSpPr txBox="1"/>
          <p:nvPr/>
        </p:nvSpPr>
        <p:spPr>
          <a:xfrm>
            <a:off x="606650" y="143385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Rocinante36:</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a:lnSpc>
                <a:spcPct val="115000"/>
              </a:lnSpc>
              <a:buClr>
                <a:schemeClr val="dk1"/>
              </a:buClr>
              <a:buSzPts val="1100"/>
            </a:pPr>
            <a:r>
              <a:rPr lang="en" sz="1800" b="0" i="0" u="none" strike="noStrike" cap="none" dirty="0">
                <a:solidFill>
                  <a:srgbClr val="000000"/>
                </a:solidFill>
                <a:latin typeface="Arial"/>
                <a:ea typeface="Arial"/>
                <a:cs typeface="Arial"/>
                <a:sym typeface="Arial"/>
              </a:rPr>
              <a:t>Mileage H</a:t>
            </a:r>
            <a:r>
              <a:rPr lang="en" sz="1800" b="0" i="0" u="none" strike="noStrike" cap="none" baseline="-25000" dirty="0">
                <a:solidFill>
                  <a:srgbClr val="000000"/>
                </a:solidFill>
                <a:latin typeface="Arial"/>
                <a:ea typeface="Arial"/>
                <a:cs typeface="Arial"/>
                <a:sym typeface="Arial"/>
              </a:rPr>
              <a:t>1</a:t>
            </a:r>
            <a:r>
              <a:rPr lang="en" sz="1800" b="0" i="0" u="none" strike="noStrike" cap="none" dirty="0">
                <a:solidFill>
                  <a:srgbClr val="000000"/>
                </a:solidFill>
                <a:latin typeface="Arial"/>
                <a:ea typeface="Arial"/>
                <a:cs typeface="Arial"/>
                <a:sym typeface="Arial"/>
              </a:rPr>
              <a:t> :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Mileage of  </a:t>
            </a:r>
            <a:r>
              <a:rPr lang="en-US" sz="1800" b="0" i="0" strike="noStrike" cap="none" dirty="0">
                <a:solidFill>
                  <a:srgbClr val="000000"/>
                </a:solidFill>
                <a:latin typeface="Calibri"/>
                <a:ea typeface="Calibri"/>
                <a:cs typeface="Calibri"/>
                <a:sym typeface="Calibri"/>
              </a:rPr>
              <a:t>Rocinante36 model </a:t>
            </a:r>
            <a:r>
              <a:rPr lang="en-US" sz="1800" dirty="0">
                <a:ea typeface="Calibri"/>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22km/</a:t>
            </a:r>
            <a:r>
              <a:rPr lang="en-US" sz="1800" b="0" i="0" u="none" strike="noStrike" cap="none" dirty="0" err="1">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hr</a:t>
            </a:r>
            <a:endParaRPr lang="en-US" sz="1800" b="0" i="0" u="none" strike="noStrike" cap="none" dirty="0">
              <a:solidFill>
                <a:srgbClr val="000000"/>
              </a:solidFill>
              <a:latin typeface="Arial"/>
              <a:ea typeface="Arial"/>
              <a:cs typeface="Arial"/>
              <a:sym typeface="Arial"/>
            </a:endParaRPr>
          </a:p>
          <a:p>
            <a:pPr>
              <a:lnSpc>
                <a:spcPct val="115000"/>
              </a:lnSpc>
              <a:spcBef>
                <a:spcPts val="1600"/>
              </a:spcBef>
              <a:buClr>
                <a:schemeClr val="dk1"/>
              </a:buClr>
              <a:buSzPts val="1100"/>
            </a:pPr>
            <a:r>
              <a:rPr lang="en" sz="1800" b="0" i="0" u="none" strike="noStrike" cap="none" dirty="0">
                <a:solidFill>
                  <a:srgbClr val="000000"/>
                </a:solidFill>
                <a:latin typeface="Arial"/>
                <a:ea typeface="Arial"/>
                <a:cs typeface="Arial"/>
                <a:sym typeface="Arial"/>
              </a:rPr>
              <a:t>Top speed H</a:t>
            </a:r>
            <a:r>
              <a:rPr lang="en" sz="1800" b="0" i="0" u="none" strike="noStrike" cap="none" baseline="-25000" dirty="0">
                <a:solidFill>
                  <a:srgbClr val="000000"/>
                </a:solidFill>
                <a:latin typeface="Arial"/>
                <a:ea typeface="Arial"/>
                <a:cs typeface="Arial"/>
                <a:sym typeface="Arial"/>
              </a:rPr>
              <a:t>1</a:t>
            </a:r>
            <a:r>
              <a:rPr lang="en" sz="1800" b="0" i="0" u="none" strike="noStrike" cap="none" dirty="0">
                <a:solidFill>
                  <a:srgbClr val="000000"/>
                </a:solidFill>
                <a:latin typeface="Arial"/>
                <a:ea typeface="Arial"/>
                <a:cs typeface="Arial"/>
                <a:sym typeface="Arial"/>
              </a:rPr>
              <a:t> :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Top speed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of </a:t>
            </a:r>
            <a:r>
              <a:rPr lang="en-US" sz="1800" b="0" i="0" strike="noStrike" cap="none" dirty="0">
                <a:solidFill>
                  <a:srgbClr val="000000"/>
                </a:solidFill>
                <a:latin typeface="Calibri"/>
                <a:ea typeface="Calibri"/>
                <a:cs typeface="Calibri"/>
                <a:sym typeface="Calibri"/>
              </a:rPr>
              <a:t>Rocinante36 model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 !=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140km/</a:t>
            </a:r>
            <a:r>
              <a:rPr lang="en-US" sz="1800" b="0" i="0" u="none" strike="noStrike" cap="none" dirty="0" err="1">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hr</a:t>
            </a:r>
            <a:endParaRPr lang="en-US"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1600"/>
              </a:spcBef>
              <a:spcAft>
                <a:spcPts val="0"/>
              </a:spcAft>
              <a:buClr>
                <a:schemeClr val="dk1"/>
              </a:buClr>
              <a:buSzPts val="11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69" name="Google Shape;69;p3"/>
          <p:cNvSpPr txBox="1"/>
          <p:nvPr/>
        </p:nvSpPr>
        <p:spPr>
          <a:xfrm>
            <a:off x="4640475" y="143385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Marengo32:</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100"/>
              <a:buFont typeface="Arial"/>
              <a:buNone/>
            </a:pPr>
            <a:r>
              <a:rPr lang="en" sz="1800" b="0" i="0" u="none" strike="noStrike" cap="none" dirty="0">
                <a:solidFill>
                  <a:srgbClr val="000000"/>
                </a:solidFill>
                <a:latin typeface="Arial"/>
                <a:ea typeface="Arial"/>
                <a:cs typeface="Arial"/>
                <a:sym typeface="Arial"/>
              </a:rPr>
              <a:t>Mileage H</a:t>
            </a:r>
            <a:r>
              <a:rPr lang="en" sz="1800" b="0" i="0" u="none" strike="noStrike" cap="none" baseline="-25000" dirty="0">
                <a:solidFill>
                  <a:srgbClr val="000000"/>
                </a:solidFill>
                <a:latin typeface="Arial"/>
                <a:ea typeface="Arial"/>
                <a:cs typeface="Arial"/>
                <a:sym typeface="Arial"/>
              </a:rPr>
              <a:t>1</a:t>
            </a:r>
            <a:r>
              <a:rPr lang="en" sz="1800" b="0" i="0" u="none" strike="noStrike" cap="none" dirty="0">
                <a:solidFill>
                  <a:srgbClr val="000000"/>
                </a:solidFill>
                <a:latin typeface="Arial"/>
                <a:ea typeface="Arial"/>
                <a:cs typeface="Arial"/>
                <a:sym typeface="Arial"/>
              </a:rPr>
              <a:t> : </a:t>
            </a:r>
            <a:r>
              <a:rPr lang="en"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M</a:t>
            </a:r>
            <a:r>
              <a:rPr lang="en-US" sz="1800" b="0" i="0" u="none" strike="noStrike" cap="none" dirty="0" err="1">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ileage</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of </a:t>
            </a:r>
            <a:r>
              <a:rPr lang="en-US" sz="1800" b="0" i="0" strike="noStrike" cap="none" dirty="0">
                <a:solidFill>
                  <a:srgbClr val="000000"/>
                </a:solidFill>
                <a:latin typeface="Calibri"/>
                <a:ea typeface="Calibri"/>
                <a:cs typeface="Calibri"/>
                <a:sym typeface="Calibri"/>
              </a:rPr>
              <a:t>Marengo32 model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 != 15 km/</a:t>
            </a:r>
            <a:r>
              <a:rPr lang="en-US" sz="1800" b="0" i="0" u="none" strike="noStrike" cap="none" dirty="0" err="1">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hr</a:t>
            </a:r>
            <a:endParaRPr sz="1800" b="0" i="0" u="none" strike="noStrike" cap="none" dirty="0">
              <a:solidFill>
                <a:srgbClr val="000000"/>
              </a:solidFill>
              <a:latin typeface="Arial"/>
              <a:ea typeface="Arial"/>
              <a:cs typeface="Arial"/>
              <a:sym typeface="Arial"/>
            </a:endParaRPr>
          </a:p>
          <a:p>
            <a:pPr>
              <a:lnSpc>
                <a:spcPct val="115000"/>
              </a:lnSpc>
              <a:spcBef>
                <a:spcPts val="1600"/>
              </a:spcBef>
              <a:buSzPts val="1100"/>
            </a:pPr>
            <a:r>
              <a:rPr lang="en" sz="1800" b="0" i="0" u="none" strike="noStrike" cap="none" dirty="0">
                <a:solidFill>
                  <a:srgbClr val="000000"/>
                </a:solidFill>
                <a:latin typeface="Arial"/>
                <a:ea typeface="Arial"/>
                <a:cs typeface="Arial"/>
                <a:sym typeface="Arial"/>
              </a:rPr>
              <a:t>Top speed H</a:t>
            </a:r>
            <a:r>
              <a:rPr lang="en" sz="1800" b="0" i="0" u="none" strike="noStrike" cap="none" baseline="-25000" dirty="0">
                <a:solidFill>
                  <a:srgbClr val="000000"/>
                </a:solidFill>
                <a:latin typeface="Arial"/>
                <a:ea typeface="Arial"/>
                <a:cs typeface="Arial"/>
                <a:sym typeface="Arial"/>
              </a:rPr>
              <a:t>1</a:t>
            </a:r>
            <a:r>
              <a:rPr lang="en" sz="1800" b="0" i="0" u="none" strike="noStrike" cap="none" dirty="0">
                <a:solidFill>
                  <a:srgbClr val="000000"/>
                </a:solidFill>
                <a:latin typeface="Arial"/>
                <a:ea typeface="Arial"/>
                <a:cs typeface="Arial"/>
                <a:sym typeface="Arial"/>
              </a:rPr>
              <a:t> :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Top speed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of </a:t>
            </a:r>
            <a:r>
              <a:rPr lang="en-US" sz="1800" b="0" i="0" strike="noStrike" cap="none" dirty="0">
                <a:solidFill>
                  <a:srgbClr val="000000"/>
                </a:solidFill>
                <a:latin typeface="Calibri"/>
                <a:ea typeface="Calibri"/>
                <a:cs typeface="Calibri"/>
                <a:sym typeface="Calibri"/>
              </a:rPr>
              <a:t>Marengo32 model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 !=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210 km/</a:t>
            </a:r>
            <a:r>
              <a:rPr lang="en-US" sz="1800" b="0" i="0" u="none" strike="noStrike" cap="none" dirty="0" err="1">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hr</a:t>
            </a:r>
            <a:endParaRPr lang="en-US"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1600"/>
              </a:spcBef>
              <a:spcAft>
                <a:spcPts val="0"/>
              </a:spcAft>
              <a:buClr>
                <a:srgbClr val="000000"/>
              </a:buClr>
              <a:buSzPts val="11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4"/>
          <p:cNvSpPr txBox="1">
            <a:spLocks noGrp="1"/>
          </p:cNvSpPr>
          <p:nvPr>
            <p:ph type="title"/>
          </p:nvPr>
        </p:nvSpPr>
        <p:spPr>
          <a:xfrm>
            <a:off x="368275" y="347053"/>
            <a:ext cx="8520600" cy="8503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dirty="0">
                <a:latin typeface="Times New Roman" panose="02020603050405020304" pitchFamily="18" charset="0"/>
                <a:ea typeface="Calibri"/>
                <a:cs typeface="Times New Roman" panose="02020603050405020304" pitchFamily="18" charset="0"/>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9"/>
                  </a:ext>
                </a:extLst>
              </a:rPr>
              <a:t>Q-2)</a:t>
            </a:r>
            <a:r>
              <a:rPr lang="en" sz="2000" dirty="0">
                <a:latin typeface="Times New Roman" panose="02020603050405020304" pitchFamily="18" charset="0"/>
                <a:ea typeface="Calibri"/>
                <a:cs typeface="Times New Roman" panose="02020603050405020304" pitchFamily="18" charset="0"/>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10"/>
                  </a:ext>
                </a:extLst>
              </a:rPr>
              <a:t> In order to comment on whether the design </a:t>
            </a:r>
            <a:r>
              <a:rPr lang="en" sz="2000" dirty="0">
                <a:latin typeface="Times New Roman" panose="02020603050405020304" pitchFamily="18" charset="0"/>
                <a:ea typeface="Calibri"/>
                <a:cs typeface="Times New Roman" panose="02020603050405020304" pitchFamily="18" charset="0"/>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11"/>
                  </a:ext>
                </a:extLst>
              </a:rPr>
              <a:t>specifications</a:t>
            </a:r>
            <a:r>
              <a:rPr lang="en" sz="2000" dirty="0">
                <a:latin typeface="Times New Roman" panose="02020603050405020304" pitchFamily="18" charset="0"/>
                <a:ea typeface="Calibri"/>
                <a:cs typeface="Times New Roman" panose="02020603050405020304" pitchFamily="18" charset="0"/>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12"/>
                  </a:ext>
                </a:extLst>
              </a:rPr>
              <a:t> are being matched or not, perform relevant hypothesis tests and calculate the p-value for each. What will you conclude? Assume you are performing the tests at 95% confidence level.</a:t>
            </a:r>
            <a:endParaRPr sz="2000" dirty="0">
              <a:latin typeface="Times New Roman" panose="02020603050405020304" pitchFamily="18" charset="0"/>
              <a:ea typeface="Calibri"/>
              <a:cs typeface="Times New Roman" panose="02020603050405020304" pitchFamily="18" charset="0"/>
              <a:sym typeface="Calibri"/>
            </a:endParaRPr>
          </a:p>
        </p:txBody>
      </p:sp>
      <p:sp>
        <p:nvSpPr>
          <p:cNvPr id="75" name="Google Shape;75;p4"/>
          <p:cNvSpPr txBox="1"/>
          <p:nvPr/>
        </p:nvSpPr>
        <p:spPr>
          <a:xfrm>
            <a:off x="594750" y="173150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rPr>
              <a:t>For Rocinante36:</a:t>
            </a:r>
            <a:endParaRPr sz="1800" b="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15000"/>
              </a:lnSpc>
              <a:spcBef>
                <a:spcPts val="0"/>
              </a:spcBef>
              <a:spcAft>
                <a:spcPts val="0"/>
              </a:spcAft>
              <a:buClr>
                <a:srgbClr val="000000"/>
              </a:buClr>
              <a:buSzPts val="1100"/>
              <a:buFont typeface="Arial"/>
              <a:buNone/>
            </a:pPr>
            <a:r>
              <a:rPr lang="en" sz="1800" b="0" i="0" u="none" strike="noStrike" cap="none" dirty="0">
                <a:solidFill>
                  <a:srgbClr val="000000"/>
                </a:solidFill>
                <a:latin typeface="Times New Roman" panose="02020603050405020304" pitchFamily="18" charset="0"/>
                <a:cs typeface="Times New Roman" panose="02020603050405020304" pitchFamily="18" charset="0"/>
                <a:sym typeface="Arial"/>
              </a:rPr>
              <a:t>p-value for mileage = 0.08</a:t>
            </a:r>
            <a:br>
              <a:rPr lang="en" sz="1800" b="0" i="0" u="none" strike="noStrike" cap="none" dirty="0">
                <a:solidFill>
                  <a:srgbClr val="000000"/>
                </a:solidFill>
                <a:latin typeface="Times New Roman" panose="02020603050405020304" pitchFamily="18" charset="0"/>
                <a:cs typeface="Times New Roman" panose="02020603050405020304" pitchFamily="18" charset="0"/>
                <a:sym typeface="Arial"/>
              </a:rPr>
            </a:br>
            <a:r>
              <a:rPr lang="en" sz="1800" b="0" i="0" u="none" strike="noStrike" cap="none" dirty="0">
                <a:solidFill>
                  <a:srgbClr val="000000"/>
                </a:solidFill>
                <a:latin typeface="Times New Roman" panose="02020603050405020304" pitchFamily="18" charset="0"/>
                <a:cs typeface="Times New Roman" panose="02020603050405020304" pitchFamily="18" charset="0"/>
                <a:sym typeface="Arial"/>
              </a:rPr>
              <a:t>p-value for top speed = 0.43</a:t>
            </a: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1600"/>
              </a:spcBef>
              <a:spcAft>
                <a:spcPts val="0"/>
              </a:spcAft>
              <a:buClr>
                <a:schemeClr val="dk1"/>
              </a:buClr>
              <a:buSzPts val="1800"/>
              <a:buFont typeface="Arial"/>
              <a:buNone/>
            </a:pPr>
            <a:r>
              <a:rPr lang="en" sz="1800" b="0" i="0" u="sng" strike="noStrike" cap="none" dirty="0">
                <a:solidFill>
                  <a:schemeClr val="dk1"/>
                </a:solidFill>
                <a:latin typeface="Times New Roman" panose="02020603050405020304" pitchFamily="18" charset="0"/>
                <a:ea typeface="Calibri"/>
                <a:cs typeface="Times New Roman" panose="02020603050405020304" pitchFamily="18" charset="0"/>
                <a:sym typeface="Calibri"/>
              </a:rPr>
              <a:t>For Marengo32:</a:t>
            </a:r>
            <a:endParaRPr sz="1800" b="0" i="0" u="sng"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100000"/>
              </a:lnSpc>
              <a:spcBef>
                <a:spcPts val="0"/>
              </a:spcBef>
              <a:spcAft>
                <a:spcPts val="0"/>
              </a:spcAft>
              <a:buClr>
                <a:schemeClr val="dk1"/>
              </a:buClr>
              <a:buSzPts val="1800"/>
              <a:buFont typeface="Arial"/>
              <a:buNone/>
            </a:pPr>
            <a:endParaRPr sz="1800" b="0" i="0" u="sng"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15000"/>
              </a:lnSpc>
              <a:spcBef>
                <a:spcPts val="0"/>
              </a:spcBef>
              <a:spcAft>
                <a:spcPts val="0"/>
              </a:spcAft>
              <a:buClr>
                <a:schemeClr val="dk1"/>
              </a:buClr>
              <a:buSzPts val="1100"/>
              <a:buFont typeface="Arial"/>
              <a:buNone/>
            </a:pPr>
            <a:r>
              <a:rPr lang="en" sz="1800" b="0" i="0" u="none" strike="noStrike" cap="none" dirty="0">
                <a:solidFill>
                  <a:schemeClr val="dk1"/>
                </a:solidFill>
                <a:latin typeface="Times New Roman" panose="02020603050405020304" pitchFamily="18" charset="0"/>
                <a:cs typeface="Times New Roman" panose="02020603050405020304" pitchFamily="18" charset="0"/>
                <a:sym typeface="Arial"/>
              </a:rPr>
              <a:t>p-value for mileage = 0.13</a:t>
            </a:r>
            <a:br>
              <a:rPr lang="en" sz="1800" b="0" i="0" u="none" strike="noStrike" cap="none" dirty="0">
                <a:solidFill>
                  <a:schemeClr val="dk1"/>
                </a:solidFill>
                <a:latin typeface="Times New Roman" panose="02020603050405020304" pitchFamily="18" charset="0"/>
                <a:cs typeface="Times New Roman" panose="02020603050405020304" pitchFamily="18" charset="0"/>
                <a:sym typeface="Arial"/>
              </a:rPr>
            </a:br>
            <a:r>
              <a:rPr lang="en" sz="1800" b="0" i="0" u="none" strike="noStrike" cap="none" dirty="0">
                <a:solidFill>
                  <a:schemeClr val="dk1"/>
                </a:solidFill>
                <a:latin typeface="Times New Roman" panose="02020603050405020304" pitchFamily="18" charset="0"/>
                <a:cs typeface="Times New Roman" panose="02020603050405020304" pitchFamily="18" charset="0"/>
                <a:sym typeface="Arial"/>
              </a:rPr>
              <a:t>p-value for top speed = 0.37</a:t>
            </a: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76" name="Google Shape;76;p4"/>
          <p:cNvSpPr txBox="1"/>
          <p:nvPr/>
        </p:nvSpPr>
        <p:spPr>
          <a:xfrm>
            <a:off x="4628575" y="173150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US" sz="180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rPr>
              <a:t>Conclusion</a:t>
            </a:r>
          </a:p>
          <a:p>
            <a:pPr>
              <a:spcBef>
                <a:spcPts val="1600"/>
              </a:spcBef>
              <a:buSzPts val="1800"/>
            </a:pPr>
            <a:r>
              <a:rPr lang="en-US" sz="180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The Mileage and Top speed of Rocinante36  and Marengo 32 are not significantly differ each other from the actual specification.</a:t>
            </a:r>
          </a:p>
          <a:p>
            <a:pPr marL="0" marR="0" lvl="0" indent="0" algn="l" rtl="0">
              <a:lnSpc>
                <a:spcPct val="100000"/>
              </a:lnSpc>
              <a:spcBef>
                <a:spcPts val="1600"/>
              </a:spcBef>
              <a:spcAft>
                <a:spcPts val="0"/>
              </a:spcAft>
              <a:buClr>
                <a:srgbClr val="000000"/>
              </a:buClr>
              <a:buSzPts val="1800"/>
              <a:buFont typeface="Arial"/>
              <a:buNone/>
            </a:pPr>
            <a:endParaRPr lang="en-US" sz="180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lang="en-US" sz="180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lang="en-US" sz="180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lang="en-US" sz="180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lang="en-US" sz="180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lang="en-US" sz="180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lang="en-US" sz="180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lang="en-US" sz="180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5"/>
          <p:cNvSpPr txBox="1">
            <a:spLocks noGrp="1"/>
          </p:cNvSpPr>
          <p:nvPr>
            <p:ph type="title"/>
          </p:nvPr>
        </p:nvSpPr>
        <p:spPr>
          <a:xfrm>
            <a:off x="311700" y="2926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dirty="0">
                <a:latin typeface="Times New Roman" panose="02020603050405020304" pitchFamily="18" charset="0"/>
                <a:ea typeface="Calibri"/>
                <a:cs typeface="Times New Roman" panose="02020603050405020304" pitchFamily="18" charset="0"/>
                <a:sym typeface="Calibri"/>
              </a:rPr>
              <a:t>Q-3)</a:t>
            </a:r>
            <a:r>
              <a:rPr lang="en" sz="2000" dirty="0">
                <a:latin typeface="Times New Roman" panose="02020603050405020304" pitchFamily="18" charset="0"/>
                <a:ea typeface="Calibri"/>
                <a:cs typeface="Times New Roman" panose="02020603050405020304" pitchFamily="18" charset="0"/>
                <a:sym typeface="Calibri"/>
              </a:rPr>
              <a:t> You have learnt about the possible errors that might result from the hypothesis tests. What type of error is more expensive for Random motors based on the hypothesis they are testing? Why? Assume that you need to refund all your customers if your cars deviate from specifications.</a:t>
            </a:r>
            <a:endParaRPr sz="2000" dirty="0">
              <a:latin typeface="Times New Roman" panose="02020603050405020304" pitchFamily="18" charset="0"/>
              <a:ea typeface="Calibri"/>
              <a:cs typeface="Times New Roman" panose="02020603050405020304" pitchFamily="18" charset="0"/>
              <a:sym typeface="Calibri"/>
            </a:endParaRPr>
          </a:p>
        </p:txBody>
      </p:sp>
      <p:sp>
        <p:nvSpPr>
          <p:cNvPr id="82" name="Google Shape;82;p5"/>
          <p:cNvSpPr txBox="1"/>
          <p:nvPr/>
        </p:nvSpPr>
        <p:spPr>
          <a:xfrm>
            <a:off x="594750" y="173150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1800" b="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rPr>
              <a:t>The type of error which is more expensive:</a:t>
            </a: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a:buSzPts val="1800"/>
            </a:pPr>
            <a:endParaRPr lang="en-US" sz="1800" dirty="0">
              <a:latin typeface="Times New Roman" panose="02020603050405020304" pitchFamily="18" charset="0"/>
              <a:ea typeface="Calibri"/>
              <a:cs typeface="Times New Roman" panose="02020603050405020304" pitchFamily="18" charset="0"/>
              <a:sym typeface="Calibri"/>
            </a:endParaRPr>
          </a:p>
          <a:p>
            <a:pPr>
              <a:buSzPts val="1800"/>
            </a:pPr>
            <a:r>
              <a:rPr lang="en-US" sz="1800" dirty="0">
                <a:latin typeface="Times New Roman" panose="02020603050405020304" pitchFamily="18" charset="0"/>
                <a:cs typeface="Times New Roman" panose="02020603050405020304" pitchFamily="18" charset="0"/>
              </a:rPr>
              <a:t>Type II errors are more costly where we fail to reject null hypothesis and  more expensive for Random Motors</a:t>
            </a:r>
            <a:endParaRPr lang="en-US"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83" name="Google Shape;83;p5"/>
          <p:cNvSpPr txBox="1"/>
          <p:nvPr/>
        </p:nvSpPr>
        <p:spPr>
          <a:xfrm>
            <a:off x="4628575" y="173150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1800" b="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rPr>
              <a:t>Reason:</a:t>
            </a:r>
            <a:endParaRPr sz="1800" b="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1600"/>
              </a:spcBef>
              <a:spcAft>
                <a:spcPts val="0"/>
              </a:spcAft>
              <a:buClr>
                <a:srgbClr val="000000"/>
              </a:buClr>
              <a:buSzPts val="1800"/>
              <a:buFont typeface="Arial"/>
              <a:buNone/>
            </a:pPr>
            <a:r>
              <a:rPr lang="en-US" sz="1800" dirty="0">
                <a:latin typeface="Times New Roman" panose="02020603050405020304" pitchFamily="18" charset="0"/>
                <a:ea typeface="Calibri"/>
                <a:cs typeface="Times New Roman" panose="02020603050405020304" pitchFamily="18" charset="0"/>
                <a:sym typeface="Calibri"/>
              </a:rPr>
              <a:t>B</a:t>
            </a:r>
            <a:r>
              <a:rPr lang="en-US"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ecause customers would eventually discover that the cars don’t deliver as promised, leading to refunds and a significant hit to reputation, which are both costly and damaging in the long run.</a:t>
            </a:r>
            <a:endParaRPr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6"/>
          <p:cNvSpPr txBox="1">
            <a:spLocks noGrp="1"/>
          </p:cNvSpPr>
          <p:nvPr>
            <p:ph type="title"/>
          </p:nvPr>
        </p:nvSpPr>
        <p:spPr>
          <a:xfrm>
            <a:off x="311700" y="445024"/>
            <a:ext cx="8520600" cy="69265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latin typeface="Times New Roman" panose="02020603050405020304" pitchFamily="18" charset="0"/>
                <a:ea typeface="Calibri"/>
                <a:cs typeface="Times New Roman" panose="02020603050405020304" pitchFamily="18" charset="0"/>
                <a:sym typeface="Calibri"/>
              </a:rPr>
              <a:t>Q-4) Develop a regression equation for each model at 95 percent confidence level. From the regression equation predict the sales of the two models.</a:t>
            </a:r>
            <a:endParaRPr sz="2000" dirty="0">
              <a:latin typeface="Times New Roman" panose="02020603050405020304" pitchFamily="18" charset="0"/>
              <a:ea typeface="Calibri"/>
              <a:cs typeface="Times New Roman" panose="02020603050405020304" pitchFamily="18" charset="0"/>
              <a:sym typeface="Calibri"/>
            </a:endParaRPr>
          </a:p>
          <a:p>
            <a:pPr marL="0" lvl="0" indent="0" algn="l" rtl="0">
              <a:lnSpc>
                <a:spcPct val="100000"/>
              </a:lnSpc>
              <a:spcBef>
                <a:spcPts val="0"/>
              </a:spcBef>
              <a:spcAft>
                <a:spcPts val="0"/>
              </a:spcAft>
              <a:buClr>
                <a:schemeClr val="dk1"/>
              </a:buClr>
              <a:buSzPts val="1100"/>
              <a:buFont typeface="Arial"/>
              <a:buNone/>
            </a:pPr>
            <a:endParaRPr sz="2000" dirty="0">
              <a:latin typeface="Times New Roman" panose="02020603050405020304" pitchFamily="18" charset="0"/>
              <a:ea typeface="Calibri"/>
              <a:cs typeface="Times New Roman" panose="02020603050405020304" pitchFamily="18" charset="0"/>
              <a:sym typeface="Calibri"/>
            </a:endParaRPr>
          </a:p>
          <a:p>
            <a:pPr marL="0" lvl="0" indent="0" algn="l" rtl="0">
              <a:lnSpc>
                <a:spcPct val="100000"/>
              </a:lnSpc>
              <a:spcBef>
                <a:spcPts val="0"/>
              </a:spcBef>
              <a:spcAft>
                <a:spcPts val="0"/>
              </a:spcAft>
              <a:buSzPts val="2800"/>
              <a:buNone/>
            </a:pPr>
            <a:endParaRPr sz="2000" dirty="0">
              <a:latin typeface="Times New Roman" panose="02020603050405020304" pitchFamily="18" charset="0"/>
              <a:ea typeface="Calibri"/>
              <a:cs typeface="Times New Roman" panose="02020603050405020304" pitchFamily="18" charset="0"/>
              <a:sym typeface="Calibri"/>
            </a:endParaRPr>
          </a:p>
        </p:txBody>
      </p:sp>
      <p:sp>
        <p:nvSpPr>
          <p:cNvPr id="89" name="Google Shape;89;p6"/>
          <p:cNvSpPr txBox="1"/>
          <p:nvPr/>
        </p:nvSpPr>
        <p:spPr>
          <a:xfrm>
            <a:off x="749525" y="1279050"/>
            <a:ext cx="3735300" cy="36996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550"/>
              <a:buFont typeface="Arial"/>
              <a:buNone/>
            </a:pPr>
            <a:r>
              <a:rPr lang="en" sz="155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rPr>
              <a:t>Develop the regression equation for the Rocinante models and Predict the number of unit sales of Rocinante36 model? </a:t>
            </a:r>
            <a:endParaRPr sz="1550" b="0" i="0"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550"/>
              <a:buFont typeface="Arial"/>
              <a:buNone/>
            </a:pPr>
            <a:endParaRPr sz="155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550"/>
              <a:buFont typeface="Arial"/>
              <a:buNone/>
            </a:pPr>
            <a:r>
              <a:rPr lang="en-US" sz="155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rPr>
              <a:t>Price: - 0.7950 </a:t>
            </a:r>
          </a:p>
          <a:p>
            <a:pPr marL="0" marR="0" lvl="0" indent="0" algn="l" rtl="0">
              <a:lnSpc>
                <a:spcPct val="100000"/>
              </a:lnSpc>
              <a:spcBef>
                <a:spcPts val="0"/>
              </a:spcBef>
              <a:spcAft>
                <a:spcPts val="0"/>
              </a:spcAft>
              <a:buClr>
                <a:srgbClr val="000000"/>
              </a:buClr>
              <a:buSzPts val="1550"/>
              <a:buFont typeface="Arial"/>
              <a:buNone/>
            </a:pPr>
            <a:endParaRPr lang="en-US" sz="155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550"/>
              <a:buFont typeface="Arial"/>
              <a:buNone/>
            </a:pPr>
            <a:r>
              <a:rPr lang="en-US" sz="155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rPr>
              <a:t>Mileage: 8.3063</a:t>
            </a:r>
          </a:p>
          <a:p>
            <a:pPr marL="0" marR="0" lvl="0" indent="0" algn="l" rtl="0">
              <a:lnSpc>
                <a:spcPct val="100000"/>
              </a:lnSpc>
              <a:spcBef>
                <a:spcPts val="0"/>
              </a:spcBef>
              <a:spcAft>
                <a:spcPts val="0"/>
              </a:spcAft>
              <a:buClr>
                <a:srgbClr val="000000"/>
              </a:buClr>
              <a:buSzPts val="1550"/>
              <a:buFont typeface="Arial"/>
              <a:buNone/>
            </a:pPr>
            <a:endParaRPr lang="en-US" sz="155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550"/>
              <a:buFont typeface="Arial"/>
              <a:buNone/>
            </a:pPr>
            <a:r>
              <a:rPr lang="en-US" sz="155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rPr>
              <a:t>Top speed: - 0.0186 </a:t>
            </a:r>
          </a:p>
          <a:p>
            <a:pPr marL="0" marR="0" lvl="0" indent="0" algn="l" rtl="0">
              <a:lnSpc>
                <a:spcPct val="100000"/>
              </a:lnSpc>
              <a:spcBef>
                <a:spcPts val="0"/>
              </a:spcBef>
              <a:spcAft>
                <a:spcPts val="0"/>
              </a:spcAft>
              <a:buClr>
                <a:srgbClr val="000000"/>
              </a:buClr>
              <a:buSzPts val="1550"/>
              <a:buFont typeface="Arial"/>
              <a:buNone/>
            </a:pPr>
            <a:endParaRPr lang="en-US" sz="155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550"/>
              <a:buFont typeface="Arial"/>
              <a:buNone/>
            </a:pPr>
            <a:r>
              <a:rPr lang="en-US" sz="155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rPr>
              <a:t>Equation: 50.7231 - 0.7950 * price + 8.3063 * mileage  - 0.0186 * top speed</a:t>
            </a:r>
            <a:endParaRPr lang="en-US"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550"/>
              <a:buFont typeface="Arial"/>
              <a:buNone/>
            </a:pPr>
            <a:endParaRPr lang="en-US" sz="155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550"/>
              <a:buFont typeface="Arial"/>
              <a:buNone/>
            </a:pPr>
            <a:r>
              <a:rPr lang="en-US" sz="155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rPr>
              <a:t>Predicted Sales(in units): 225.2927</a:t>
            </a: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90" name="Google Shape;90;p6"/>
          <p:cNvSpPr txBox="1"/>
          <p:nvPr/>
        </p:nvSpPr>
        <p:spPr>
          <a:xfrm>
            <a:off x="4664525" y="1279050"/>
            <a:ext cx="3861600" cy="36996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550"/>
              <a:buFont typeface="Arial"/>
              <a:buNone/>
            </a:pPr>
            <a:r>
              <a:rPr lang="en" sz="155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rPr>
              <a:t>Develop the regression equation for the Marengo models and Predict the number of unit sales of Marengo32 model?</a:t>
            </a:r>
            <a:endParaRPr sz="1550" b="0" i="0"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550"/>
              <a:buFont typeface="Arial"/>
              <a:buNone/>
            </a:pPr>
            <a:endParaRPr sz="155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550"/>
              <a:buFont typeface="Arial"/>
              <a:buNone/>
            </a:pPr>
            <a:r>
              <a:rPr lang="en-US" sz="1600" b="0" i="0" strike="noStrike" cap="none" dirty="0">
                <a:solidFill>
                  <a:schemeClr val="dk1"/>
                </a:solidFill>
                <a:latin typeface="Times New Roman" panose="02020603050405020304" pitchFamily="18" charset="0"/>
                <a:ea typeface="Calibri"/>
                <a:cs typeface="Times New Roman" panose="02020603050405020304" pitchFamily="18" charset="0"/>
                <a:sym typeface="Calibri"/>
              </a:rPr>
              <a:t>Price: - 0.1867</a:t>
            </a:r>
          </a:p>
          <a:p>
            <a:pPr marL="0" marR="0" lvl="0" indent="0" algn="l" rtl="0">
              <a:lnSpc>
                <a:spcPct val="100000"/>
              </a:lnSpc>
              <a:spcBef>
                <a:spcPts val="0"/>
              </a:spcBef>
              <a:spcAft>
                <a:spcPts val="0"/>
              </a:spcAft>
              <a:buClr>
                <a:schemeClr val="dk1"/>
              </a:buClr>
              <a:buSzPts val="1550"/>
              <a:buFont typeface="Arial"/>
              <a:buNone/>
            </a:pPr>
            <a:endParaRPr lang="en-US" sz="1600" b="0" i="0"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550"/>
              <a:buFont typeface="Arial"/>
              <a:buNone/>
            </a:pPr>
            <a:r>
              <a:rPr lang="en-US" sz="1600" b="0" i="0" strike="noStrike" cap="none" dirty="0">
                <a:solidFill>
                  <a:schemeClr val="dk1"/>
                </a:solidFill>
                <a:latin typeface="Times New Roman" panose="02020603050405020304" pitchFamily="18" charset="0"/>
                <a:ea typeface="Calibri"/>
                <a:cs typeface="Times New Roman" panose="02020603050405020304" pitchFamily="18" charset="0"/>
                <a:sym typeface="Calibri"/>
              </a:rPr>
              <a:t>Mileage: 0.0413</a:t>
            </a:r>
          </a:p>
          <a:p>
            <a:pPr marL="0" marR="0" lvl="0" indent="0" algn="l" rtl="0">
              <a:lnSpc>
                <a:spcPct val="100000"/>
              </a:lnSpc>
              <a:spcBef>
                <a:spcPts val="0"/>
              </a:spcBef>
              <a:spcAft>
                <a:spcPts val="0"/>
              </a:spcAft>
              <a:buClr>
                <a:schemeClr val="dk1"/>
              </a:buClr>
              <a:buSzPts val="1550"/>
              <a:buFont typeface="Arial"/>
              <a:buNone/>
            </a:pPr>
            <a:endParaRPr lang="en-US" sz="1600" b="0" i="0"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550"/>
              <a:buFont typeface="Arial"/>
              <a:buNone/>
            </a:pPr>
            <a:r>
              <a:rPr lang="en-US" sz="1600" b="0" i="0" strike="noStrike" cap="none" dirty="0">
                <a:solidFill>
                  <a:schemeClr val="dk1"/>
                </a:solidFill>
                <a:latin typeface="Times New Roman" panose="02020603050405020304" pitchFamily="18" charset="0"/>
                <a:ea typeface="Calibri"/>
                <a:cs typeface="Times New Roman" panose="02020603050405020304" pitchFamily="18" charset="0"/>
                <a:sym typeface="Calibri"/>
              </a:rPr>
              <a:t>Top speed: 0.2208</a:t>
            </a:r>
          </a:p>
          <a:p>
            <a:pPr marL="0" marR="0" lvl="0" indent="0" algn="l" rtl="0">
              <a:lnSpc>
                <a:spcPct val="100000"/>
              </a:lnSpc>
              <a:spcBef>
                <a:spcPts val="0"/>
              </a:spcBef>
              <a:spcAft>
                <a:spcPts val="0"/>
              </a:spcAft>
              <a:buClr>
                <a:schemeClr val="dk1"/>
              </a:buClr>
              <a:buSzPts val="1550"/>
              <a:buFont typeface="Arial"/>
              <a:buNone/>
            </a:pPr>
            <a:endParaRPr lang="en-US" sz="1600" b="0" i="0"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550"/>
              <a:buFont typeface="Arial"/>
              <a:buNone/>
            </a:pPr>
            <a:r>
              <a:rPr lang="en-US" sz="1600" b="0" i="0" strike="noStrike" cap="none" dirty="0">
                <a:solidFill>
                  <a:schemeClr val="dk1"/>
                </a:solidFill>
                <a:latin typeface="Times New Roman" panose="02020603050405020304" pitchFamily="18" charset="0"/>
                <a:ea typeface="Calibri"/>
                <a:cs typeface="Times New Roman" panose="02020603050405020304" pitchFamily="18" charset="0"/>
                <a:sym typeface="Calibri"/>
              </a:rPr>
              <a:t>Equation:  -13.4476 - 0.1867* price+ 0.0413* mileage + 0.2208* top speed</a:t>
            </a:r>
            <a:endParaRPr lang="en-US"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1550"/>
              <a:buFont typeface="Arial"/>
              <a:buNone/>
            </a:pPr>
            <a:endParaRPr lang="en-US" sz="1600" b="0" i="0"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550"/>
              <a:buFont typeface="Arial"/>
              <a:buNone/>
            </a:pPr>
            <a:r>
              <a:rPr lang="en-US" sz="1600" b="0" i="0" strike="noStrike" cap="none" dirty="0">
                <a:solidFill>
                  <a:schemeClr val="dk1"/>
                </a:solidFill>
                <a:latin typeface="Times New Roman" panose="02020603050405020304" pitchFamily="18" charset="0"/>
                <a:ea typeface="Calibri"/>
                <a:cs typeface="Times New Roman" panose="02020603050405020304" pitchFamily="18" charset="0"/>
                <a:sym typeface="Calibri"/>
              </a:rPr>
              <a:t>Predicted Sales(in units):  25.885</a:t>
            </a:r>
          </a:p>
          <a:p>
            <a:pPr marL="0" marR="0" lvl="0" indent="0" algn="l" rtl="0">
              <a:lnSpc>
                <a:spcPct val="100000"/>
              </a:lnSpc>
              <a:spcBef>
                <a:spcPts val="0"/>
              </a:spcBef>
              <a:spcAft>
                <a:spcPts val="0"/>
              </a:spcAft>
              <a:buClr>
                <a:srgbClr val="000000"/>
              </a:buClr>
              <a:buSzPts val="1800"/>
              <a:buFont typeface="Arial"/>
              <a:buNone/>
            </a:pPr>
            <a:endParaRPr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7"/>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latin typeface="Times New Roman" panose="02020603050405020304" pitchFamily="18" charset="0"/>
                <a:ea typeface="Calibri"/>
                <a:cs typeface="Times New Roman" panose="02020603050405020304" pitchFamily="18" charset="0"/>
                <a:sym typeface="Calibri"/>
              </a:rPr>
              <a:t>Q-5) Based on sales prediction, what is the overall predicted profit for Rocinante36 model and Marengo32 model ?</a:t>
            </a:r>
            <a:endParaRPr sz="2000" dirty="0">
              <a:latin typeface="Times New Roman" panose="02020603050405020304" pitchFamily="18" charset="0"/>
              <a:ea typeface="Calibri"/>
              <a:cs typeface="Times New Roman" panose="02020603050405020304" pitchFamily="18" charset="0"/>
              <a:sym typeface="Calibri"/>
            </a:endParaRPr>
          </a:p>
        </p:txBody>
      </p:sp>
      <p:sp>
        <p:nvSpPr>
          <p:cNvPr id="96" name="Google Shape;96;p7"/>
          <p:cNvSpPr txBox="1"/>
          <p:nvPr/>
        </p:nvSpPr>
        <p:spPr>
          <a:xfrm>
            <a:off x="749525" y="1279050"/>
            <a:ext cx="71178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r>
              <a:rPr lang="en-IN"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rPr>
              <a:t>Overall predicted profit</a:t>
            </a:r>
          </a:p>
          <a:p>
            <a:pPr marL="0" marR="0" lvl="0" indent="0" algn="l" rtl="0">
              <a:lnSpc>
                <a:spcPct val="100000"/>
              </a:lnSpc>
              <a:spcBef>
                <a:spcPts val="0"/>
              </a:spcBef>
              <a:spcAft>
                <a:spcPts val="0"/>
              </a:spcAft>
              <a:buClr>
                <a:srgbClr val="000000"/>
              </a:buClr>
              <a:buSzPts val="1800"/>
              <a:buFont typeface="Arial"/>
              <a:buNone/>
            </a:pPr>
            <a:endParaRPr lang="en-IN"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r>
              <a:rPr lang="en-IN"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rPr>
              <a:t>Rocinante36 Model:   Rs. </a:t>
            </a:r>
            <a:r>
              <a:rPr kumimoji="0" lang="en-IN" altLang="en-US" sz="1800" b="0" i="0"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2,25,29,270.0</a:t>
            </a:r>
            <a:endParaRPr lang="en-IN" sz="1800" b="0" i="0"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lang="en-IN"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r>
              <a:rPr lang="en-IN"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rPr>
              <a:t>Marengo32 Model:  Rs. </a:t>
            </a:r>
            <a:r>
              <a:rPr kumimoji="0" lang="en-IN" altLang="en-US" sz="1800" b="0" i="0"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2,06,75,120.0</a:t>
            </a:r>
            <a:r>
              <a:rPr kumimoji="0" lang="en-IN" altLang="en-US" sz="800" b="0" i="0"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b="0" i="0" strike="noStrike" cap="none"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8"/>
          <p:cNvSpPr txBox="1">
            <a:spLocks noGrp="1"/>
          </p:cNvSpPr>
          <p:nvPr>
            <p:ph type="title"/>
          </p:nvPr>
        </p:nvSpPr>
        <p:spPr>
          <a:xfrm>
            <a:off x="311700" y="445025"/>
            <a:ext cx="8520600" cy="93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latin typeface="Times New Roman" panose="02020603050405020304" pitchFamily="18" charset="0"/>
                <a:ea typeface="Calibri"/>
                <a:cs typeface="Times New Roman" panose="02020603050405020304" pitchFamily="18" charset="0"/>
                <a:sym typeface="Calibri"/>
              </a:rPr>
              <a:t>Q-6) As a CEO, you wish to invest only in the model which is predicted to be more profitable. Which model among Rocinante36 and Marengo32 will you invest in?</a:t>
            </a:r>
            <a:endParaRPr sz="2000" dirty="0">
              <a:latin typeface="Times New Roman" panose="02020603050405020304" pitchFamily="18" charset="0"/>
              <a:ea typeface="Calibri"/>
              <a:cs typeface="Times New Roman" panose="02020603050405020304" pitchFamily="18" charset="0"/>
              <a:sym typeface="Calibri"/>
            </a:endParaRPr>
          </a:p>
        </p:txBody>
      </p:sp>
      <p:sp>
        <p:nvSpPr>
          <p:cNvPr id="102" name="Google Shape;102;p8"/>
          <p:cNvSpPr txBox="1"/>
          <p:nvPr/>
        </p:nvSpPr>
        <p:spPr>
          <a:xfrm>
            <a:off x="823475" y="1798475"/>
            <a:ext cx="74367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n-US" sz="1800" b="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100000"/>
              </a:lnSpc>
              <a:spcBef>
                <a:spcPts val="0"/>
              </a:spcBef>
              <a:spcAft>
                <a:spcPts val="0"/>
              </a:spcAft>
              <a:buClr>
                <a:srgbClr val="000000"/>
              </a:buClr>
              <a:buSzPts val="1800"/>
              <a:buFont typeface="Arial"/>
              <a:buNone/>
            </a:pPr>
            <a:r>
              <a:rPr lang="en-US"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rPr>
              <a:t>Which model you will invest in?</a:t>
            </a:r>
          </a:p>
          <a:p>
            <a:pPr marL="0" marR="0" lvl="0" indent="0" algn="l" rtl="0">
              <a:lnSpc>
                <a:spcPct val="100000"/>
              </a:lnSpc>
              <a:spcBef>
                <a:spcPts val="0"/>
              </a:spcBef>
              <a:spcAft>
                <a:spcPts val="0"/>
              </a:spcAft>
              <a:buClr>
                <a:srgbClr val="000000"/>
              </a:buClr>
              <a:buSzPts val="1800"/>
              <a:buFont typeface="Arial"/>
              <a:buNone/>
            </a:pPr>
            <a:endParaRPr lang="en-US"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lang="en-US"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Since </a:t>
            </a:r>
            <a:r>
              <a:rPr lang="en-US" sz="1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Rocinante36 is projected to generate a higher overall profit </a:t>
            </a:r>
            <a:r>
              <a:rPr lang="en-US"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(22,529,270.0) compared to Marengo32 (20,675,120.0), the company should invest in the Rocinante36 model to maximize profits.</a:t>
            </a:r>
          </a:p>
          <a:p>
            <a:pPr marL="0" marR="0" lvl="0" indent="0" algn="l" rtl="0">
              <a:lnSpc>
                <a:spcPct val="100000"/>
              </a:lnSpc>
              <a:spcBef>
                <a:spcPts val="0"/>
              </a:spcBef>
              <a:spcAft>
                <a:spcPts val="0"/>
              </a:spcAft>
              <a:buClr>
                <a:srgbClr val="000000"/>
              </a:buClr>
              <a:buSzPts val="1800"/>
              <a:buFont typeface="Arial"/>
              <a:buNone/>
            </a:pPr>
            <a:endParaRPr lang="en-US"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Rocinante36 is the better investment option based on the projected profit figures.</a:t>
            </a:r>
          </a:p>
          <a:p>
            <a:pPr marL="0" marR="0" lvl="0" indent="0" algn="l" rtl="0">
              <a:lnSpc>
                <a:spcPct val="100000"/>
              </a:lnSpc>
              <a:spcBef>
                <a:spcPts val="0"/>
              </a:spcBef>
              <a:spcAft>
                <a:spcPts val="0"/>
              </a:spcAft>
              <a:buClr>
                <a:srgbClr val="000000"/>
              </a:buClr>
              <a:buSzPts val="1800"/>
              <a:buFont typeface="Arial"/>
              <a:buNone/>
            </a:pPr>
            <a:endParaRPr lang="en-US"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lang="en-US"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lang="en-US" sz="1800" b="0" i="0" u="sng"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lang="en-US"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lang="en-US"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endParaRPr lang="en-US"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9"/>
          <p:cNvSpPr txBox="1">
            <a:spLocks noGrp="1"/>
          </p:cNvSpPr>
          <p:nvPr>
            <p:ph type="title"/>
          </p:nvPr>
        </p:nvSpPr>
        <p:spPr>
          <a:xfrm>
            <a:off x="281525" y="336168"/>
            <a:ext cx="8520600" cy="93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600" dirty="0">
                <a:latin typeface="Times New Roman" panose="02020603050405020304" pitchFamily="18" charset="0"/>
                <a:ea typeface="Calibri"/>
                <a:cs typeface="Times New Roman" panose="02020603050405020304" pitchFamily="18" charset="0"/>
                <a:sym typeface="Calibri"/>
              </a:rPr>
              <a:t>Q-7) </a:t>
            </a:r>
            <a:r>
              <a:rPr lang="en" sz="1600" dirty="0">
                <a:latin typeface="Times New Roman" panose="02020603050405020304" pitchFamily="18" charset="0"/>
                <a:cs typeface="Times New Roman" panose="02020603050405020304" pitchFamily="18" charset="0"/>
              </a:rPr>
              <a:t>Now you must have derived the regression equation for both models, Rocinante and Marengo. Now if you increase the price of Rocinante36 and Marengo32 by 1 lac rupees each, which car will have a higher impact on the sales due to increase in price? Give proper logic for your answer. You can consider that all other specifications such as mileage and top speed remain the same for both models.</a:t>
            </a:r>
            <a:endParaRPr sz="1600" dirty="0">
              <a:latin typeface="Times New Roman" panose="02020603050405020304" pitchFamily="18" charset="0"/>
              <a:ea typeface="Calibri"/>
              <a:cs typeface="Times New Roman" panose="02020603050405020304" pitchFamily="18" charset="0"/>
              <a:sym typeface="Calibri"/>
            </a:endParaRPr>
          </a:p>
        </p:txBody>
      </p:sp>
      <p:sp>
        <p:nvSpPr>
          <p:cNvPr id="108" name="Google Shape;108;p9"/>
          <p:cNvSpPr txBox="1"/>
          <p:nvPr/>
        </p:nvSpPr>
        <p:spPr>
          <a:xfrm>
            <a:off x="823475" y="1798475"/>
            <a:ext cx="74367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a:t>
            </a:r>
            <a:r>
              <a:rPr lang="en-US"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rPr>
              <a:t>Which car is most affected by a price increase? Why?</a:t>
            </a:r>
          </a:p>
          <a:p>
            <a:pPr marL="0" marR="0" lvl="0" indent="0" algn="l" rtl="0">
              <a:lnSpc>
                <a:spcPct val="100000"/>
              </a:lnSpc>
              <a:spcBef>
                <a:spcPts val="0"/>
              </a:spcBef>
              <a:spcAft>
                <a:spcPts val="0"/>
              </a:spcAft>
              <a:buClr>
                <a:srgbClr val="000000"/>
              </a:buClr>
              <a:buSzPts val="1800"/>
              <a:buFont typeface="Arial"/>
              <a:buNone/>
            </a:pPr>
            <a:endParaRPr lang="en-US"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rPr>
              <a:t>The impact of increasing the price on sales is more pronounced in Rocinante36, indicating that customers may be more price-sensitive for this model.</a:t>
            </a:r>
          </a:p>
          <a:p>
            <a:pPr marL="0" marR="0" lvl="0" indent="0" algn="l" rtl="0">
              <a:lnSpc>
                <a:spcPct val="100000"/>
              </a:lnSpc>
              <a:spcBef>
                <a:spcPts val="0"/>
              </a:spcBef>
              <a:spcAft>
                <a:spcPts val="0"/>
              </a:spcAft>
              <a:buClr>
                <a:srgbClr val="000000"/>
              </a:buClr>
              <a:buSzPts val="1800"/>
              <a:buFont typeface="Arial"/>
              <a:buNone/>
            </a:pPr>
            <a:endParaRPr sz="1800" b="0" i="0"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926</Words>
  <Application>Microsoft Office PowerPoint</Application>
  <PresentationFormat>On-screen Show (16:9)</PresentationFormat>
  <Paragraphs>156</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Simple Light</vt:lpstr>
      <vt:lpstr>Random Motors Project Submission</vt:lpstr>
      <vt:lpstr>Q-1a) Formulate the null hypotheses to check whether the new models are performing as per the desired design specifications.</vt:lpstr>
      <vt:lpstr>Q-1b) Formulate the alternate hypotheses to check whether the new models are performing as per the desired design specifications.</vt:lpstr>
      <vt:lpstr>Q-2) In order to comment on whether the design specifications are being matched or not, perform relevant hypothesis tests and calculate the p-value for each. What will you conclude? Assume you are performing the tests at 95% confidence level.</vt:lpstr>
      <vt:lpstr>Q-3) You have learnt about the possible errors that might result from the hypothesis tests. What type of error is more expensive for Random motors based on the hypothesis they are testing? Why? Assume that you need to refund all your customers if your cars deviate from specifications.</vt:lpstr>
      <vt:lpstr>Q-4) Develop a regression equation for each model at 95 percent confidence level. From the regression equation predict the sales of the two models.  </vt:lpstr>
      <vt:lpstr>Q-5) Based on sales prediction, what is the overall predicted profit for Rocinante36 model and Marengo32 model ?</vt:lpstr>
      <vt:lpstr>Q-6) As a CEO, you wish to invest only in the model which is predicted to be more profitable. Which model among Rocinante36 and Marengo32 will you invest in?</vt:lpstr>
      <vt:lpstr>Q-7) Now you must have derived the regression equation for both models, Rocinante and Marengo. Now if you increase the price of Rocinante36 and Marengo32 by 1 lac rupees each, which car will have a higher impact on the sales due to increase in price? Give proper logic for your answer. You can consider that all other specifications such as mileage and top speed remain the same for both models.</vt:lpstr>
      <vt:lpstr>Q-8) After developing the regression equation for both models (Rocinante and Marengo), if you analyse the p values for coefficients in the regression results, you will notice that some of the regression variables (top speed, mileage and price) are insignificant. Remove the insignificant regression variables from your selection and rebuild the regression model using only significant variables. Compare the Adjusted R square value for the new and old regression model. Do you notice any change in Adjusted R square value? If yes, explain the reason for the change.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Motors Project Submission</dc:title>
  <dc:creator>Varun N</dc:creator>
  <cp:lastModifiedBy>Varun N</cp:lastModifiedBy>
  <cp:revision>4</cp:revision>
  <dcterms:modified xsi:type="dcterms:W3CDTF">2024-10-26T14:24:42Z</dcterms:modified>
</cp:coreProperties>
</file>